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5" r:id="rId2"/>
    <p:sldId id="258" r:id="rId3"/>
    <p:sldId id="271" r:id="rId4"/>
    <p:sldId id="267" r:id="rId5"/>
    <p:sldId id="282" r:id="rId6"/>
    <p:sldId id="270" r:id="rId7"/>
    <p:sldId id="276" r:id="rId8"/>
    <p:sldId id="278" r:id="rId9"/>
    <p:sldId id="280" r:id="rId10"/>
    <p:sldId id="284" r:id="rId11"/>
    <p:sldId id="283" r:id="rId12"/>
    <p:sldId id="285" r:id="rId13"/>
    <p:sldId id="264" r:id="rId14"/>
    <p:sldId id="274" r:id="rId15"/>
    <p:sldId id="286" r:id="rId16"/>
    <p:sldId id="281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3FDC78-3B16-4054-A51F-68E32583D1DD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D943A8-CD45-487F-B6C9-DF749A102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C8CF-2C58-44F2-9FF4-A62ED84ADD81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E708C4-835D-486A-BFDF-D1ADA01D6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8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77ED-CB6B-4E85-AE26-5BCFC48F4B52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D97F-819B-4265-861D-910F30717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06296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3B60-D84B-4438-A375-60D7A8424883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7FAD-F207-4490-96E0-C983069FE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19273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779D-A6A6-424C-8FEF-8B88355DFDCF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9D63-E23A-4848-998B-2C54E7F95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40053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>
                <a:defRPr/>
              </a:pPr>
              <a:endParaRPr lang="en-US" smtClean="0">
                <a:solidFill>
                  <a:srgbClr val="FFFFFF"/>
                </a:solidFill>
                <a:latin typeface="Perpetua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C2F9-F62F-46EA-8300-AB8707539B32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54B6-B1F4-434B-BD7C-797F0147C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8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C695-B02E-48A2-BAA6-4BEFC34FD875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3607-6774-475B-A513-05DBE22A8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8549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168F-8FBF-4959-9EC5-AF2FFC0C9C4B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6EE2-31BD-4FA9-BCF7-B1189E5F7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04067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5D3A-FBCB-4ED6-A961-DE3F4BCA9E2E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367C-9D00-4788-9A4F-7D6F9A69C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46356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35D5-AB82-4563-9908-09533DB26AEB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FD70-FDE5-49C3-8955-5034F6BB5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50480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136E-F945-4F8B-8068-84AE78FD9CA2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A990-A172-4F5C-9279-BA5EB035F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12740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9E14E-AB34-462D-BD7B-26BCE8A1F357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1DBF-A134-4027-98D0-DE01046E1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578447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708619-8C31-4DBA-8AE5-0C98BA4E8A77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FE3F46E-2903-4582-B32A-0F8FCB00A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5" r:id="rId2"/>
    <p:sldLayoutId id="2147483783" r:id="rId3"/>
    <p:sldLayoutId id="2147483776" r:id="rId4"/>
    <p:sldLayoutId id="2147483777" r:id="rId5"/>
    <p:sldLayoutId id="2147483778" r:id="rId6"/>
    <p:sldLayoutId id="2147483779" r:id="rId7"/>
    <p:sldLayoutId id="2147483784" r:id="rId8"/>
    <p:sldLayoutId id="2147483785" r:id="rId9"/>
    <p:sldLayoutId id="2147483780" r:id="rId10"/>
    <p:sldLayoutId id="2147483781" r:id="rId11"/>
  </p:sldLayoutIdLst>
  <p:transition spd="med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125413"/>
            <a:ext cx="822801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84163"/>
            <a:ext cx="831691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06375" y="5132388"/>
            <a:ext cx="88265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/>
              <a:t>Лучший способ изучить что-либо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/>
              <a:t>–  это открыть  самому</a:t>
            </a:r>
            <a:r>
              <a:rPr lang="ru-RU" sz="400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514350" indent="-514350">
                  <a:buAutoNum type="arabicParenR"/>
                </a:pPr>
                <a:r>
                  <a:rPr lang="ru-RU" dirty="0" smtClean="0"/>
                  <a:t>Вынесение множителя за знак квадратного корня и приведение подобных слагаемых.</a:t>
                </a:r>
              </a:p>
              <a:p>
                <a:pPr marL="514350" indent="-514350">
                  <a:buAutoNum type="arabicParenR"/>
                </a:pPr>
                <a:r>
                  <a:rPr lang="ru-RU" dirty="0" smtClean="0"/>
                  <a:t>Применение формулы сокращенного умножения (квадрат суммы двух выражений).</a:t>
                </a:r>
              </a:p>
              <a:p>
                <a:pPr marL="514350" indent="-514350">
                  <a:buAutoNum type="arabicParenR"/>
                </a:pPr>
                <a:r>
                  <a:rPr lang="ru-RU" dirty="0" smtClean="0"/>
                  <a:t>Применение формулы сокращенного умножения (разность квадратов), и применение свойства квадратного корня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baseline="30000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941" t="-1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3533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Упростите выражение: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991990"/>
                <a:ext cx="8640960" cy="437901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ru-RU" b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0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3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3600" b="0" i="1" baseline="30000" smtClean="0">
                          <a:latin typeface="Cambria Math"/>
                        </a:rPr>
                        <m:t>2</m:t>
                      </m:r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ru-RU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45</m:t>
                          </m:r>
                        </m:e>
                      </m:ra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ru-RU" sz="3600" dirty="0" smtClean="0"/>
                  <a:t>=</a:t>
                </a:r>
                <a14:m/>
              </a:p>
              <a:p>
                <a:pPr marL="0" indent="0">
                  <a:buNone/>
                </a:pPr>
                <a:endParaRPr lang="ru-RU" sz="3600" dirty="0" smtClean="0"/>
              </a:p>
              <a:p>
                <a:pPr marL="0" indent="0">
                  <a:buNone/>
                </a:pPr>
                <a:endParaRPr lang="ru-RU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991990"/>
                <a:ext cx="8640960" cy="4379019"/>
              </a:xfrm>
              <a:blipFill rotWithShape="1">
                <a:blip r:embed="rId2"/>
                <a:stretch>
                  <a:fillRect l="-2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9" r="14135"/>
          <a:stretch/>
        </p:blipFill>
        <p:spPr bwMode="auto">
          <a:xfrm>
            <a:off x="786198" y="2996952"/>
            <a:ext cx="2281611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2"/>
          <a:stretch/>
        </p:blipFill>
        <p:spPr bwMode="auto">
          <a:xfrm>
            <a:off x="3059832" y="2996951"/>
            <a:ext cx="188890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32112"/>
          <a:stretch/>
        </p:blipFill>
        <p:spPr bwMode="auto">
          <a:xfrm>
            <a:off x="4211960" y="2348880"/>
            <a:ext cx="50196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9877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772400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Работа в группах</a:t>
            </a:r>
          </a:p>
          <a:p>
            <a:pPr marL="0" indent="0">
              <a:buNone/>
            </a:pPr>
            <a:r>
              <a:rPr lang="ru-RU" dirty="0" smtClean="0"/>
              <a:t>1 группа №421(а)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группа №421(б)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 группа№422(г)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группа№422(д)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 группа№423(а)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 группа№423(г)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7204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7829550" cy="796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С</a:t>
            </a:r>
            <a:r>
              <a:rPr lang="ru-RU" b="1" i="1" dirty="0" smtClean="0">
                <a:solidFill>
                  <a:srgbClr val="FF0000"/>
                </a:solidFill>
              </a:rPr>
              <a:t>амостоятельная работа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Содержимое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749884230"/>
                  </p:ext>
                </p:extLst>
              </p:nvPr>
            </p:nvGraphicFramePr>
            <p:xfrm>
              <a:off x="457200" y="1000952"/>
              <a:ext cx="8229600" cy="4605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/>
                    <a:gridCol w="4114800"/>
                  </a:tblGrid>
                  <a:tr h="3730374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Вариант 1</a:t>
                          </a:r>
                          <a:endParaRPr lang="ru-RU" sz="2800" b="1" dirty="0"/>
                        </a:p>
                        <a:p>
                          <a:r>
                            <a:rPr lang="ru-RU" sz="2800" dirty="0" smtClean="0"/>
                            <a:t>1. </a:t>
                          </a:r>
                          <a:r>
                            <a:rPr kumimoji="0" lang="ru-RU" sz="2800" kern="1200" dirty="0" smtClean="0"/>
                            <a:t>Упростите выражение</a:t>
                          </a:r>
                          <a:endParaRPr lang="ru-RU" sz="2800" b="1" dirty="0"/>
                        </a:p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800" smtClean="0"/>
                                  </m:ctrlPr>
                                </m:radPr>
                                <m:deg/>
                                <m:e>
                                  <m:r>
                                    <a:rPr lang="ru-RU" sz="2800" smtClean="0"/>
                                    <m:t>27</m:t>
                                  </m:r>
                                </m:e>
                              </m:rad>
                              <m:r>
                                <a:rPr lang="ru-RU" sz="2800" smtClean="0"/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800" smtClean="0"/>
                                  </m:ctrlPr>
                                </m:radPr>
                                <m:deg/>
                                <m:e>
                                  <m:r>
                                    <a:rPr lang="ru-RU" sz="2800" smtClean="0"/>
                                    <m:t>48</m:t>
                                  </m:r>
                                </m:e>
                              </m:rad>
                              <m:r>
                                <a:rPr lang="ru-RU" sz="2800" smtClean="0"/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800" smtClean="0"/>
                                  </m:ctrlPr>
                                </m:radPr>
                                <m:deg/>
                                <m:e>
                                  <m:r>
                                    <a:rPr lang="ru-RU" sz="2800" smtClean="0"/>
                                    <m:t>75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800" dirty="0" smtClean="0"/>
                            <a:t>= </a:t>
                          </a:r>
                        </a:p>
                        <a:p>
                          <a:endParaRPr lang="ru-RU" sz="28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2. </a:t>
                          </a:r>
                          <a:r>
                            <a:rPr kumimoji="0" lang="ru-RU" sz="2800" kern="1200" dirty="0" smtClean="0"/>
                            <a:t>Выполните действия</a:t>
                          </a:r>
                          <a:endParaRPr lang="ru-RU" sz="2800" b="1" dirty="0" smtClean="0"/>
                        </a:p>
                        <a:p>
                          <a:r>
                            <a:rPr lang="ru-RU" sz="2800" dirty="0" smtClean="0"/>
                            <a:t>а)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8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800" smtClean="0"/>
                                    <m:t>6</m:t>
                                  </m:r>
                                </m:e>
                              </m:rad>
                              <m:r>
                                <a:rPr lang="en-US" sz="2800" smtClean="0"/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800" smtClean="0"/>
                                    <m:t>24</m:t>
                                  </m:r>
                                </m:e>
                              </m:rad>
                              <m:r>
                                <a:rPr lang="en-US" sz="2800" smtClean="0"/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800" smtClean="0"/>
                                    <m:t>54</m:t>
                                  </m:r>
                                </m:e>
                              </m:rad>
                              <m:r>
                                <a:rPr lang="en-US" sz="2800" smtClean="0"/>
                                <m:t>)</m:t>
                              </m:r>
                            </m:oMath>
                          </a14:m>
                          <a:r>
                            <a:rPr lang="en-US" sz="2800" dirty="0" smtClean="0"/>
                            <a:t>=</a:t>
                          </a:r>
                          <a:r>
                            <a:rPr lang="ru-RU" sz="2800" dirty="0" smtClean="0"/>
                            <a:t> </a:t>
                          </a:r>
                          <a:endParaRPr lang="ru-RU" sz="2800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2800" smtClean="0"/>
                                <m:t>б) </m:t>
                              </m:r>
                              <m:d>
                                <m:dPr>
                                  <m:ctrlPr>
                                    <a:rPr lang="ru-RU" sz="2800" smtClean="0"/>
                                  </m:ctrlPr>
                                </m:dPr>
                                <m:e>
                                  <m:r>
                                    <a:rPr lang="ru-RU" sz="2800" smtClean="0"/>
                                    <m:t>2</m:t>
                                  </m:r>
                                  <m:r>
                                    <a:rPr lang="en-US" sz="2800" smtClean="0"/>
                                    <m:t>𝑎</m:t>
                                  </m:r>
                                  <m:r>
                                    <a:rPr lang="en-US" sz="2800" smtClean="0"/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smtClean="0"/>
                                        <m:t>𝑏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lang="en-US" sz="2800" smtClean="0"/>
                                  </m:ctrlPr>
                                </m:dPr>
                                <m:e>
                                  <m:r>
                                    <a:rPr lang="en-US" sz="2800" smtClean="0"/>
                                    <m:t>2</m:t>
                                  </m:r>
                                  <m:r>
                                    <a:rPr lang="en-US" sz="2800" smtClean="0"/>
                                    <m:t>𝑎</m:t>
                                  </m:r>
                                  <m:r>
                                    <a:rPr lang="en-US" sz="2800" smtClean="0"/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smtClean="0"/>
                                        <m:t>𝑏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sz="2800" smtClean="0"/>
                                <m:t>=</m:t>
                              </m:r>
                            </m:oMath>
                          </a14:m>
                          <a:r>
                            <a:rPr lang="ru-RU" sz="2800" dirty="0" smtClean="0"/>
                            <a:t> </a:t>
                          </a:r>
                          <a:endParaRPr lang="ru-RU" sz="28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2800" baseline="0" smtClean="0"/>
                                <m:t>в</m:t>
                              </m:r>
                              <m:r>
                                <a:rPr lang="en-US" sz="2800" baseline="0" smtClean="0"/>
                                <m:t>) </m:t>
                              </m:r>
                              <m:d>
                                <m:dPr>
                                  <m:ctrlPr>
                                    <a:rPr lang="en-US" sz="2800" baseline="0" smtClean="0"/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baseline="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aseline="0" smtClean="0"/>
                                        <m:t>5</m:t>
                                      </m:r>
                                    </m:e>
                                  </m:rad>
                                  <m:r>
                                    <a:rPr lang="en-US" sz="2800" baseline="0" smtClean="0"/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aseline="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aseline="0" smtClean="0"/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sz="2800" baseline="30000" smtClean="0"/>
                                <m:t>2</m:t>
                              </m:r>
                              <m:r>
                                <a:rPr lang="en-US" sz="2800" baseline="0" smtClean="0"/>
                                <m:t>+</m:t>
                              </m:r>
                              <m:r>
                                <a:rPr lang="en-US" sz="2800" baseline="0" smtClean="0"/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aseline="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800" baseline="0" smtClean="0"/>
                                    <m:t>10</m:t>
                                  </m:r>
                                </m:e>
                              </m:rad>
                              <m:r>
                                <a:rPr lang="en-US" sz="2800" baseline="0" smtClean="0"/>
                                <m:t>=</m:t>
                              </m:r>
                            </m:oMath>
                          </a14:m>
                          <a:r>
                            <a:rPr lang="ru-RU" sz="2800" baseline="0" dirty="0" smtClean="0"/>
                            <a:t> </a:t>
                          </a:r>
                          <a:endParaRPr lang="ru-RU" sz="2800" baseline="0" dirty="0"/>
                        </a:p>
                        <a:p>
                          <a:endParaRPr lang="ru-RU" sz="2800" dirty="0"/>
                        </a:p>
                      </a:txBody>
                      <a:tcPr marT="45717" marB="457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Вариант 2</a:t>
                          </a:r>
                          <a:endParaRPr lang="ru-RU" sz="2800" dirty="0"/>
                        </a:p>
                        <a:p>
                          <a:r>
                            <a:rPr lang="ru-RU" sz="2800" dirty="0" smtClean="0"/>
                            <a:t>1. </a:t>
                          </a:r>
                          <a:r>
                            <a:rPr kumimoji="0" lang="ru-RU" sz="2800" kern="1200" dirty="0" smtClean="0"/>
                            <a:t>Упростите выражение</a:t>
                          </a:r>
                          <a:endParaRPr lang="ru-RU" sz="2800" b="1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/>
                                      <m:t>32</m:t>
                                    </m:r>
                                  </m:e>
                                </m:rad>
                                <m:r>
                                  <a:rPr lang="en-US" sz="2800" smtClean="0"/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/>
                                      <m:t>18</m:t>
                                    </m:r>
                                  </m:e>
                                </m:rad>
                                <m:r>
                                  <a:rPr lang="en-US" sz="2800" smtClean="0"/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smtClean="0"/>
                                      <m:t>50</m:t>
                                    </m:r>
                                  </m:e>
                                </m:rad>
                                <m:r>
                                  <a:rPr lang="en-US" sz="2800" smtClean="0"/>
                                  <m:t>=</m:t>
                                </m:r>
                              </m:oMath>
                            </m:oMathPara>
                          </a14:m>
                          <a:endParaRPr lang="ru-RU" sz="2800" dirty="0" smtClean="0"/>
                        </a:p>
                        <a:p>
                          <a:pPr/>
                          <a:endParaRPr lang="ru-RU" sz="2800" dirty="0"/>
                        </a:p>
                        <a:p>
                          <a:r>
                            <a:rPr lang="ru-RU" sz="2800" dirty="0" smtClean="0"/>
                            <a:t>2. </a:t>
                          </a:r>
                          <a:r>
                            <a:rPr kumimoji="0" lang="ru-RU" sz="2800" kern="1200" dirty="0" smtClean="0"/>
                            <a:t>Выполните действия</a:t>
                          </a:r>
                          <a:endParaRPr lang="ru-RU" sz="2800" b="1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800" smtClean="0"/>
                                  <m:t>а)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800" smtClean="0"/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800" smtClean="0"/>
                                      <m:t>3</m:t>
                                    </m:r>
                                  </m:e>
                                </m:rad>
                                <m:d>
                                  <m:dPr>
                                    <m:ctrlPr>
                                      <a:rPr lang="ru-RU" sz="2800" smtClean="0"/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ru-RU" sz="2800" smtClean="0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800" smtClean="0"/>
                                          <m:t>27</m:t>
                                        </m:r>
                                      </m:e>
                                    </m:rad>
                                    <m:r>
                                      <a:rPr lang="ru-RU" sz="2800" smtClean="0"/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800" smtClean="0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800" smtClean="0"/>
                                          <m:t>48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ru-RU" sz="2800" smtClean="0"/>
                                  <m:t>=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2800" smtClean="0"/>
                                  <m:t>б</m:t>
                                </m:r>
                                <m:r>
                                  <a:rPr lang="en-US" sz="2800" smtClean="0"/>
                                  <m:t>) </m:t>
                                </m:r>
                                <m:d>
                                  <m:dPr>
                                    <m:ctrlPr>
                                      <a:rPr lang="en-US" sz="2800" smtClean="0"/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smtClean="0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smtClean="0"/>
                                          <m:t>𝑎</m:t>
                                        </m:r>
                                      </m:e>
                                    </m:rad>
                                    <m:r>
                                      <a:rPr lang="en-US" sz="2800" smtClean="0"/>
                                      <m:t>+3</m:t>
                                    </m:r>
                                    <m:r>
                                      <a:rPr lang="en-US" sz="2800" smtClean="0"/>
                                      <m:t>𝑏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800" smtClean="0"/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smtClean="0"/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smtClean="0"/>
                                          <m:t>𝑎</m:t>
                                        </m:r>
                                      </m:e>
                                    </m:rad>
                                    <m:r>
                                      <a:rPr lang="en-US" sz="2800" smtClean="0"/>
                                      <m:t>−3</m:t>
                                    </m:r>
                                    <m:r>
                                      <a:rPr lang="en-US" sz="2800" smtClean="0"/>
                                      <m:t>𝑏</m:t>
                                    </m:r>
                                  </m:e>
                                </m:d>
                                <m:r>
                                  <a:rPr lang="en-US" sz="2800" smtClean="0"/>
                                  <m:t>=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в</a:t>
                          </a:r>
                          <a:r>
                            <a:rPr lang="en-US" sz="2800" dirty="0" smtClean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/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800" smtClean="0"/>
                                    <m:t>3</m:t>
                                  </m:r>
                                </m:e>
                              </m:rad>
                              <m:r>
                                <a:rPr lang="en-US" sz="2800" smtClean="0"/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800" smtClean="0"/>
                                    <m:t>2</m:t>
                                  </m:r>
                                </m:e>
                              </m:rad>
                              <m:r>
                                <a:rPr lang="en-US" sz="2800" smtClean="0"/>
                                <m:t>)</m:t>
                              </m:r>
                            </m:oMath>
                          </a14:m>
                          <a:r>
                            <a:rPr lang="en-US" sz="2800" baseline="30000" dirty="0" smtClean="0"/>
                            <a:t>2 </a:t>
                          </a:r>
                          <a:r>
                            <a:rPr lang="en-US" sz="2800" baseline="0" dirty="0" smtClean="0"/>
                            <a:t>-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baseline="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800" baseline="0" smtClean="0"/>
                                    <m:t>24</m:t>
                                  </m:r>
                                </m:e>
                              </m:rad>
                              <m:r>
                                <a:rPr lang="en-US" sz="2800" baseline="0" smtClean="0"/>
                                <m:t>=</m:t>
                              </m:r>
                            </m:oMath>
                          </a14:m>
                          <a:endParaRPr lang="ru-RU" sz="2800" baseline="0" dirty="0"/>
                        </a:p>
                        <a:p>
                          <a:endParaRPr lang="ru-RU" sz="2800" dirty="0"/>
                        </a:p>
                      </a:txBody>
                      <a:tcPr marT="45717" marB="457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Содержимое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749884230"/>
                  </p:ext>
                </p:extLst>
              </p:nvPr>
            </p:nvGraphicFramePr>
            <p:xfrm>
              <a:off x="457200" y="1000952"/>
              <a:ext cx="8229600" cy="4605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/>
                    <a:gridCol w="4114800"/>
                  </a:tblGrid>
                  <a:tr h="46050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45717" marB="457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32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45717" marB="457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13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4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5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59" name="Rectangle 19"/>
          <p:cNvSpPr>
            <a:spLocks noChangeArrowheads="1"/>
          </p:cNvSpPr>
          <p:nvPr/>
        </p:nvSpPr>
        <p:spPr bwMode="auto">
          <a:xfrm>
            <a:off x="457200" y="98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6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7829550" cy="796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Самопроверка (в парах) 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Содержимое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400349907"/>
                  </p:ext>
                </p:extLst>
              </p:nvPr>
            </p:nvGraphicFramePr>
            <p:xfrm>
              <a:off x="457200" y="1052737"/>
              <a:ext cx="8219256" cy="57803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/>
                    <a:gridCol w="4104456"/>
                  </a:tblGrid>
                  <a:tr h="373037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Вариант 1</a:t>
                          </a:r>
                          <a:endParaRPr lang="ru-RU" sz="2400" b="1" dirty="0"/>
                        </a:p>
                        <a:p>
                          <a:r>
                            <a:rPr lang="ru-RU" sz="2400" dirty="0" smtClean="0"/>
                            <a:t>1. </a:t>
                          </a:r>
                          <a:r>
                            <a:rPr kumimoji="0" lang="ru-RU" sz="2400" kern="1200" dirty="0" smtClean="0"/>
                            <a:t>Упростите выражение</a:t>
                          </a:r>
                          <a:endParaRPr lang="ru-RU" sz="2400" b="1" dirty="0"/>
                        </a:p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ru-RU" sz="2400" smtClean="0"/>
                                    <m:t>27</m:t>
                                  </m:r>
                                </m:e>
                              </m:rad>
                              <m:r>
                                <a:rPr lang="ru-RU" sz="2400" smtClean="0"/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ru-RU" sz="2400" smtClean="0"/>
                                    <m:t>48</m:t>
                                  </m:r>
                                </m:e>
                              </m:rad>
                              <m:r>
                                <a:rPr lang="ru-RU" sz="2400" smtClean="0"/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ru-RU" sz="2400" smtClean="0"/>
                                    <m:t>75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400" dirty="0" smtClean="0"/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400" dirty="0" smtClean="0">
                              <a:solidFill>
                                <a:srgbClr val="FF0066"/>
                              </a:solidFill>
                            </a:rPr>
                            <a:t> </a:t>
                          </a:r>
                        </a:p>
                        <a:p>
                          <a:endParaRPr lang="ru-RU" sz="24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2. </a:t>
                          </a:r>
                          <a:r>
                            <a:rPr kumimoji="0" lang="ru-RU" sz="2400" kern="1200" dirty="0" smtClean="0"/>
                            <a:t>Выполните действия</a:t>
                          </a:r>
                          <a:endParaRPr lang="ru-RU" sz="2400" b="1" dirty="0" smtClean="0"/>
                        </a:p>
                        <a:p>
                          <a:r>
                            <a:rPr lang="ru-RU" sz="2400" dirty="0" smtClean="0"/>
                            <a:t>а)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400" smtClean="0"/>
                                    <m:t>6</m:t>
                                  </m:r>
                                </m:e>
                              </m:rad>
                              <m:r>
                                <a:rPr lang="en-US" sz="2400" smtClean="0"/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400" smtClean="0"/>
                                    <m:t>24</m:t>
                                  </m:r>
                                </m:e>
                              </m:rad>
                              <m:r>
                                <a:rPr lang="en-US" sz="2400" smtClean="0"/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400" smtClean="0"/>
                                    <m:t>54</m:t>
                                  </m:r>
                                </m:e>
                              </m:rad>
                              <m:r>
                                <a:rPr lang="en-US" sz="2400" smtClean="0"/>
                                <m:t>)</m:t>
                              </m:r>
                            </m:oMath>
                          </a14:m>
                          <a:r>
                            <a:rPr lang="ru-RU" sz="2400" dirty="0" smtClean="0"/>
                            <a:t> </a:t>
                          </a:r>
                          <a:r>
                            <a:rPr lang="en-US" sz="2400" dirty="0" smtClean="0"/>
                            <a:t>=</a:t>
                          </a:r>
                          <a:r>
                            <a:rPr lang="ru-RU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lang="ru-RU" sz="2400" b="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2400" smtClean="0">
                                  <a:latin typeface="Cambria Math"/>
                                </a:rPr>
                                <m:t>б</m:t>
                              </m:r>
                              <m:r>
                                <a:rPr lang="ru-RU" sz="2400" smtClean="0"/>
                                <m:t>) </m:t>
                              </m:r>
                              <m:d>
                                <m:dPr>
                                  <m:ctrlPr>
                                    <a:rPr lang="ru-RU" sz="2400" smtClean="0"/>
                                  </m:ctrlPr>
                                </m:dPr>
                                <m:e>
                                  <m:r>
                                    <a:rPr lang="ru-RU" sz="2400" smtClean="0"/>
                                    <m:t>2</m:t>
                                  </m:r>
                                  <m:r>
                                    <a:rPr lang="en-US" sz="2400" smtClean="0"/>
                                    <m:t>𝑎</m:t>
                                  </m:r>
                                  <m:r>
                                    <a:rPr lang="en-US" sz="2400" smtClean="0"/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smtClean="0"/>
                                        <m:t>𝑏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lang="en-US" sz="2400" smtClean="0"/>
                                  </m:ctrlPr>
                                </m:dPr>
                                <m:e>
                                  <m:r>
                                    <a:rPr lang="en-US" sz="2400" smtClean="0"/>
                                    <m:t>2</m:t>
                                  </m:r>
                                  <m:r>
                                    <a:rPr lang="en-US" sz="2400" smtClean="0"/>
                                    <m:t>𝑎</m:t>
                                  </m:r>
                                  <m:r>
                                    <a:rPr lang="en-US" sz="2400" smtClean="0"/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smtClean="0"/>
                                        <m:t>𝑏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sz="2400" smtClean="0"/>
                                <m:t>=</m:t>
                              </m:r>
                            </m:oMath>
                          </a14:m>
                          <a:r>
                            <a:rPr lang="ru-RU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ru-RU" sz="24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lang="ru-RU" sz="2400" dirty="0">
                            <a:solidFill>
                              <a:srgbClr val="FF0066"/>
                            </a:solidFill>
                          </a:endParaRPr>
                        </a:p>
                        <a:p>
                          <a:endParaRPr lang="ru-RU" sz="24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ru-RU" sz="2400" baseline="0" smtClean="0">
                                  <a:latin typeface="Cambria Math"/>
                                </a:rPr>
                                <m:t>в</m:t>
                              </m:r>
                              <m:r>
                                <a:rPr lang="en-US" sz="2400" baseline="0" smtClean="0"/>
                                <m:t>) </m:t>
                              </m:r>
                              <m:d>
                                <m:dPr>
                                  <m:ctrlPr>
                                    <a:rPr lang="en-US" sz="2400" baseline="0" smtClean="0"/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baseline="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aseline="0" smtClean="0"/>
                                        <m:t>5</m:t>
                                      </m:r>
                                    </m:e>
                                  </m:rad>
                                  <m:r>
                                    <a:rPr lang="en-US" sz="2400" baseline="0" smtClean="0"/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aseline="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aseline="0" smtClean="0"/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sz="2400" baseline="30000" smtClean="0"/>
                                <m:t>2</m:t>
                              </m:r>
                              <m:r>
                                <a:rPr lang="en-US" sz="2400" baseline="0" smtClean="0"/>
                                <m:t>+</m:t>
                              </m:r>
                              <m:r>
                                <a:rPr lang="en-US" sz="2400" b="0" i="0" baseline="0" smtClean="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aseline="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400" baseline="0" smtClean="0"/>
                                    <m:t>10</m:t>
                                  </m:r>
                                </m:e>
                              </m:rad>
                              <m:r>
                                <a:rPr lang="en-US" sz="2400" baseline="0" smtClean="0"/>
                                <m:t>=</m:t>
                              </m:r>
                            </m:oMath>
                          </a14:m>
                          <a:r>
                            <a:rPr lang="ru-RU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lang="ru-RU" sz="2400" baseline="0" dirty="0">
                            <a:solidFill>
                              <a:srgbClr val="FF0066"/>
                            </a:solidFill>
                          </a:endParaRPr>
                        </a:p>
                        <a:p>
                          <a:endParaRPr lang="ru-RU" sz="2400" dirty="0"/>
                        </a:p>
                      </a:txBody>
                      <a:tcPr marT="45717" marB="457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Вариант 2</a:t>
                          </a:r>
                          <a:endParaRPr lang="ru-RU" sz="2400" dirty="0"/>
                        </a:p>
                        <a:p>
                          <a:r>
                            <a:rPr lang="ru-RU" sz="2400" dirty="0" smtClean="0"/>
                            <a:t>1. </a:t>
                          </a:r>
                          <a:r>
                            <a:rPr kumimoji="0" lang="ru-RU" sz="2400" kern="1200" dirty="0" smtClean="0"/>
                            <a:t>Упростите выражение</a:t>
                          </a:r>
                          <a:endParaRPr lang="ru-RU" sz="2400" b="1" dirty="0"/>
                        </a:p>
                        <a:p>
                          <a:pPr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400" smtClean="0"/>
                                    <m:t>32</m:t>
                                  </m:r>
                                </m:e>
                              </m:rad>
                              <m:r>
                                <a:rPr lang="en-US" sz="2400" smtClean="0"/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400" smtClean="0"/>
                                    <m:t>18</m:t>
                                  </m:r>
                                </m:e>
                              </m:rad>
                              <m:r>
                                <a:rPr lang="en-US" sz="2400" smtClean="0"/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400" smtClean="0"/>
                                    <m:t>50</m:t>
                                  </m:r>
                                </m:e>
                              </m:rad>
                              <m:r>
                                <a:rPr lang="en-US" sz="2400" smtClean="0"/>
                                <m:t>=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ru-RU" sz="2400" dirty="0" smtClean="0"/>
                        </a:p>
                        <a:p>
                          <a:pPr/>
                          <a:endParaRPr lang="ru-RU" sz="2400" dirty="0"/>
                        </a:p>
                        <a:p>
                          <a:r>
                            <a:rPr lang="ru-RU" sz="2400" dirty="0" smtClean="0"/>
                            <a:t>2. </a:t>
                          </a:r>
                          <a:r>
                            <a:rPr kumimoji="0" lang="ru-RU" sz="2400" kern="1200" dirty="0" smtClean="0"/>
                            <a:t>Выполните действия</a:t>
                          </a:r>
                          <a:endParaRPr lang="ru-RU" sz="2400" b="1" dirty="0"/>
                        </a:p>
                        <a:p>
                          <a:pPr/>
                          <a14:m>
                            <m:oMath xmlns:m="http://schemas.openxmlformats.org/officeDocument/2006/math">
                              <m:r>
                                <a:rPr lang="ru-RU" sz="2400" smtClean="0">
                                  <a:latin typeface="Cambria Math"/>
                                </a:rPr>
                                <m:t>а</m:t>
                              </m:r>
                              <m:r>
                                <a:rPr lang="ru-RU" sz="2400" smtClean="0"/>
                                <m:t>)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ru-RU" sz="2400" smtClean="0"/>
                                    <m:t>3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ru-RU" sz="2400" smtClean="0"/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240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400" smtClean="0"/>
                                        <m:t>27</m:t>
                                      </m:r>
                                    </m:e>
                                  </m:rad>
                                  <m:r>
                                    <a:rPr lang="ru-RU" sz="2400" smtClean="0"/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40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400" smtClean="0"/>
                                        <m:t>48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ru-RU" sz="2400" smtClean="0"/>
                                <m:t>=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lang="ru-RU" sz="2400" dirty="0"/>
                        </a:p>
                        <a:p>
                          <a:pPr/>
                          <a14:m>
                            <m:oMath xmlns:m="http://schemas.openxmlformats.org/officeDocument/2006/math">
                              <m:r>
                                <a:rPr lang="ru-RU" sz="2400" smtClean="0">
                                  <a:latin typeface="Cambria Math"/>
                                </a:rPr>
                                <m:t>б</m:t>
                              </m:r>
                              <m:r>
                                <a:rPr lang="en-US" sz="2400" smtClean="0"/>
                                <m:t>) </m:t>
                              </m:r>
                              <m:d>
                                <m:dPr>
                                  <m:ctrlPr>
                                    <a:rPr lang="en-US" sz="2400" smtClean="0"/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smtClean="0"/>
                                        <m:t>𝑎</m:t>
                                      </m:r>
                                    </m:e>
                                  </m:rad>
                                  <m:r>
                                    <a:rPr lang="en-US" sz="2400" smtClean="0"/>
                                    <m:t>+3</m:t>
                                  </m:r>
                                  <m:r>
                                    <a:rPr lang="en-US" sz="2400" smtClean="0"/>
                                    <m:t>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smtClean="0"/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smtClean="0"/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smtClean="0"/>
                                        <m:t>𝑎</m:t>
                                      </m:r>
                                    </m:e>
                                  </m:rad>
                                  <m:r>
                                    <a:rPr lang="en-US" sz="2400" smtClean="0"/>
                                    <m:t>−3</m:t>
                                  </m:r>
                                  <m:r>
                                    <a:rPr lang="en-US" sz="2400" smtClean="0"/>
                                    <m:t>𝑏</m:t>
                                  </m:r>
                                </m:e>
                              </m:d>
                              <m:r>
                                <a:rPr lang="en-US" sz="2400" smtClean="0"/>
                                <m:t>=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−9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4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в</a:t>
                          </a:r>
                          <a:r>
                            <a:rPr lang="en-US" sz="2400" dirty="0" smtClean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/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400" smtClean="0"/>
                                    <m:t>3</m:t>
                                  </m:r>
                                </m:e>
                              </m:rad>
                              <m:r>
                                <a:rPr lang="en-US" sz="2400" smtClean="0"/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400" smtClean="0"/>
                                    <m:t>2</m:t>
                                  </m:r>
                                </m:e>
                              </m:rad>
                              <m:r>
                                <a:rPr lang="en-US" sz="2400" smtClean="0"/>
                                <m:t>)</m:t>
                              </m:r>
                            </m:oMath>
                          </a14:m>
                          <a:r>
                            <a:rPr lang="en-US" sz="2400" baseline="30000" dirty="0" smtClean="0"/>
                            <a:t>2 </a:t>
                          </a:r>
                          <a:r>
                            <a:rPr lang="en-US" sz="2400" baseline="0" dirty="0" smtClean="0"/>
                            <a:t>-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baseline="0" smtClean="0"/>
                                  </m:ctrlPr>
                                </m:radPr>
                                <m:deg/>
                                <m:e>
                                  <m:r>
                                    <a:rPr lang="en-US" sz="2400" baseline="0" smtClean="0"/>
                                    <m:t>24</m:t>
                                  </m:r>
                                </m:e>
                              </m:rad>
                              <m:r>
                                <a:rPr lang="en-US" sz="2400" baseline="0" smtClean="0"/>
                                <m:t>=</m:t>
                              </m:r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dirty="0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endParaRPr lang="ru-RU" sz="2400" baseline="0" dirty="0" smtClean="0">
                            <a:solidFill>
                              <a:srgbClr val="FF0066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aseline="0" dirty="0">
                            <a:solidFill>
                              <a:srgbClr val="FF0066"/>
                            </a:solidFill>
                          </a:endParaRPr>
                        </a:p>
                        <a:p>
                          <a:endParaRPr lang="ru-RU" sz="2400" dirty="0"/>
                        </a:p>
                      </a:txBody>
                      <a:tcPr marT="45717" marB="457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82452">
                    <a:tc>
                      <a:txBody>
                        <a:bodyPr/>
                        <a:lstStyle/>
                        <a:p>
                          <a:endParaRPr lang="ru-RU" sz="1800" baseline="0" dirty="0"/>
                        </a:p>
                      </a:txBody>
                      <a:tcPr marT="45717" marB="45717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 </a:t>
                          </a:r>
                          <a:endParaRPr lang="ru-RU" sz="1800" b="1" dirty="0"/>
                        </a:p>
                      </a:txBody>
                      <a:tcPr marT="45717" marB="45717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088499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T="45717" marB="45717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T="45717" marB="45717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Содержимое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400349907"/>
                  </p:ext>
                </p:extLst>
              </p:nvPr>
            </p:nvGraphicFramePr>
            <p:xfrm>
              <a:off x="457200" y="1052737"/>
              <a:ext cx="8219256" cy="57803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/>
                    <a:gridCol w="4104456"/>
                  </a:tblGrid>
                  <a:tr h="43260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45717" marB="457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128" r="-99852" b="-33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45717" marB="4571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297" t="-1128" r="-149" b="-33709"/>
                          </a:stretch>
                        </a:blipFill>
                      </a:tcPr>
                    </a:tc>
                  </a:tr>
                  <a:tr h="365754">
                    <a:tc>
                      <a:txBody>
                        <a:bodyPr/>
                        <a:lstStyle/>
                        <a:p>
                          <a:endParaRPr lang="ru-RU" sz="1800" baseline="0" dirty="0"/>
                        </a:p>
                      </a:txBody>
                      <a:tcPr marT="45717" marB="45717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/>
                            <a:t> </a:t>
                          </a:r>
                          <a:endParaRPr lang="ru-RU" sz="1800" b="1" dirty="0"/>
                        </a:p>
                      </a:txBody>
                      <a:tcPr marT="45717" marB="45717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088499"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T="45717" marB="45717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800" dirty="0"/>
                        </a:p>
                      </a:txBody>
                      <a:tcPr marT="45717" marB="45717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4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5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5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7459" name="Rectangle 19"/>
          <p:cNvSpPr>
            <a:spLocks noChangeArrowheads="1"/>
          </p:cNvSpPr>
          <p:nvPr/>
        </p:nvSpPr>
        <p:spPr bwMode="auto">
          <a:xfrm>
            <a:off x="457200" y="98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6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483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Критерии оценки к самостоятельной работе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91264" cy="486152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4 правильных ответа – «5»</a:t>
            </a:r>
          </a:p>
          <a:p>
            <a:pPr marL="0" indent="0">
              <a:buNone/>
            </a:pPr>
            <a:r>
              <a:rPr lang="ru-RU" sz="4400" dirty="0" smtClean="0"/>
              <a:t>3 правильных ответа – «4»</a:t>
            </a:r>
          </a:p>
          <a:p>
            <a:pPr marL="0" indent="0">
              <a:buNone/>
            </a:pPr>
            <a:r>
              <a:rPr lang="ru-RU" sz="4400" dirty="0" smtClean="0"/>
              <a:t>2 и менее правильных ответа – «надо потренироваться»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321337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2649488" cy="43204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п. 19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№421 (в, г)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№422 (</a:t>
            </a:r>
            <a:r>
              <a:rPr lang="ru-RU" dirty="0" err="1" smtClean="0">
                <a:solidFill>
                  <a:srgbClr val="FF0000"/>
                </a:solidFill>
              </a:rPr>
              <a:t>а,б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Доп. задание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(на дополнительную оценку):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№477 (а)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3985749" cy="29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493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4" y="836712"/>
            <a:ext cx="7776011" cy="43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85225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Устно. 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39552" y="1688174"/>
                <a:ext cx="2722092" cy="210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ru-RU" sz="2400" b="1" i="1" dirty="0" smtClean="0"/>
                  <a:t>Вычислить:</a:t>
                </a:r>
              </a:p>
              <a:p>
                <a:r>
                  <a:rPr lang="ru-RU" sz="2400" dirty="0"/>
                  <a:t>а</a:t>
                </a:r>
                <a:r>
                  <a:rPr lang="ru-RU" sz="2400" dirty="0" smtClean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/>
                          </a:rPr>
                          <m:t>0,04</m:t>
                        </m:r>
                      </m:e>
                    </m:rad>
                    <m:r>
                      <a:rPr lang="ru-RU" sz="2400" b="0" i="1" smtClean="0">
                        <a:latin typeface="Cambria Math"/>
                      </a:rPr>
                      <m:t>;</m:t>
                    </m:r>
                  </m:oMath>
                </a14:m>
                <a:endParaRPr lang="ru-RU" sz="2400" b="0" dirty="0" smtClean="0"/>
              </a:p>
              <a:p>
                <a:r>
                  <a:rPr lang="ru-RU" sz="2400" dirty="0"/>
                  <a:t>б</a:t>
                </a:r>
                <a:r>
                  <a:rPr lang="ru-RU" sz="2400" dirty="0" smtClean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/>
                          </a:rPr>
                          <m:t>250</m:t>
                        </m:r>
                      </m:e>
                    </m:rad>
                    <m:r>
                      <a:rPr lang="ru-RU" sz="2400" b="0" i="1" smtClean="0">
                        <a:latin typeface="Cambria Math"/>
                      </a:rPr>
                      <m:t>;</m:t>
                    </m:r>
                  </m:oMath>
                </a14:m>
                <a:endParaRPr lang="ru-RU" sz="2400" b="0" dirty="0" smtClean="0"/>
              </a:p>
              <a:p>
                <a:r>
                  <a:rPr lang="ru-RU" sz="2400" dirty="0"/>
                  <a:t>в</a:t>
                </a:r>
                <a:r>
                  <a:rPr lang="ru-RU" sz="2400" dirty="0" smtClean="0"/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ru-RU" sz="2400" b="0" i="1" baseline="30000" smtClean="0">
                        <a:latin typeface="Cambria Math"/>
                      </a:rPr>
                      <m:t>2</m:t>
                    </m:r>
                  </m:oMath>
                </a14:m>
                <a:r>
                  <a:rPr lang="ru-RU" sz="2400" dirty="0" smtClean="0"/>
                  <a:t>;</a:t>
                </a:r>
              </a:p>
              <a:p>
                <a:r>
                  <a:rPr lang="ru-RU" sz="2400" dirty="0"/>
                  <a:t>г</a:t>
                </a:r>
                <a:r>
                  <a:rPr lang="ru-RU" sz="2400" dirty="0" smtClean="0"/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/>
                          </a:rPr>
                          <m:t>27</m:t>
                        </m:r>
                      </m:e>
                    </m:rad>
                  </m:oMath>
                </a14:m>
                <a:r>
                  <a:rPr lang="ru-RU" sz="2400" dirty="0" smtClean="0"/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dirty="0" smtClean="0">
                            <a:latin typeface="Cambria Math"/>
                          </a:rPr>
                          <m:t>50</m:t>
                        </m:r>
                      </m:e>
                    </m:rad>
                    <m:r>
                      <a:rPr lang="ru-RU" sz="2400" b="0" i="1" dirty="0" smtClean="0">
                        <a:latin typeface="Cambria Math"/>
                      </a:rPr>
                      <m:t>; </m:t>
                    </m:r>
                    <m:rad>
                      <m:radPr>
                        <m:degHide m:val="on"/>
                        <m:ctrlPr>
                          <a:rPr lang="ru-RU" sz="24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dirty="0" smtClean="0">
                            <a:latin typeface="Cambria Math"/>
                          </a:rPr>
                          <m:t>25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.</m:t>
                        </m:r>
                      </m:e>
                    </m:rad>
                  </m:oMath>
                </a14:m>
                <a:endParaRPr lang="ru-RU" sz="240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88174"/>
                <a:ext cx="2722092" cy="2100832"/>
              </a:xfrm>
              <a:prstGeom prst="rect">
                <a:avLst/>
              </a:prstGeom>
              <a:blipFill rotWithShape="1">
                <a:blip r:embed="rId2"/>
                <a:stretch>
                  <a:fillRect l="-3587" t="-2029" b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44008" y="1542237"/>
                <a:ext cx="302433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 smtClean="0"/>
                  <a:t>2. Найти верный ответ: 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𝒃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 smtClean="0">
                        <a:latin typeface="Cambria Math"/>
                      </a:rPr>
                      <m:t>:</m:t>
                    </m:r>
                  </m:oMath>
                </a14:m>
                <a:endParaRPr lang="ru-RU" sz="2000" b="1" i="1" dirty="0" smtClean="0">
                  <a:latin typeface="Cambria Math"/>
                </a:endParaRPr>
              </a:p>
              <a:p>
                <a:endParaRPr lang="ru-RU" sz="2000" b="0" i="1" dirty="0" smtClean="0">
                  <a:latin typeface="Cambria Math"/>
                </a:endParaRPr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+2</m:t>
                    </m:r>
                    <m:r>
                      <a:rPr lang="en-US" sz="2000" b="0" i="1" smtClean="0">
                        <a:latin typeface="Cambria Math"/>
                      </a:rPr>
                      <m:t>𝑎𝑏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;</m:t>
                    </m:r>
                  </m:oMath>
                </a14:m>
                <a:endParaRPr lang="ru-RU" sz="2000" b="0" dirty="0" smtClean="0"/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+2</m:t>
                    </m:r>
                    <m:r>
                      <a:rPr lang="en-US" sz="2000" b="0" i="1" smtClean="0">
                        <a:latin typeface="Cambria Math"/>
                      </a:rPr>
                      <m:t>𝑎𝑏</m:t>
                    </m:r>
                    <m:r>
                      <a:rPr lang="en-US" sz="2000" b="0" i="1" smtClean="0">
                        <a:latin typeface="Cambria Math"/>
                      </a:rPr>
                      <m:t>+2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;</m:t>
                    </m:r>
                  </m:oMath>
                </a14:m>
                <a:endParaRPr lang="en-US" sz="2000" b="0" dirty="0" smtClean="0"/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+2</m:t>
                    </m:r>
                    <m:r>
                      <a:rPr lang="en-US" sz="2000" b="0" i="1" smtClean="0">
                        <a:latin typeface="Cambria Math"/>
                      </a:rPr>
                      <m:t>𝑎𝑏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b="0" dirty="0" smtClean="0"/>
                  <a:t>.</a:t>
                </a:r>
              </a:p>
              <a:p>
                <a:endParaRPr lang="ru-RU" sz="2000" b="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542237"/>
                <a:ext cx="3024336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2218" t="-1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3568" y="4047623"/>
                <a:ext cx="30963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/>
                  <a:t>3</a:t>
                </a:r>
                <a:r>
                  <a:rPr lang="en-US" sz="2000" b="1" i="1" dirty="0" smtClean="0"/>
                  <a:t>.</a:t>
                </a:r>
                <a:r>
                  <a:rPr lang="ru-RU" sz="2000" b="1" i="1" dirty="0" smtClean="0"/>
                  <a:t> </a:t>
                </a:r>
                <a:r>
                  <a:rPr lang="ru-RU" sz="2000" b="1" i="1" dirty="0" smtClean="0"/>
                  <a:t>Найти верный ответ: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𝟓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:</m:t>
                    </m:r>
                  </m:oMath>
                </a14:m>
                <a:endParaRPr lang="ru-RU" sz="2000" b="1" i="1" dirty="0" smtClean="0"/>
              </a:p>
              <a:p>
                <a:endParaRPr lang="en-US" sz="2000" b="0" dirty="0" smtClean="0"/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−5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+25;</m:t>
                    </m:r>
                  </m:oMath>
                </a14:m>
                <a:endParaRPr lang="en-US" sz="2000" b="0" dirty="0" smtClean="0"/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−10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+25;</m:t>
                    </m:r>
                  </m:oMath>
                </a14:m>
                <a:endParaRPr lang="en-US" sz="2000" b="0" dirty="0" smtClean="0"/>
              </a:p>
              <a:p>
                <a:pPr marL="342900" indent="-342900"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−10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+10.</m:t>
                    </m:r>
                  </m:oMath>
                </a14:m>
                <a:r>
                  <a:rPr lang="en-US" sz="2000" dirty="0" smtClean="0"/>
                  <a:t> </a:t>
                </a:r>
                <a:endParaRPr lang="ru-RU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47623"/>
                <a:ext cx="3096344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969" t="-1258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Улыбающееся лицо 2"/>
          <p:cNvSpPr/>
          <p:nvPr/>
        </p:nvSpPr>
        <p:spPr>
          <a:xfrm>
            <a:off x="4727859" y="3149952"/>
            <a:ext cx="288032" cy="3006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47663" y="5301208"/>
            <a:ext cx="288032" cy="27539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016552" y="3709517"/>
                <a:ext cx="324036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Найти верный ответ: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:</m:t>
                    </m:r>
                  </m:oMath>
                </a14:m>
                <a:endParaRPr lang="ru-RU" sz="20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а)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+2;</m:t>
                    </m:r>
                  </m:oMath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б)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z="2000" i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−</m:t>
                    </m:r>
                    <m:r>
                      <a:rPr lang="en-US" sz="2000" i="0">
                        <a:latin typeface="Cambria Math"/>
                      </a:rPr>
                      <m:t>2</m:t>
                    </m:r>
                    <m:r>
                      <a:rPr lang="en-US" sz="20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2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a</m:t>
                    </m:r>
                    <m:r>
                      <a:rPr lang="en-US" sz="2000" b="0" i="0" smtClean="0">
                        <a:latin typeface="Cambria Math"/>
                      </a:rPr>
                      <m:t>−4;</m:t>
                    </m:r>
                  </m:oMath>
                </a14:m>
                <a:endParaRPr lang="en-US" sz="2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г)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b="0" i="0" smtClean="0">
                        <a:latin typeface="Cambria Math"/>
                      </a:rPr>
                      <m:t>−</m:t>
                    </m:r>
                    <m:r>
                      <a:rPr lang="en-US" sz="2000" b="0" i="0" smtClean="0">
                        <a:latin typeface="Cambria Math"/>
                      </a:rPr>
                      <m:t>4</m:t>
                    </m:r>
                    <m:r>
                      <a:rPr lang="ru-RU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52" y="3709517"/>
                <a:ext cx="3240360" cy="2246769"/>
              </a:xfrm>
              <a:prstGeom prst="rect">
                <a:avLst/>
              </a:prstGeom>
              <a:blipFill rotWithShape="1">
                <a:blip r:embed="rId5"/>
                <a:stretch>
                  <a:fillRect l="-2072" t="-1359" b="-40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Улыбающееся лицо 7"/>
          <p:cNvSpPr/>
          <p:nvPr/>
        </p:nvSpPr>
        <p:spPr>
          <a:xfrm>
            <a:off x="5016552" y="5649421"/>
            <a:ext cx="288032" cy="30255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7772400" cy="5327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РЕШИТЕ АНАГРАММУ: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335" y="1105183"/>
            <a:ext cx="64087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ОБ-ЗО-РА-ПРЕ-НИЕ-ВА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1988840"/>
            <a:ext cx="3888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НИЙ-РА-ЖЕ-ВЫ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020" y="2852936"/>
            <a:ext cx="4131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ЩИХ-ДЕР-ЖА-СО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717032"/>
            <a:ext cx="3894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РАТ-КВ-НЫЕ-АД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6814" y="4437112"/>
            <a:ext cx="21066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НИ-КО-Р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3" name="Picture 5" descr="C:\Users\student\AppData\Local\Microsoft\Windows\Temporary Internet Files\Content.IE5\S5SKR1YD\34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56" y="1988840"/>
            <a:ext cx="3960441" cy="38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919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275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Упростите выражение: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2564904"/>
                <a:ext cx="7416824" cy="437901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ru-RU" b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ru-RU" sz="3600" dirty="0"/>
                      <m:t>)</m:t>
                    </m:r>
                  </m:oMath>
                </a14:m>
                <a:r>
                  <a:rPr lang="ru-RU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0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3600" b="0" i="1" baseline="30000" smtClean="0"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3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</a:rPr>
                          <m:t>45</m:t>
                        </m:r>
                      </m:e>
                    </m:rad>
                    <m:r>
                      <a:rPr lang="en-US" sz="3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sz="3600" dirty="0" smtClean="0"/>
                  <a:t>?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2564904"/>
                <a:ext cx="7416824" cy="43790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8379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57301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умений преобразовывать выражения, содержащие операции с квадратными корнями.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323470" cy="332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9037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Упростите выражения: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31032" y="980728"/>
                <a:ext cx="8712968" cy="54006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1) 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32</m:t>
                          </m:r>
                        </m:e>
                      </m:rad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50</m:t>
                          </m:r>
                        </m:e>
                      </m:rad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98</m:t>
                          </m:r>
                        </m:e>
                      </m:rad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31032" y="980728"/>
                <a:ext cx="8712968" cy="540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r="13437"/>
          <a:stretch/>
        </p:blipFill>
        <p:spPr bwMode="auto">
          <a:xfrm>
            <a:off x="4597499" y="1916088"/>
            <a:ext cx="4133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5"/>
          <a:stretch/>
        </p:blipFill>
        <p:spPr bwMode="auto">
          <a:xfrm>
            <a:off x="539552" y="2636912"/>
            <a:ext cx="132449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96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Упростите выражение: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26890" y="1628800"/>
                <a:ext cx="8712968" cy="54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/>
                  <a:t>2</a:t>
                </a:r>
                <a:r>
                  <a:rPr lang="ru-RU" sz="3200" dirty="0" smtClean="0"/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0" i="1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3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  <m:r>
                          <a:rPr lang="ru-RU" sz="32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ru-RU" sz="3200" b="0" i="1" baseline="30000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600" b="0" dirty="0" smtClean="0"/>
                  <a:t>= </a:t>
                </a:r>
              </a:p>
              <a:p>
                <a:pPr marL="0" indent="0">
                  <a:buNone/>
                </a:pPr>
                <a:endParaRPr lang="ru-RU" b="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b="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b="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b="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26890" y="1628800"/>
                <a:ext cx="8712968" cy="5400600"/>
              </a:xfrm>
              <a:blipFill rotWithShape="1">
                <a:blip r:embed="rId2"/>
                <a:stretch>
                  <a:fillRect l="-2169" t="-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r="43570"/>
          <a:stretch/>
        </p:blipFill>
        <p:spPr bwMode="auto">
          <a:xfrm>
            <a:off x="1293099" y="2060848"/>
            <a:ext cx="345651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9" r="14159"/>
          <a:stretch/>
        </p:blipFill>
        <p:spPr bwMode="auto">
          <a:xfrm>
            <a:off x="792188" y="2605807"/>
            <a:ext cx="3259176" cy="8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2"/>
          <a:stretch/>
        </p:blipFill>
        <p:spPr bwMode="auto">
          <a:xfrm>
            <a:off x="3923928" y="2605807"/>
            <a:ext cx="1661187" cy="8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8262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Упростите выражения: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9982" y="2756932"/>
                <a:ext cx="8712968" cy="54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dirty="0"/>
                  <a:t>3</a:t>
                </a:r>
                <a:r>
                  <a:rPr lang="ru-RU" sz="3600" dirty="0" smtClean="0"/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5400" b="0" i="1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5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54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5400" b="0" i="1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5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54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5400" b="0" i="1" smtClean="0">
                        <a:latin typeface="Cambria Math"/>
                      </a:rPr>
                      <m:t>=</m:t>
                    </m:r>
                  </m:oMath>
                </a14:m>
                <a:endParaRPr lang="ru-RU" sz="3600" dirty="0"/>
              </a:p>
              <a:p>
                <a:pPr marL="0" indent="0">
                  <a:buNone/>
                </a:pPr>
                <a:endParaRPr lang="en-US" sz="3600" b="0" dirty="0" smtClean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9982" y="2756932"/>
                <a:ext cx="8712968" cy="5400600"/>
              </a:xfrm>
              <a:blipFill rotWithShape="1">
                <a:blip r:embed="rId2"/>
                <a:stretch>
                  <a:fillRect l="-2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528" y="3789040"/>
                <a:ext cx="19146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/>
                  <a:t>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−1</m:t>
                    </m:r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89040"/>
                <a:ext cx="191468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9554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6660232" y="2996952"/>
                <a:ext cx="2205925" cy="652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hangingPunct="0">
                  <a:spcBef>
                    <a:spcPts val="575"/>
                  </a:spcBef>
                  <a:buClr>
                    <a:srgbClr val="D34817"/>
                  </a:buClr>
                  <a:buSzPct val="85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  <m:r>
                        <a:rPr lang="en-US" sz="3600" baseline="5000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ru-RU" sz="3600" dirty="0">
                  <a:solidFill>
                    <a:srgbClr val="9B2D1F">
                      <a:lumMod val="60000"/>
                      <a:lumOff val="40000"/>
                    </a:srgbClr>
                  </a:solidFill>
                  <a:latin typeface="Cambria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996952"/>
                <a:ext cx="2205925" cy="652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0042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1003</TotalTime>
  <Words>670</Words>
  <Application>Microsoft Office PowerPoint</Application>
  <PresentationFormat>Экран (4:3)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Презентация PowerPoint</vt:lpstr>
      <vt:lpstr>Устно. </vt:lpstr>
      <vt:lpstr>Презентация PowerPoint</vt:lpstr>
      <vt:lpstr>Презентация PowerPoint</vt:lpstr>
      <vt:lpstr>Упростите выражение:</vt:lpstr>
      <vt:lpstr>Презентация PowerPoint</vt:lpstr>
      <vt:lpstr>Упростите выражения:</vt:lpstr>
      <vt:lpstr>Упростите выражение:</vt:lpstr>
      <vt:lpstr>Упростите выражения:</vt:lpstr>
      <vt:lpstr>Презентация PowerPoint</vt:lpstr>
      <vt:lpstr>Упростите выражение:</vt:lpstr>
      <vt:lpstr>Презентация PowerPoint</vt:lpstr>
      <vt:lpstr> Самостоятельная работа</vt:lpstr>
      <vt:lpstr> Самопроверка (в парах) </vt:lpstr>
      <vt:lpstr>Критерии оценки к самостоятельной работе</vt:lpstr>
      <vt:lpstr>п. 19 №421 (в, г) №422 (а,б) Доп. задание (на дополнительную оценку): №477 (а)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Преобразование выражений, содержащих квадратные корни</dc:title>
  <dc:creator>student</dc:creator>
  <cp:lastModifiedBy>student</cp:lastModifiedBy>
  <cp:revision>115</cp:revision>
  <dcterms:modified xsi:type="dcterms:W3CDTF">2018-12-13T04:37:20Z</dcterms:modified>
</cp:coreProperties>
</file>