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8CF25-5CF6-4E15-A533-37DAB5AE867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77C5D-0855-4FBA-9687-7FF693FB6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698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77C5D-0855-4FBA-9687-7FF693FB661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940CE-43FA-4EAF-B1D4-6815D71D9129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EA2D65-FCB6-42BF-A2A4-FC01CFDB715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Личностные универсальные учебные действия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Формы:</a:t>
            </a:r>
          </a:p>
          <a:p>
            <a:pPr algn="ctr">
              <a:buNone/>
            </a:pPr>
            <a:endParaRPr lang="ru-RU" u="sng" dirty="0" smtClean="0"/>
          </a:p>
          <a:p>
            <a:r>
              <a:rPr lang="ru-RU" sz="2400" dirty="0" smtClean="0"/>
              <a:t>САМОПОЗНАНИЕ И САМООПРЕДЕЛЕНИЕ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СМЫСЛООБРАЗОВАНИЕ И СМЫСЛОПОРОЖДЕНИЕ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</a:p>
          <a:p>
            <a:pPr lvl="0"/>
            <a:r>
              <a:rPr lang="ru-RU" sz="2400" dirty="0" smtClean="0"/>
              <a:t>НРАВСТВЕННО-ЭТИЧЕСКОЕ  ОЦЕНИВАНИЕ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Понимание смысла собственной деятельности и сформированных личностных </a:t>
            </a:r>
            <a:r>
              <a:rPr lang="ru-RU" sz="2800" dirty="0" smtClean="0">
                <a:solidFill>
                  <a:schemeClr val="tx1"/>
                </a:solidFill>
              </a:rPr>
              <a:t>качеств: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выражение </a:t>
            </a:r>
            <a:r>
              <a:rPr lang="ru-RU" dirty="0"/>
              <a:t>своего отношения к рациональному </a:t>
            </a:r>
            <a:r>
              <a:rPr lang="ru-RU" dirty="0" smtClean="0"/>
              <a:t>природопользованию </a:t>
            </a:r>
            <a:r>
              <a:rPr lang="ru-RU" dirty="0"/>
              <a:t>как пути достижения устойчивого развития; </a:t>
            </a:r>
          </a:p>
          <a:p>
            <a:r>
              <a:rPr lang="ru-RU" dirty="0"/>
              <a:t>развитие уважения к исторической судьбе </a:t>
            </a:r>
            <a:r>
              <a:rPr lang="ru-RU" dirty="0" smtClean="0"/>
              <a:t>России;</a:t>
            </a:r>
          </a:p>
          <a:p>
            <a:pPr lvl="0"/>
            <a:r>
              <a:rPr lang="ru-RU" dirty="0"/>
              <a:t>воспитание толерантности - уважения к другой культуре и традициям; </a:t>
            </a:r>
          </a:p>
          <a:p>
            <a:r>
              <a:rPr lang="ru-RU" dirty="0" smtClean="0"/>
              <a:t>восприятие </a:t>
            </a:r>
            <a:r>
              <a:rPr lang="ru-RU" dirty="0"/>
              <a:t>контакта с другими народами и национальными культурами как процесса обогащения личного опыта;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Образовательные результаты: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овладение на уровне общего образования законченной </a:t>
            </a:r>
            <a:r>
              <a:rPr lang="ru-RU" dirty="0" smtClean="0"/>
              <a:t>системой </a:t>
            </a:r>
            <a:r>
              <a:rPr lang="ru-RU" dirty="0"/>
              <a:t>географических знаний и умений, навыками их применения в различных жизненных ситуациях; </a:t>
            </a:r>
            <a:endParaRPr lang="ru-RU" dirty="0" smtClean="0"/>
          </a:p>
          <a:p>
            <a:r>
              <a:rPr lang="ru-RU" dirty="0"/>
              <a:t>овладение системой теоретических и прикладных географических знаний, необходимых для понимания взаимосвязей в единой системе природа - население - хозяйство и основанных на идеях устойчивого развития и формирования географической картины </a:t>
            </a:r>
            <a:r>
              <a:rPr lang="ru-RU" dirty="0" smtClean="0"/>
              <a:t>мира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САМОПОЗНАНИЕ И САМООПРЕДЕЛЕНИЕ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остроение </a:t>
            </a:r>
            <a:r>
              <a:rPr lang="ru-RU" dirty="0"/>
              <a:t>образа Я (Концепции), включая </a:t>
            </a:r>
            <a:r>
              <a:rPr lang="ru-RU" dirty="0" err="1" smtClean="0"/>
              <a:t>самоотношение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самооценку; </a:t>
            </a:r>
          </a:p>
          <a:p>
            <a:pPr lvl="0"/>
            <a:r>
              <a:rPr lang="ru-RU" dirty="0"/>
              <a:t>формирование идентичности личности; </a:t>
            </a:r>
          </a:p>
          <a:p>
            <a:r>
              <a:rPr lang="ru-RU" dirty="0"/>
              <a:t>личностное, профессиональное, жизненное, </a:t>
            </a:r>
            <a:r>
              <a:rPr lang="ru-RU" dirty="0" smtClean="0"/>
              <a:t>самоопределение </a:t>
            </a:r>
            <a:r>
              <a:rPr lang="ru-RU" dirty="0"/>
              <a:t>и построение жизненных планов во временной </a:t>
            </a:r>
            <a:r>
              <a:rPr lang="ru-RU" dirty="0" smtClean="0"/>
              <a:t>перспективе.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7589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СМЫСЛООБРАЗОВАНИЕ и СМЫСЛОПОРОЖДЕНИЕ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/>
          <a:lstStyle/>
          <a:p>
            <a:pPr lvl="0"/>
            <a:r>
              <a:rPr lang="ru-RU" dirty="0"/>
              <a:t>у</a:t>
            </a:r>
            <a:r>
              <a:rPr lang="ru-RU" dirty="0" smtClean="0"/>
              <a:t>становление </a:t>
            </a:r>
            <a:r>
              <a:rPr lang="ru-RU" dirty="0"/>
              <a:t>учащимся значения результатов своей </a:t>
            </a:r>
            <a:r>
              <a:rPr lang="ru-RU" dirty="0" smtClean="0"/>
              <a:t>деятельности </a:t>
            </a:r>
            <a:r>
              <a:rPr lang="ru-RU" dirty="0"/>
              <a:t>для удовлетворения своих потребностей, мотивов, жиз­ненных интересов; </a:t>
            </a:r>
          </a:p>
          <a:p>
            <a:pPr lvl="0"/>
            <a:r>
              <a:rPr lang="ru-RU" dirty="0" smtClean="0"/>
              <a:t>установление </a:t>
            </a:r>
            <a:r>
              <a:rPr lang="ru-RU" dirty="0"/>
              <a:t>связи между целью учебной деятельности и её мотивом - определение того, «какое значение, смысл имеет для меня </a:t>
            </a:r>
            <a:r>
              <a:rPr lang="ru-RU" dirty="0" smtClean="0"/>
              <a:t>учение».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НРАВСТВЕННО-ЭТИЧЕСКОЕ  ОЦЕНИВАНИЕ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п</a:t>
            </a:r>
            <a:r>
              <a:rPr lang="ru-RU" dirty="0" smtClean="0"/>
              <a:t>остроение </a:t>
            </a:r>
            <a:r>
              <a:rPr lang="ru-RU" dirty="0"/>
              <a:t>системы нравственных ценностей как </a:t>
            </a:r>
            <a:r>
              <a:rPr lang="ru-RU" dirty="0" smtClean="0"/>
              <a:t>основания </a:t>
            </a:r>
            <a:r>
              <a:rPr lang="ru-RU" dirty="0"/>
              <a:t>морального выбора; </a:t>
            </a:r>
          </a:p>
          <a:p>
            <a:pPr lvl="0"/>
            <a:r>
              <a:rPr lang="ru-RU" dirty="0" smtClean="0"/>
              <a:t>нравственно-этическое </a:t>
            </a:r>
            <a:r>
              <a:rPr lang="ru-RU" dirty="0"/>
              <a:t>оценивание событий и действий с точки зрения моральных норм; </a:t>
            </a:r>
          </a:p>
          <a:p>
            <a:pPr lvl="0"/>
            <a:r>
              <a:rPr lang="ru-RU" dirty="0" smtClean="0"/>
              <a:t>ориентировка </a:t>
            </a:r>
            <a:r>
              <a:rPr lang="ru-RU" dirty="0"/>
              <a:t>в моральной дилемме и осуществление </a:t>
            </a:r>
            <a:r>
              <a:rPr lang="ru-RU" dirty="0" smtClean="0"/>
              <a:t>личностного </a:t>
            </a:r>
            <a:r>
              <a:rPr lang="ru-RU" dirty="0"/>
              <a:t>морального выбора.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u="sng" dirty="0">
                <a:solidFill>
                  <a:srgbClr val="FF0000"/>
                </a:solidFill>
              </a:rPr>
              <a:t>Личностные результаты: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/>
              <a:t>ц</a:t>
            </a:r>
            <a:r>
              <a:rPr lang="ru-RU" dirty="0" smtClean="0"/>
              <a:t>енностные </a:t>
            </a:r>
            <a:r>
              <a:rPr lang="ru-RU" dirty="0"/>
              <a:t>ориентации выпускников основной школы, </a:t>
            </a:r>
            <a:r>
              <a:rPr lang="ru-RU" dirty="0" smtClean="0"/>
              <a:t>отражающие </a:t>
            </a:r>
            <a:r>
              <a:rPr lang="ru-RU" dirty="0"/>
              <a:t>их индивидуально-личностные позиции: </a:t>
            </a:r>
          </a:p>
          <a:p>
            <a:pPr lvl="0"/>
            <a:r>
              <a:rPr lang="ru-RU" dirty="0" smtClean="0"/>
              <a:t>осознание </a:t>
            </a:r>
            <a:r>
              <a:rPr lang="ru-RU" dirty="0"/>
              <a:t>себя как члена общества на глобальном, региональном и локальном уровнях (житель планеты Земля, гражданин Российской Федерации, житель конкретного региона); </a:t>
            </a:r>
          </a:p>
          <a:p>
            <a:pPr lvl="0"/>
            <a:r>
              <a:rPr lang="ru-RU" dirty="0" smtClean="0"/>
              <a:t>представление </a:t>
            </a:r>
            <a:r>
              <a:rPr lang="ru-RU" dirty="0"/>
              <a:t>о России как о субъекте мирового географического пространства, её месте и роли в современном мире;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Личностные результаты: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осознание географического пространства России как единой среды обитания всех населяющих её народов, определяющей общность их исторических судеб; </a:t>
            </a:r>
          </a:p>
          <a:p>
            <a:r>
              <a:rPr lang="ru-RU" dirty="0"/>
              <a:t>осознание значимости и общности глобальных проблем </a:t>
            </a:r>
            <a:r>
              <a:rPr lang="ru-RU" dirty="0" smtClean="0"/>
              <a:t>человечества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Понимание смысла собственной деятельности и </a:t>
            </a:r>
            <a:r>
              <a:rPr lang="ru-RU" sz="2800" dirty="0" smtClean="0">
                <a:solidFill>
                  <a:schemeClr val="tx1"/>
                </a:solidFill>
              </a:rPr>
              <a:t>сформированных </a:t>
            </a:r>
            <a:r>
              <a:rPr lang="ru-RU" sz="2800" dirty="0">
                <a:solidFill>
                  <a:schemeClr val="tx1"/>
                </a:solidFill>
              </a:rPr>
              <a:t>личностных качеств: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умение </a:t>
            </a:r>
            <a:r>
              <a:rPr lang="ru-RU" dirty="0"/>
              <a:t>использовать географические знания для </a:t>
            </a:r>
            <a:r>
              <a:rPr lang="ru-RU" dirty="0" smtClean="0"/>
              <a:t>созидательной </a:t>
            </a:r>
            <a:r>
              <a:rPr lang="ru-RU" dirty="0"/>
              <a:t>деятельности на региональном и </a:t>
            </a:r>
            <a:r>
              <a:rPr lang="ru-RU" dirty="0" smtClean="0"/>
              <a:t>локальном </a:t>
            </a:r>
            <a:r>
              <a:rPr lang="ru-RU" dirty="0"/>
              <a:t>уровнях; </a:t>
            </a:r>
          </a:p>
          <a:p>
            <a:r>
              <a:rPr lang="ru-RU" dirty="0" smtClean="0"/>
              <a:t>умение </a:t>
            </a:r>
            <a:r>
              <a:rPr lang="ru-RU" dirty="0"/>
              <a:t>оценивать роль России в мире; познание своей </a:t>
            </a:r>
            <a:r>
              <a:rPr lang="ru-RU" dirty="0" smtClean="0"/>
              <a:t>страны </a:t>
            </a:r>
            <a:r>
              <a:rPr lang="ru-RU" dirty="0"/>
              <a:t>в сравнении с другими странами; </a:t>
            </a:r>
          </a:p>
          <a:p>
            <a:r>
              <a:rPr lang="ru-RU" dirty="0"/>
              <a:t>умение толерантно определять своё отношение к разным народам;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Понимание смысла собственной деятельности и сформированных личностных </a:t>
            </a:r>
            <a:r>
              <a:rPr lang="ru-RU" sz="2800" dirty="0" smtClean="0">
                <a:solidFill>
                  <a:schemeClr val="tx1"/>
                </a:solidFill>
              </a:rPr>
              <a:t>качеств: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осознание целостного образа многоликой страны; </a:t>
            </a:r>
          </a:p>
          <a:p>
            <a:pPr lvl="0"/>
            <a:r>
              <a:rPr lang="ru-RU" dirty="0"/>
              <a:t>умение формулировать своё отношение к актуальным </a:t>
            </a:r>
            <a:r>
              <a:rPr lang="ru-RU" dirty="0" err="1" smtClean="0"/>
              <a:t>геоэкологическим</a:t>
            </a:r>
            <a:r>
              <a:rPr lang="ru-RU" dirty="0" smtClean="0"/>
              <a:t> </a:t>
            </a:r>
            <a:r>
              <a:rPr lang="ru-RU" dirty="0"/>
              <a:t>проблемным ситуациям; </a:t>
            </a:r>
          </a:p>
          <a:p>
            <a:r>
              <a:rPr lang="ru-RU" dirty="0" smtClean="0"/>
              <a:t>осознание </a:t>
            </a:r>
            <a:r>
              <a:rPr lang="ru-RU" dirty="0"/>
              <a:t>необходимости перехода на модель устойчивого развития; переход к рациональному природопользованию;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Понимание смысла собственной деятельности и сформированных личностных </a:t>
            </a:r>
            <a:r>
              <a:rPr lang="ru-RU" sz="2800" dirty="0" smtClean="0">
                <a:solidFill>
                  <a:schemeClr val="tx1"/>
                </a:solidFill>
              </a:rPr>
              <a:t>качеств: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гармонично развитые социальные чувства и качества; </a:t>
            </a:r>
          </a:p>
          <a:p>
            <a:pPr lvl="0"/>
            <a:r>
              <a:rPr lang="ru-RU" dirty="0"/>
              <a:t>эмоционально-ценностное отношение к окружающей среде, необходимости её сохранения и рационального использования; </a:t>
            </a:r>
          </a:p>
          <a:p>
            <a:r>
              <a:rPr lang="ru-RU" dirty="0" smtClean="0"/>
              <a:t>патриотизм</a:t>
            </a:r>
            <a:r>
              <a:rPr lang="ru-RU" dirty="0"/>
              <a:t>, любовь к своей местности, своему региону, своей стране</a:t>
            </a:r>
            <a:r>
              <a:rPr lang="ru-RU" dirty="0" smtClean="0"/>
              <a:t>;</a:t>
            </a:r>
          </a:p>
          <a:p>
            <a:r>
              <a:rPr lang="ru-RU" dirty="0"/>
              <a:t>уважение к истории, культуре, национальным особенностям, традициям и образу жизни других народов, толерантность</a:t>
            </a:r>
            <a:r>
              <a:rPr lang="ru-RU" dirty="0" smtClean="0"/>
              <a:t>;</a:t>
            </a: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351</TotalTime>
  <Words>462</Words>
  <Application>Microsoft Office PowerPoint</Application>
  <PresentationFormat>Экран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Личностные универсальные учебные действия</vt:lpstr>
      <vt:lpstr>САМОПОЗНАНИЕ И САМООПРЕДЕЛЕНИЕ</vt:lpstr>
      <vt:lpstr>СМЫСЛООБРАЗОВАНИЕ и СМЫСЛОПОРОЖДЕНИЕ </vt:lpstr>
      <vt:lpstr>НРАВСТВЕННО-ЭТИЧЕСКОЕ  ОЦЕНИВАНИЕ</vt:lpstr>
      <vt:lpstr>Личностные результаты: </vt:lpstr>
      <vt:lpstr>Личностные результаты: </vt:lpstr>
      <vt:lpstr>Понимание смысла собственной деятельности и сформированных личностных качеств: </vt:lpstr>
      <vt:lpstr>Понимание смысла собственной деятельности и сформированных личностных качеств:</vt:lpstr>
      <vt:lpstr>Понимание смысла собственной деятельности и сформированных личностных качеств:</vt:lpstr>
      <vt:lpstr>Понимание смысла собственной деятельности и сформированных личностных качеств:</vt:lpstr>
      <vt:lpstr>Образовательные результаты: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личностных универсальных действий  в процессе изучения географии в основной школе.</dc:title>
  <dc:creator>Admin</dc:creator>
  <cp:lastModifiedBy>Галина</cp:lastModifiedBy>
  <cp:revision>15</cp:revision>
  <dcterms:created xsi:type="dcterms:W3CDTF">2013-11-13T14:41:06Z</dcterms:created>
  <dcterms:modified xsi:type="dcterms:W3CDTF">2015-01-28T10:52:54Z</dcterms:modified>
</cp:coreProperties>
</file>