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17" r:id="rId14"/>
    <p:sldId id="303" r:id="rId15"/>
    <p:sldId id="304" r:id="rId16"/>
    <p:sldId id="305" r:id="rId17"/>
    <p:sldId id="318" r:id="rId18"/>
    <p:sldId id="306" r:id="rId19"/>
    <p:sldId id="307" r:id="rId20"/>
    <p:sldId id="308" r:id="rId21"/>
    <p:sldId id="309" r:id="rId22"/>
    <p:sldId id="31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38BA"/>
    <a:srgbClr val="C690E8"/>
    <a:srgbClr val="532476"/>
    <a:srgbClr val="DB1203"/>
    <a:srgbClr val="D60825"/>
    <a:srgbClr val="452C0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12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9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2960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43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383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0722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37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316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425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3071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909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11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585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33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2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310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06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379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73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228677" y="705393"/>
            <a:ext cx="9601200" cy="216988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Кейс-технология </a:t>
            </a:r>
            <a:br>
              <a:rPr lang="ru-RU" sz="3600" b="1" dirty="0" smtClean="0">
                <a:solidFill>
                  <a:srgbClr val="8238BA"/>
                </a:solidFill>
              </a:rPr>
            </a:br>
            <a:r>
              <a:rPr lang="ru-RU" sz="3600" b="1" dirty="0" smtClean="0">
                <a:solidFill>
                  <a:srgbClr val="8238BA"/>
                </a:solidFill>
              </a:rPr>
              <a:t>как условие продуктивного обучения в условиях реализации ФГОС </a:t>
            </a:r>
            <a:endParaRPr lang="ru-RU" sz="3600" b="1" dirty="0">
              <a:solidFill>
                <a:srgbClr val="8238BA"/>
              </a:solidFill>
            </a:endParaRPr>
          </a:p>
        </p:txBody>
      </p:sp>
      <p:pic>
        <p:nvPicPr>
          <p:cNvPr id="22530" name="Picture 2" descr="http://forexaw.com/static/previews/000/151/000151138_480_Empiricheskiy_metod_obuchen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9984" y="2673849"/>
            <a:ext cx="4307807" cy="3661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29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rgbClr val="8238BA"/>
                </a:solidFill>
              </a:rPr>
              <a:t>Метод </a:t>
            </a:r>
            <a:r>
              <a:rPr lang="ru-RU" sz="4900" dirty="0">
                <a:solidFill>
                  <a:srgbClr val="8238BA"/>
                </a:solidFill>
              </a:rPr>
              <a:t>инцидента</a:t>
            </a:r>
            <a:br>
              <a:rPr lang="ru-RU" sz="4900" dirty="0">
                <a:solidFill>
                  <a:srgbClr val="8238BA"/>
                </a:solidFill>
              </a:rPr>
            </a:br>
            <a:endParaRPr lang="ru-RU" sz="4900" dirty="0">
              <a:solidFill>
                <a:srgbClr val="8238B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5218" y="2939736"/>
            <a:ext cx="56984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Учащиеся </a:t>
            </a:r>
            <a:r>
              <a:rPr lang="ru-RU" sz="2800" dirty="0"/>
              <a:t>получают краткое сообщение о случае, где они </a:t>
            </a:r>
            <a:endParaRPr lang="ru-RU" sz="2800" dirty="0" smtClean="0"/>
          </a:p>
          <a:p>
            <a:r>
              <a:rPr lang="ru-RU" sz="2800" dirty="0" smtClean="0"/>
              <a:t>должны </a:t>
            </a:r>
            <a:r>
              <a:rPr lang="ru-RU" sz="2800" dirty="0"/>
              <a:t>собрать </a:t>
            </a:r>
            <a:r>
              <a:rPr lang="ru-RU" sz="2800" dirty="0" smtClean="0"/>
              <a:t>и проанализировать </a:t>
            </a:r>
            <a:r>
              <a:rPr lang="ru-RU" sz="2800" dirty="0"/>
              <a:t>информацию, необходимую для принятия решения. 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5650" y="2411896"/>
            <a:ext cx="4064484" cy="3809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346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rgbClr val="8238BA"/>
                </a:solidFill>
              </a:rPr>
              <a:t>Метод </a:t>
            </a:r>
            <a:r>
              <a:rPr lang="ru-RU" sz="4900" dirty="0">
                <a:solidFill>
                  <a:srgbClr val="8238BA"/>
                </a:solidFill>
              </a:rPr>
              <a:t>ситуативного анализа</a:t>
            </a:r>
            <a:br>
              <a:rPr lang="ru-RU" sz="4900" dirty="0">
                <a:solidFill>
                  <a:srgbClr val="8238BA"/>
                </a:solidFill>
              </a:rPr>
            </a:br>
            <a:endParaRPr lang="ru-RU" sz="4900" dirty="0">
              <a:solidFill>
                <a:srgbClr val="8238B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5402" y="2738461"/>
            <a:ext cx="53941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Ученику </a:t>
            </a:r>
            <a:r>
              <a:rPr lang="ru-RU" sz="2800" dirty="0"/>
              <a:t>предлагается текст с подробным описанием ситуации и задача, требующая решения. В тексте могут описываться уже осуществленные действия, принятые решения, для анализа их целесообразности</a:t>
            </a:r>
            <a:r>
              <a:rPr lang="ru-RU" dirty="0"/>
              <a:t>.</a:t>
            </a:r>
          </a:p>
        </p:txBody>
      </p:sp>
      <p:pic>
        <p:nvPicPr>
          <p:cNvPr id="12290" name="Picture 2" descr="http://stylesites.com.ua/images/3d-chelovechek-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368209" y="2547867"/>
            <a:ext cx="3803236" cy="3803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6739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rgbClr val="8238BA"/>
                </a:solidFill>
              </a:rPr>
              <a:t>Метод </a:t>
            </a:r>
            <a:r>
              <a:rPr lang="ru-RU" sz="4900" dirty="0">
                <a:solidFill>
                  <a:srgbClr val="8238BA"/>
                </a:solidFill>
              </a:rPr>
              <a:t>деловой переписки</a:t>
            </a:r>
            <a:r>
              <a:rPr lang="ru-RU" dirty="0">
                <a:solidFill>
                  <a:srgbClr val="8238BA"/>
                </a:solidFill>
              </a:rPr>
              <a:t/>
            </a:r>
            <a:br>
              <a:rPr lang="ru-RU" dirty="0">
                <a:solidFill>
                  <a:srgbClr val="8238BA"/>
                </a:solidFill>
              </a:rPr>
            </a:br>
            <a:endParaRPr lang="ru-RU" dirty="0">
              <a:solidFill>
                <a:srgbClr val="8238B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5402" y="2807549"/>
            <a:ext cx="35132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Учащиеся </a:t>
            </a:r>
            <a:r>
              <a:rPr lang="ru-RU" sz="2800" dirty="0"/>
              <a:t>получают от учителя пакет документов (кейс), при помощи которых выявляют проблему и пути её решения.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590" y="2550695"/>
            <a:ext cx="5424008" cy="336725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58788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891" y="886298"/>
            <a:ext cx="9601196" cy="13038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584977" y="4088075"/>
            <a:ext cx="1909010" cy="930442"/>
          </a:xfrm>
          <a:prstGeom prst="ellipse">
            <a:avLst/>
          </a:prstGeom>
          <a:gradFill>
            <a:gsLst>
              <a:gs pos="0">
                <a:srgbClr val="8488C4">
                  <a:alpha val="5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Кейс – изложение </a:t>
            </a:r>
          </a:p>
        </p:txBody>
      </p:sp>
      <p:sp>
        <p:nvSpPr>
          <p:cNvPr id="5" name="Овал 4"/>
          <p:cNvSpPr/>
          <p:nvPr/>
        </p:nvSpPr>
        <p:spPr>
          <a:xfrm>
            <a:off x="855124" y="3023931"/>
            <a:ext cx="2121566" cy="978567"/>
          </a:xfrm>
          <a:prstGeom prst="ellipse">
            <a:avLst/>
          </a:prstGeom>
          <a:gradFill>
            <a:gsLst>
              <a:gs pos="0">
                <a:srgbClr val="8488C4">
                  <a:alpha val="5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Кейс –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иллюстрация </a:t>
            </a:r>
          </a:p>
        </p:txBody>
      </p:sp>
      <p:sp>
        <p:nvSpPr>
          <p:cNvPr id="6" name="Овал 5"/>
          <p:cNvSpPr/>
          <p:nvPr/>
        </p:nvSpPr>
        <p:spPr>
          <a:xfrm>
            <a:off x="1591678" y="1780327"/>
            <a:ext cx="2213811" cy="1171073"/>
          </a:xfrm>
          <a:prstGeom prst="ellipse">
            <a:avLst/>
          </a:prstGeom>
          <a:gradFill>
            <a:gsLst>
              <a:gs pos="0">
                <a:srgbClr val="8488C4">
                  <a:alpha val="5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Кейс –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практическая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задача </a:t>
            </a:r>
          </a:p>
        </p:txBody>
      </p:sp>
      <p:sp>
        <p:nvSpPr>
          <p:cNvPr id="7" name="Овал 6"/>
          <p:cNvSpPr/>
          <p:nvPr/>
        </p:nvSpPr>
        <p:spPr>
          <a:xfrm>
            <a:off x="3216184" y="786147"/>
            <a:ext cx="3176337" cy="1303867"/>
          </a:xfrm>
          <a:prstGeom prst="ellipse">
            <a:avLst/>
          </a:prstGeom>
          <a:gradFill>
            <a:gsLst>
              <a:gs pos="0">
                <a:srgbClr val="8488C4">
                  <a:alpha val="5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Кейс со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структурированными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вопросами</a:t>
            </a:r>
          </a:p>
        </p:txBody>
      </p:sp>
      <p:sp>
        <p:nvSpPr>
          <p:cNvPr id="8" name="Овал 7"/>
          <p:cNvSpPr/>
          <p:nvPr/>
        </p:nvSpPr>
        <p:spPr>
          <a:xfrm>
            <a:off x="6705672" y="1055010"/>
            <a:ext cx="1892968" cy="1042737"/>
          </a:xfrm>
          <a:prstGeom prst="ellipse">
            <a:avLst/>
          </a:prstGeom>
          <a:gradFill>
            <a:gsLst>
              <a:gs pos="0">
                <a:srgbClr val="8488C4">
                  <a:alpha val="5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«Мертвые» кейсы</a:t>
            </a:r>
          </a:p>
        </p:txBody>
      </p:sp>
      <p:sp>
        <p:nvSpPr>
          <p:cNvPr id="9" name="Овал 8"/>
          <p:cNvSpPr/>
          <p:nvPr/>
        </p:nvSpPr>
        <p:spPr>
          <a:xfrm>
            <a:off x="8293773" y="2020474"/>
            <a:ext cx="1812757" cy="978567"/>
          </a:xfrm>
          <a:prstGeom prst="ellipse">
            <a:avLst/>
          </a:prstGeom>
          <a:gradFill>
            <a:gsLst>
              <a:gs pos="0">
                <a:srgbClr val="8488C4">
                  <a:alpha val="5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«Живые»	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кейсы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9069810" y="3118859"/>
            <a:ext cx="2073440" cy="1010652"/>
          </a:xfrm>
          <a:prstGeom prst="ellipse">
            <a:avLst/>
          </a:prstGeom>
          <a:gradFill>
            <a:gsLst>
              <a:gs pos="0">
                <a:srgbClr val="8488C4">
                  <a:alpha val="5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Проблемные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кейсы</a:t>
            </a:r>
          </a:p>
        </p:txBody>
      </p:sp>
      <p:sp>
        <p:nvSpPr>
          <p:cNvPr id="12" name="Овал 11"/>
          <p:cNvSpPr/>
          <p:nvPr/>
        </p:nvSpPr>
        <p:spPr>
          <a:xfrm>
            <a:off x="8601080" y="4328024"/>
            <a:ext cx="1812758" cy="930442"/>
          </a:xfrm>
          <a:prstGeom prst="ellipse">
            <a:avLst/>
          </a:prstGeom>
          <a:gradFill>
            <a:gsLst>
              <a:gs pos="0">
                <a:srgbClr val="8488C4">
                  <a:alpha val="5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Проектные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кейсы</a:t>
            </a:r>
          </a:p>
        </p:txBody>
      </p:sp>
      <p:sp>
        <p:nvSpPr>
          <p:cNvPr id="13" name="Овал 12"/>
          <p:cNvSpPr/>
          <p:nvPr/>
        </p:nvSpPr>
        <p:spPr>
          <a:xfrm>
            <a:off x="6153404" y="4962371"/>
            <a:ext cx="2926670" cy="1321804"/>
          </a:xfrm>
          <a:prstGeom prst="ellipse">
            <a:avLst/>
          </a:prstGeom>
          <a:gradFill>
            <a:gsLst>
              <a:gs pos="0">
                <a:srgbClr val="8488C4">
                  <a:alpha val="5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Кейсы 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по источнику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информации</a:t>
            </a:r>
          </a:p>
        </p:txBody>
      </p:sp>
      <p:sp>
        <p:nvSpPr>
          <p:cNvPr id="14" name="Овал 13"/>
          <p:cNvSpPr/>
          <p:nvPr/>
        </p:nvSpPr>
        <p:spPr>
          <a:xfrm>
            <a:off x="2736182" y="4883708"/>
            <a:ext cx="3165307" cy="1372492"/>
          </a:xfrm>
          <a:prstGeom prst="ellipse">
            <a:avLst/>
          </a:prstGeom>
          <a:gradFill>
            <a:gsLst>
              <a:gs pos="0">
                <a:srgbClr val="8488C4">
                  <a:alpha val="5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50" dirty="0" smtClean="0">
                <a:solidFill>
                  <a:schemeClr val="tx1"/>
                </a:solidFill>
              </a:rPr>
              <a:t>Кейсы</a:t>
            </a:r>
            <a:endParaRPr lang="ru-RU" sz="1650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по субъекту представления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информации о ситуации</a:t>
            </a:r>
          </a:p>
        </p:txBody>
      </p:sp>
      <p:sp>
        <p:nvSpPr>
          <p:cNvPr id="15" name="Солнце 14"/>
          <p:cNvSpPr/>
          <p:nvPr/>
        </p:nvSpPr>
        <p:spPr>
          <a:xfrm>
            <a:off x="3260035" y="1862912"/>
            <a:ext cx="5486400" cy="3298878"/>
          </a:xfrm>
          <a:prstGeom prst="sun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Классификация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кейс-технологии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xmlns="" val="293684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rgbClr val="8238BA"/>
                </a:solidFill>
              </a:rPr>
              <a:t>Технологические </a:t>
            </a:r>
            <a:r>
              <a:rPr lang="ru-RU" sz="4900" dirty="0">
                <a:solidFill>
                  <a:srgbClr val="8238BA"/>
                </a:solidFill>
              </a:rPr>
              <a:t>особенности метода</a:t>
            </a:r>
            <a:br>
              <a:rPr lang="ru-RU" sz="4900" dirty="0">
                <a:solidFill>
                  <a:srgbClr val="8238BA"/>
                </a:solidFill>
              </a:rPr>
            </a:br>
            <a:endParaRPr lang="ru-RU" sz="4900" dirty="0">
              <a:solidFill>
                <a:srgbClr val="8238B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6484" y="2429886"/>
            <a:ext cx="99501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представляет </a:t>
            </a:r>
            <a:r>
              <a:rPr lang="ru-RU" sz="2000" dirty="0"/>
              <a:t>собой специфическую разновидность исследовательской аналитической </a:t>
            </a:r>
            <a:r>
              <a:rPr lang="ru-RU" sz="2000" dirty="0" smtClean="0"/>
              <a:t>технологии;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выступает </a:t>
            </a:r>
            <a:r>
              <a:rPr lang="ru-RU" sz="2000" dirty="0"/>
              <a:t>как технология коллективного обучения, важнейшими составляющими которой выступают работа в </a:t>
            </a:r>
            <a:r>
              <a:rPr lang="ru-RU" sz="2000" dirty="0" smtClean="0"/>
              <a:t>группе </a:t>
            </a:r>
            <a:r>
              <a:rPr lang="ru-RU" sz="2000" dirty="0"/>
              <a:t>и взаимный обмен </a:t>
            </a:r>
            <a:r>
              <a:rPr lang="ru-RU" sz="2000" dirty="0" smtClean="0"/>
              <a:t>информацией;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погружает </a:t>
            </a:r>
            <a:r>
              <a:rPr lang="ru-RU" sz="2000" dirty="0"/>
              <a:t>группы в ситуацию, формировании эффектов умножения знания, </a:t>
            </a:r>
            <a:r>
              <a:rPr lang="ru-RU" sz="2000" dirty="0" err="1"/>
              <a:t>инсайтного</a:t>
            </a:r>
            <a:r>
              <a:rPr lang="ru-RU" sz="2000" dirty="0"/>
              <a:t> озарения, обмена </a:t>
            </a:r>
            <a:r>
              <a:rPr lang="ru-RU" sz="2000" dirty="0" smtClean="0"/>
              <a:t>открытиями;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интегрирует </a:t>
            </a:r>
            <a:r>
              <a:rPr lang="ru-RU" sz="2000" dirty="0"/>
              <a:t>в себе технологии развивающего обучения, включая процедуры индивидуального, группового и коллективного развития, формирования многообразных личностных качеств </a:t>
            </a:r>
            <a:r>
              <a:rPr lang="ru-RU" sz="2000" dirty="0" smtClean="0"/>
              <a:t>обучаемых;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является </a:t>
            </a:r>
            <a:r>
              <a:rPr lang="ru-RU" sz="2000" dirty="0"/>
              <a:t>специфической разновидностью проектной технологии, при которой идет формирование проблемы и путей ее решения на основании </a:t>
            </a:r>
            <a:r>
              <a:rPr lang="ru-RU" sz="2000" dirty="0" smtClean="0"/>
              <a:t>кейса;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концентрирует </a:t>
            </a:r>
            <a:r>
              <a:rPr lang="ru-RU" sz="2000" dirty="0"/>
              <a:t>в себе значительные достижения технологии «создания успеха</a:t>
            </a:r>
            <a:r>
              <a:rPr lang="ru-RU" sz="2000" dirty="0" smtClean="0"/>
              <a:t>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53797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rgbClr val="8238BA"/>
                </a:solidFill>
              </a:rPr>
              <a:t>Стратегии </a:t>
            </a:r>
            <a:r>
              <a:rPr lang="ru-RU" sz="4900" dirty="0">
                <a:solidFill>
                  <a:srgbClr val="8238BA"/>
                </a:solidFill>
              </a:rPr>
              <a:t>поведения учителя в ходе работы с кейсом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67066" y="2525288"/>
            <a:ext cx="59272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Учитель </a:t>
            </a:r>
            <a:r>
              <a:rPr lang="ru-RU" sz="2400" dirty="0"/>
              <a:t>будет давать ключи к разгадке в форме дополнительных вопросов или </a:t>
            </a:r>
            <a:r>
              <a:rPr lang="ru-RU" sz="2400" dirty="0" smtClean="0"/>
              <a:t>дополнительной </a:t>
            </a:r>
            <a:r>
              <a:rPr lang="ru-RU" sz="2400" dirty="0" smtClean="0"/>
              <a:t>информации.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 </a:t>
            </a:r>
            <a:r>
              <a:rPr lang="ru-RU" sz="2400" dirty="0"/>
              <a:t>определенных условиях учитель будет сам давать </a:t>
            </a:r>
            <a:r>
              <a:rPr lang="ru-RU" sz="2400" dirty="0" smtClean="0"/>
              <a:t>ответ.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Учитель </a:t>
            </a:r>
            <a:r>
              <a:rPr lang="ru-RU" sz="2400" dirty="0"/>
              <a:t>может ничего не делать, (оставаться молчаливым) пока кто-то работает над </a:t>
            </a:r>
            <a:r>
              <a:rPr lang="ru-RU" sz="2400" dirty="0" smtClean="0"/>
              <a:t>проблемой.</a:t>
            </a:r>
            <a:endParaRPr lang="ru-RU" sz="2400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8812" y="2607604"/>
            <a:ext cx="4892152" cy="3427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0569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7747" y="901924"/>
            <a:ext cx="9601196" cy="130386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8238BA"/>
                </a:solidFill>
              </a:rPr>
              <a:t>Этапы </a:t>
            </a:r>
            <a:r>
              <a:rPr lang="ru-RU" dirty="0" smtClean="0">
                <a:solidFill>
                  <a:srgbClr val="8238BA"/>
                </a:solidFill>
              </a:rPr>
              <a:t>работы</a:t>
            </a:r>
            <a:endParaRPr lang="ru-RU" dirty="0">
              <a:solidFill>
                <a:srgbClr val="8238BA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10343" y="2799119"/>
            <a:ext cx="3984171" cy="245215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Подготовительный этап: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 flipH="1">
            <a:off x="5434148" y="3040780"/>
            <a:ext cx="4767942" cy="943391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формулируется </a:t>
            </a:r>
            <a:r>
              <a:rPr lang="ru-RU" sz="2800" dirty="0">
                <a:solidFill>
                  <a:schemeClr val="tx1"/>
                </a:solidFill>
              </a:rPr>
              <a:t>задание</a:t>
            </a: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6145270" y="4370786"/>
            <a:ext cx="4879779" cy="93273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определяются </a:t>
            </a:r>
            <a:r>
              <a:rPr lang="ru-RU" sz="2800" dirty="0">
                <a:solidFill>
                  <a:schemeClr val="tx1"/>
                </a:solidFill>
              </a:rPr>
              <a:t>вопросы</a:t>
            </a:r>
          </a:p>
        </p:txBody>
      </p:sp>
    </p:spTree>
    <p:extLst>
      <p:ext uri="{BB962C8B-B14F-4D97-AF65-F5344CB8AC3E}">
        <p14:creationId xmlns:p14="http://schemas.microsoft.com/office/powerpoint/2010/main" xmlns="" val="137129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8238BA"/>
                </a:solidFill>
              </a:rPr>
              <a:t>Этапы </a:t>
            </a:r>
            <a:r>
              <a:rPr lang="ru-RU" dirty="0" smtClean="0">
                <a:solidFill>
                  <a:srgbClr val="8238BA"/>
                </a:solidFill>
              </a:rPr>
              <a:t>работы</a:t>
            </a:r>
            <a:endParaRPr lang="ru-RU" dirty="0">
              <a:solidFill>
                <a:srgbClr val="8238BA"/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 flipH="1">
            <a:off x="3182128" y="2581526"/>
            <a:ext cx="3388489" cy="416763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ознакомление с сюжетом</a:t>
            </a:r>
          </a:p>
        </p:txBody>
      </p:sp>
      <p:sp>
        <p:nvSpPr>
          <p:cNvPr id="5" name="Пятиугольник 4"/>
          <p:cNvSpPr/>
          <p:nvPr/>
        </p:nvSpPr>
        <p:spPr>
          <a:xfrm flipH="1">
            <a:off x="4167051" y="3108122"/>
            <a:ext cx="2886891" cy="39538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проблематизация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 flipH="1">
            <a:off x="4611188" y="3602946"/>
            <a:ext cx="6413863" cy="381226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формулирование проблемы и отбор лучших ее формулировок</a:t>
            </a:r>
          </a:p>
        </p:txBody>
      </p:sp>
      <p:sp>
        <p:nvSpPr>
          <p:cNvPr id="7" name="Пятиугольник 6"/>
          <p:cNvSpPr/>
          <p:nvPr/>
        </p:nvSpPr>
        <p:spPr>
          <a:xfrm flipH="1">
            <a:off x="4906109" y="4040231"/>
            <a:ext cx="6445513" cy="41420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выдвижение гипотетических ответов на проблемный вопрос</a:t>
            </a:r>
          </a:p>
        </p:txBody>
      </p:sp>
      <p:sp>
        <p:nvSpPr>
          <p:cNvPr id="8" name="Пятиугольник 7"/>
          <p:cNvSpPr/>
          <p:nvPr/>
        </p:nvSpPr>
        <p:spPr>
          <a:xfrm flipH="1">
            <a:off x="4663439" y="4558936"/>
            <a:ext cx="6413864" cy="496389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проверка гипотез на основе информации сюжета и других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доступных </a:t>
            </a:r>
            <a:r>
              <a:rPr lang="ru-RU" dirty="0">
                <a:solidFill>
                  <a:schemeClr val="tx1"/>
                </a:solidFill>
              </a:rPr>
              <a:t>источников</a:t>
            </a:r>
          </a:p>
        </p:txBody>
      </p:sp>
      <p:sp>
        <p:nvSpPr>
          <p:cNvPr id="9" name="Пятиугольник 8"/>
          <p:cNvSpPr/>
          <p:nvPr/>
        </p:nvSpPr>
        <p:spPr>
          <a:xfrm flipH="1">
            <a:off x="4023359" y="5152477"/>
            <a:ext cx="3343610" cy="399237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презентация  </a:t>
            </a:r>
            <a:r>
              <a:rPr lang="ru-RU" dirty="0">
                <a:solidFill>
                  <a:schemeClr val="tx1"/>
                </a:solidFill>
              </a:rPr>
              <a:t>решения</a:t>
            </a: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2970311" y="5721531"/>
            <a:ext cx="3913334" cy="483326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рефлексия хода решения кейса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600893" y="2786056"/>
            <a:ext cx="3122022" cy="245215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</a:t>
            </a:r>
            <a:r>
              <a:rPr lang="ru-RU" sz="2400" b="1" dirty="0" smtClean="0">
                <a:solidFill>
                  <a:schemeClr val="tx1"/>
                </a:solidFill>
              </a:rPr>
              <a:t>тап</a:t>
            </a:r>
            <a:r>
              <a:rPr lang="ru-RU" sz="2400" b="1" dirty="0" smtClean="0">
                <a:solidFill>
                  <a:schemeClr val="tx1"/>
                </a:solidFill>
              </a:rPr>
              <a:t> решения кейсов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64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225" y="2571926"/>
            <a:ext cx="5646823" cy="352926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8238BA"/>
                </a:solidFill>
              </a:rPr>
              <a:t>Актуальные потребности </a:t>
            </a:r>
            <a:r>
              <a:rPr lang="ru-RU" dirty="0">
                <a:solidFill>
                  <a:srgbClr val="8238BA"/>
                </a:solidFill>
              </a:rPr>
              <a:t>подростков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8939" y="2470483"/>
            <a:ext cx="499947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defTabSz="273050"/>
            <a:r>
              <a:rPr lang="ru-RU" sz="2000" dirty="0"/>
              <a:t>•	</a:t>
            </a:r>
            <a:r>
              <a:rPr lang="ru-RU" sz="2000" dirty="0" smtClean="0"/>
              <a:t>самопознание;</a:t>
            </a:r>
            <a:endParaRPr lang="ru-RU" sz="2000" dirty="0"/>
          </a:p>
          <a:p>
            <a:pPr marL="273050" indent="-273050" defTabSz="273050"/>
            <a:r>
              <a:rPr lang="ru-RU" sz="2000" dirty="0"/>
              <a:t>•	</a:t>
            </a:r>
            <a:r>
              <a:rPr lang="ru-RU" sz="2000" dirty="0" smtClean="0"/>
              <a:t>самооценка;</a:t>
            </a:r>
            <a:endParaRPr lang="ru-RU" sz="2000" dirty="0"/>
          </a:p>
          <a:p>
            <a:pPr marL="273050" indent="-273050" defTabSz="273050"/>
            <a:r>
              <a:rPr lang="ru-RU" sz="2000" dirty="0" smtClean="0"/>
              <a:t>•   </a:t>
            </a:r>
            <a:r>
              <a:rPr lang="ru-RU" sz="2000" dirty="0" smtClean="0"/>
              <a:t>самоопределение;</a:t>
            </a:r>
            <a:endParaRPr lang="ru-RU" sz="2000" dirty="0"/>
          </a:p>
          <a:p>
            <a:pPr marL="273050" indent="-273050" defTabSz="273050"/>
            <a:r>
              <a:rPr lang="ru-RU" sz="2000" dirty="0" smtClean="0"/>
              <a:t>•   </a:t>
            </a:r>
            <a:r>
              <a:rPr lang="ru-RU" sz="2000" dirty="0" smtClean="0"/>
              <a:t>самовоспитание;</a:t>
            </a:r>
            <a:endParaRPr lang="ru-RU" sz="2000" dirty="0"/>
          </a:p>
          <a:p>
            <a:pPr marL="273050" indent="-273050" defTabSz="273050"/>
            <a:r>
              <a:rPr lang="ru-RU" sz="2000" dirty="0"/>
              <a:t>•	</a:t>
            </a:r>
            <a:r>
              <a:rPr lang="ru-RU" sz="2000" dirty="0" smtClean="0"/>
              <a:t>психологическая и эмоциональная </a:t>
            </a:r>
            <a:r>
              <a:rPr lang="ru-RU" sz="2000" dirty="0" smtClean="0"/>
              <a:t>независимость;</a:t>
            </a:r>
            <a:endParaRPr lang="ru-RU" sz="2000" dirty="0"/>
          </a:p>
          <a:p>
            <a:pPr marL="273050" indent="-273050" defTabSz="273050"/>
            <a:r>
              <a:rPr lang="ru-RU" sz="2000" dirty="0"/>
              <a:t>•	</a:t>
            </a:r>
            <a:r>
              <a:rPr lang="ru-RU" sz="2000" dirty="0" smtClean="0"/>
              <a:t>достижение </a:t>
            </a:r>
            <a:r>
              <a:rPr lang="ru-RU" sz="2000" dirty="0"/>
              <a:t>определенного социального </a:t>
            </a:r>
            <a:r>
              <a:rPr lang="ru-RU" sz="2000" dirty="0" smtClean="0"/>
              <a:t>статуса;</a:t>
            </a:r>
            <a:endParaRPr lang="ru-RU" sz="2000" dirty="0"/>
          </a:p>
          <a:p>
            <a:pPr marL="273050" indent="-273050" defTabSz="273050"/>
            <a:r>
              <a:rPr lang="ru-RU" sz="2000" dirty="0" smtClean="0"/>
              <a:t>•</a:t>
            </a:r>
            <a:r>
              <a:rPr lang="ru-RU" sz="2000" dirty="0"/>
              <a:t>	стремление к самостоятельности, к взаимоотношениям с противоположным </a:t>
            </a:r>
            <a:r>
              <a:rPr lang="ru-RU" sz="2000" dirty="0" smtClean="0"/>
              <a:t>полом.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05745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8238BA"/>
                </a:solidFill>
              </a:rPr>
              <a:t>Кейс-метод</a:t>
            </a:r>
            <a:endParaRPr lang="ru-RU" dirty="0">
              <a:solidFill>
                <a:srgbClr val="8238B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7646" y="2713784"/>
            <a:ext cx="634854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 </a:t>
            </a:r>
            <a:r>
              <a:rPr lang="ru-RU" sz="2800" dirty="0"/>
              <a:t>помощью этого метода ученики имеют возможность проявить и усовершенствовать аналитические и оценочные </a:t>
            </a:r>
            <a:r>
              <a:rPr lang="ru-RU" sz="2800" dirty="0" smtClean="0"/>
              <a:t>навыки, научиться </a:t>
            </a:r>
            <a:r>
              <a:rPr lang="ru-RU" sz="2800" dirty="0"/>
              <a:t>работать в команде, </a:t>
            </a:r>
            <a:r>
              <a:rPr lang="ru-RU" sz="2800" dirty="0" smtClean="0"/>
              <a:t>находить </a:t>
            </a:r>
            <a:r>
              <a:rPr lang="ru-RU" sz="2800" dirty="0"/>
              <a:t>наиболее рациональное решение поставленной проблемы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5005" y="1042239"/>
            <a:ext cx="1307429" cy="1307429"/>
          </a:xfrm>
          <a:prstGeom prst="rect">
            <a:avLst/>
          </a:prstGeom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6279" y="2724559"/>
            <a:ext cx="43815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2072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8238BA"/>
                </a:solidFill>
              </a:rPr>
              <a:t>Задачи </a:t>
            </a:r>
            <a:r>
              <a:rPr lang="ru-RU" dirty="0" smtClean="0">
                <a:solidFill>
                  <a:srgbClr val="8238BA"/>
                </a:solidFill>
              </a:rPr>
              <a:t>учителя</a:t>
            </a:r>
            <a:endParaRPr lang="ru-RU" dirty="0">
              <a:solidFill>
                <a:srgbClr val="8238B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823" y="1327757"/>
            <a:ext cx="1917550" cy="4000051"/>
          </a:xfrm>
          <a:prstGeom prst="rect">
            <a:avLst/>
          </a:prstGeom>
        </p:spPr>
      </p:pic>
      <p:sp>
        <p:nvSpPr>
          <p:cNvPr id="6" name="Нашивка 5"/>
          <p:cNvSpPr/>
          <p:nvPr/>
        </p:nvSpPr>
        <p:spPr>
          <a:xfrm flipH="1">
            <a:off x="3479072" y="2547257"/>
            <a:ext cx="7347385" cy="1332411"/>
          </a:xfrm>
          <a:prstGeom prst="chevron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32539" y="2726766"/>
            <a:ext cx="68167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dirty="0" smtClean="0"/>
              <a:t>     мотивировать </a:t>
            </a:r>
            <a:r>
              <a:rPr lang="ru-RU" sz="2400" dirty="0"/>
              <a:t>учащихся на проявление инициативы и </a:t>
            </a:r>
            <a:r>
              <a:rPr lang="ru-RU" sz="2400" dirty="0" smtClean="0"/>
              <a:t>самостоятельности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8" name="Нашивка 7"/>
          <p:cNvSpPr/>
          <p:nvPr/>
        </p:nvSpPr>
        <p:spPr>
          <a:xfrm flipH="1">
            <a:off x="3353743" y="3961832"/>
            <a:ext cx="7486534" cy="1286028"/>
          </a:xfrm>
          <a:prstGeom prst="chevron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34809" y="3644347"/>
            <a:ext cx="6816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endParaRPr lang="ru-RU" sz="2400" dirty="0"/>
          </a:p>
          <a:p>
            <a:pPr marL="363538" indent="-363538"/>
            <a:r>
              <a:rPr lang="ru-RU" sz="2400" dirty="0" smtClean="0"/>
              <a:t>    организовывать </a:t>
            </a:r>
            <a:r>
              <a:rPr lang="ru-RU" sz="2400" dirty="0"/>
              <a:t>самостоятельную деятельность </a:t>
            </a:r>
            <a:r>
              <a:rPr lang="ru-RU" sz="2400" dirty="0" smtClean="0"/>
              <a:t>  учащихся</a:t>
            </a:r>
            <a:r>
              <a:rPr lang="ru-RU" sz="2400" dirty="0"/>
              <a:t>, в которой каждый мог </a:t>
            </a:r>
            <a:r>
              <a:rPr lang="ru-RU" sz="2400" dirty="0" smtClean="0"/>
              <a:t>бы </a:t>
            </a:r>
          </a:p>
          <a:p>
            <a:pPr marL="363538" indent="-363538"/>
            <a:r>
              <a:rPr lang="ru-RU" sz="2400" dirty="0" smtClean="0"/>
              <a:t> </a:t>
            </a:r>
            <a:r>
              <a:rPr lang="ru-RU" sz="2400" dirty="0" smtClean="0"/>
              <a:t>    </a:t>
            </a:r>
            <a:r>
              <a:rPr lang="ru-RU" sz="2400" dirty="0" smtClean="0"/>
              <a:t>реализовать </a:t>
            </a:r>
            <a:r>
              <a:rPr lang="ru-RU" sz="2400" dirty="0"/>
              <a:t>свои способности и </a:t>
            </a:r>
            <a:r>
              <a:rPr lang="ru-RU" sz="2400" dirty="0" smtClean="0"/>
              <a:t>интересы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49430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8238BA"/>
                </a:solidFill>
              </a:rPr>
              <a:t>Метод </a:t>
            </a:r>
            <a:r>
              <a:rPr lang="ru-RU" dirty="0">
                <a:solidFill>
                  <a:srgbClr val="8238BA"/>
                </a:solidFill>
              </a:rPr>
              <a:t>кейс-технологии развивает</a:t>
            </a:r>
            <a:br>
              <a:rPr lang="ru-RU" dirty="0">
                <a:solidFill>
                  <a:srgbClr val="8238BA"/>
                </a:solidFill>
              </a:rPr>
            </a:br>
            <a:endParaRPr lang="ru-RU" dirty="0">
              <a:solidFill>
                <a:srgbClr val="8238BA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3226526" y="3193983"/>
            <a:ext cx="4023359" cy="5232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dirty="0" smtClean="0"/>
              <a:t>п</a:t>
            </a:r>
            <a:r>
              <a:rPr lang="ru-RU" sz="2800" dirty="0" smtClean="0"/>
              <a:t>рактические </a:t>
            </a:r>
            <a:r>
              <a:rPr lang="ru-RU" sz="2800" dirty="0"/>
              <a:t>навыки 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3681551" y="2584382"/>
            <a:ext cx="3999409" cy="5232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dirty="0" smtClean="0"/>
              <a:t>а</a:t>
            </a:r>
            <a:r>
              <a:rPr lang="ru-RU" sz="2800" dirty="0" smtClean="0"/>
              <a:t>налитические навыки</a:t>
            </a:r>
            <a:endParaRPr lang="ru-RU" sz="2800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2873830" y="3827647"/>
            <a:ext cx="3749040" cy="5232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dirty="0" smtClean="0"/>
              <a:t>т</a:t>
            </a:r>
            <a:r>
              <a:rPr lang="ru-RU" sz="2800" dirty="0" smtClean="0"/>
              <a:t>ворческие навыки</a:t>
            </a:r>
            <a:endParaRPr lang="ru-RU" sz="2800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1948545" y="4456727"/>
            <a:ext cx="4347752" cy="5232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dirty="0" smtClean="0"/>
              <a:t>к</a:t>
            </a:r>
            <a:r>
              <a:rPr lang="ru-RU" sz="2800" dirty="0" smtClean="0"/>
              <a:t>оммуникативные навыки</a:t>
            </a:r>
            <a:endParaRPr lang="ru-RU" sz="2800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1397726" y="5068388"/>
            <a:ext cx="4532811" cy="5232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dirty="0" smtClean="0"/>
              <a:t>с</a:t>
            </a:r>
            <a:r>
              <a:rPr lang="ru-RU" sz="2800" dirty="0" smtClean="0"/>
              <a:t>оциальные навыки</a:t>
            </a:r>
            <a:endParaRPr lang="ru-RU" sz="2800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1097279" y="5671571"/>
            <a:ext cx="4402184" cy="5232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dirty="0" smtClean="0"/>
              <a:t>н</a:t>
            </a:r>
            <a:r>
              <a:rPr lang="ru-RU" sz="2800" dirty="0" smtClean="0"/>
              <a:t>авыки </a:t>
            </a:r>
            <a:r>
              <a:rPr lang="ru-RU" sz="2800" dirty="0"/>
              <a:t>самоанализа</a:t>
            </a:r>
          </a:p>
        </p:txBody>
      </p:sp>
      <p:pic>
        <p:nvPicPr>
          <p:cNvPr id="3074" name="Picture 2" descr="http://www.hdwallwide.com/wp-content/uploads/2014/06/men-drawing-students-desks-notebooks-teacher-board-white-background-hd-wallpaper-1080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5028" y="2991395"/>
            <a:ext cx="4798752" cy="2699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2754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8238BA"/>
                </a:solidFill>
              </a:rPr>
              <a:t>Применение </a:t>
            </a:r>
            <a:r>
              <a:rPr lang="ru-RU" dirty="0" smtClean="0">
                <a:solidFill>
                  <a:srgbClr val="8238BA"/>
                </a:solidFill>
              </a:rPr>
              <a:t>кейс-метода </a:t>
            </a:r>
            <a:r>
              <a:rPr lang="ru-RU" dirty="0">
                <a:solidFill>
                  <a:srgbClr val="8238BA"/>
                </a:solidFill>
              </a:rPr>
              <a:t>позволяет сформировать высокую мотивацию к </a:t>
            </a:r>
            <a:r>
              <a:rPr lang="ru-RU" dirty="0" smtClean="0">
                <a:solidFill>
                  <a:srgbClr val="8238BA"/>
                </a:solidFill>
              </a:rPr>
              <a:t>учебе 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ятиугольник 2"/>
          <p:cNvSpPr/>
          <p:nvPr/>
        </p:nvSpPr>
        <p:spPr>
          <a:xfrm>
            <a:off x="2223450" y="2821149"/>
            <a:ext cx="5460240" cy="461665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352425" indent="-352425" algn="ctr" defTabSz="273050"/>
            <a:r>
              <a:rPr lang="ru-RU" sz="2400" dirty="0" smtClean="0"/>
              <a:t>добывать </a:t>
            </a:r>
            <a:r>
              <a:rPr lang="ru-RU" sz="2400" dirty="0"/>
              <a:t>знания </a:t>
            </a:r>
            <a:r>
              <a:rPr lang="ru-RU" sz="2400" dirty="0" smtClean="0"/>
              <a:t>самостоятельно</a:t>
            </a:r>
            <a:endParaRPr lang="ru-RU" sz="2400" dirty="0"/>
          </a:p>
        </p:txBody>
      </p:sp>
      <p:pic>
        <p:nvPicPr>
          <p:cNvPr id="2050" name="Picture 2" descr="http://college.ineu.edu.kz/college/images/materials/in_kursi/adf45dfh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1301" y="2765913"/>
            <a:ext cx="4849504" cy="30108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ятиугольник 4"/>
          <p:cNvSpPr/>
          <p:nvPr/>
        </p:nvSpPr>
        <p:spPr>
          <a:xfrm>
            <a:off x="1404583" y="3408002"/>
            <a:ext cx="5460240" cy="461665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352425" indent="-352425" algn="ctr" defTabSz="273050"/>
            <a:r>
              <a:rPr lang="ru-RU" sz="2400" dirty="0" smtClean="0"/>
              <a:t>работать </a:t>
            </a:r>
            <a:r>
              <a:rPr lang="ru-RU" sz="2400" dirty="0"/>
              <a:t>в группах 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1095234" y="3981208"/>
            <a:ext cx="5460240" cy="461665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352425" indent="-352425" algn="ctr" defTabSz="273050"/>
            <a:r>
              <a:rPr lang="ru-RU" sz="2400" dirty="0" smtClean="0"/>
              <a:t>слушать </a:t>
            </a:r>
            <a:r>
              <a:rPr lang="ru-RU" sz="2400" dirty="0"/>
              <a:t>собеседников 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431878" y="4609006"/>
            <a:ext cx="5460240" cy="461665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352425" indent="-352425" algn="ctr" defTabSz="273050"/>
            <a:r>
              <a:rPr lang="ru-RU" sz="2400" dirty="0" smtClean="0"/>
              <a:t>аргументировать </a:t>
            </a:r>
            <a:r>
              <a:rPr lang="ru-RU" sz="2400" dirty="0"/>
              <a:t>свою точку </a:t>
            </a:r>
            <a:r>
              <a:rPr lang="ru-RU" sz="2400" dirty="0" smtClean="0"/>
              <a:t>зрения</a:t>
            </a:r>
            <a:endParaRPr lang="ru-RU" sz="2400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1704833" y="5291393"/>
            <a:ext cx="5460240" cy="461665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352425" indent="-352425" algn="ctr" defTabSz="273050"/>
            <a:r>
              <a:rPr lang="ru-RU" sz="2400" dirty="0" smtClean="0"/>
              <a:t>развивать </a:t>
            </a:r>
            <a:r>
              <a:rPr lang="ru-RU" sz="2400" dirty="0"/>
              <a:t>навыки ведения дискуссии </a:t>
            </a:r>
          </a:p>
        </p:txBody>
      </p:sp>
    </p:spTree>
    <p:extLst>
      <p:ext uri="{BB962C8B-B14F-4D97-AF65-F5344CB8AC3E}">
        <p14:creationId xmlns:p14="http://schemas.microsoft.com/office/powerpoint/2010/main" xmlns="" val="196393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8475" y="2683401"/>
            <a:ext cx="10018645" cy="3443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95402" y="612436"/>
            <a:ext cx="992559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2400" dirty="0"/>
          </a:p>
          <a:p>
            <a:pPr algn="just"/>
            <a:r>
              <a:rPr lang="ru-RU" sz="2800" i="1" dirty="0"/>
              <a:t> </a:t>
            </a:r>
            <a:r>
              <a:rPr lang="ru-RU" sz="2800" i="1" dirty="0" smtClean="0"/>
              <a:t>  </a:t>
            </a:r>
            <a:r>
              <a:rPr lang="ru-RU" sz="2800" i="1" dirty="0" smtClean="0"/>
              <a:t>Я </a:t>
            </a:r>
            <a:r>
              <a:rPr lang="ru-RU" sz="2800" i="1" dirty="0"/>
              <a:t>особенно ценю в методе работы с «кейсами» независимость мышления. Можно принять хорошее решение, а его результаты приведут к плохим последствиям. Можно принять решение, которое все вокруг считают неудачным, но именно оно приведет вас к нужным </a:t>
            </a:r>
            <a:r>
              <a:rPr lang="ru-RU" sz="2800" i="1" dirty="0" smtClean="0"/>
              <a:t>результатам. </a:t>
            </a:r>
          </a:p>
          <a:p>
            <a:pPr algn="just"/>
            <a:r>
              <a:rPr lang="ru-RU" sz="2800" i="1" dirty="0" smtClean="0"/>
              <a:t> </a:t>
            </a:r>
            <a:r>
              <a:rPr lang="ru-RU" sz="2800" i="1" dirty="0" smtClean="0"/>
              <a:t>                                                                                        </a:t>
            </a:r>
            <a:r>
              <a:rPr lang="ru-RU" sz="2400" dirty="0" smtClean="0"/>
              <a:t>Питер </a:t>
            </a:r>
            <a:r>
              <a:rPr lang="ru-RU" sz="2400" dirty="0" err="1" smtClean="0"/>
              <a:t>Экман</a:t>
            </a:r>
            <a:r>
              <a:rPr lang="ru-RU" sz="2400" dirty="0" smtClean="0"/>
              <a:t> </a:t>
            </a:r>
            <a:r>
              <a:rPr lang="ru-RU" sz="2400" dirty="0" smtClean="0"/>
              <a:t>                                                </a:t>
            </a: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4833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4848" y="2643209"/>
            <a:ext cx="9163014" cy="332445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8238BA"/>
                </a:solidFill>
              </a:rPr>
              <a:t>Кейс-технология (</a:t>
            </a:r>
            <a:r>
              <a:rPr lang="en-US" dirty="0">
                <a:solidFill>
                  <a:srgbClr val="8238BA"/>
                </a:solidFill>
              </a:rPr>
              <a:t>case-study) </a:t>
            </a:r>
            <a:endParaRPr lang="ru-RU" dirty="0">
              <a:solidFill>
                <a:srgbClr val="8238B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1907" y="257694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синтез </a:t>
            </a:r>
            <a:r>
              <a:rPr lang="ru-RU" sz="3200" dirty="0"/>
              <a:t>проблемного обучения, информационно-коммуникативных технологий, метода </a:t>
            </a:r>
            <a:r>
              <a:rPr lang="ru-RU" sz="3200" dirty="0" smtClean="0"/>
              <a:t>проектов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72861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8238BA"/>
                </a:solidFill>
              </a:rPr>
              <a:t>Суть метода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95402" y="2775048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использование </a:t>
            </a:r>
            <a:r>
              <a:rPr lang="ru-RU" sz="2800" dirty="0"/>
              <a:t>в обучении конкретных учебных ситуаций, ориентирующих обучающихся на формулирование проблемы и поиск вариантов ее решения с последующим разбором на учебных </a:t>
            </a:r>
            <a:r>
              <a:rPr lang="ru-RU" sz="2800" dirty="0" smtClean="0"/>
              <a:t>занятиях</a:t>
            </a:r>
            <a:endParaRPr lang="ru-RU" sz="2800" dirty="0"/>
          </a:p>
        </p:txBody>
      </p:sp>
      <p:pic>
        <p:nvPicPr>
          <p:cNvPr id="6" name="Picture 2" descr="http://mbdou29.ucoz.net/community-group-e1350594417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7478" y="2622653"/>
            <a:ext cx="3989875" cy="3181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925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8238BA"/>
                </a:solidFill>
              </a:rPr>
              <a:t>Цель технологии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95402" y="2903166"/>
            <a:ext cx="46241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помочь </a:t>
            </a:r>
            <a:r>
              <a:rPr lang="ru-RU" sz="2800" dirty="0"/>
              <a:t>каждому учащемуся определить собственный уникальный путь освоения знания, который ему более всего </a:t>
            </a:r>
            <a:r>
              <a:rPr lang="ru-RU" sz="2800" dirty="0" smtClean="0"/>
              <a:t>необходим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075" y="2558225"/>
            <a:ext cx="5153524" cy="345122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39968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8238BA"/>
                </a:solidFill>
              </a:rPr>
              <a:t>Задачи </a:t>
            </a:r>
            <a:r>
              <a:rPr lang="ru-RU" dirty="0">
                <a:solidFill>
                  <a:srgbClr val="8238BA"/>
                </a:solidFill>
              </a:rPr>
              <a:t>метода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95401" y="3073968"/>
            <a:ext cx="45488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максимальное </a:t>
            </a:r>
            <a:r>
              <a:rPr lang="ru-RU" sz="2800" dirty="0"/>
              <a:t>вовлечение каждого ученика в самостоятельную работу по решению поставленной проблемы или </a:t>
            </a:r>
            <a:r>
              <a:rPr lang="ru-RU" sz="2800" dirty="0" smtClean="0"/>
              <a:t>задачи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284" y="2405861"/>
            <a:ext cx="5538535" cy="364797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25757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rgbClr val="8238BA"/>
                </a:solidFill>
              </a:rPr>
              <a:t>Метод </a:t>
            </a:r>
            <a:r>
              <a:rPr lang="ru-RU" sz="4900" dirty="0">
                <a:solidFill>
                  <a:srgbClr val="8238BA"/>
                </a:solidFill>
              </a:rPr>
              <a:t>кейс-технологии </a:t>
            </a:r>
            <a:br>
              <a:rPr lang="ru-RU" sz="4900" dirty="0">
                <a:solidFill>
                  <a:srgbClr val="8238BA"/>
                </a:solidFill>
              </a:rPr>
            </a:br>
            <a:endParaRPr lang="ru-RU" sz="4900" dirty="0">
              <a:solidFill>
                <a:srgbClr val="8238BA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flipH="1">
            <a:off x="874643" y="2560510"/>
            <a:ext cx="6122503" cy="858552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завоевывает позитивное отношение </a:t>
            </a:r>
            <a:endParaRPr lang="ru-RU" sz="2400" dirty="0" smtClean="0">
              <a:solidFill>
                <a:prstClr val="black"/>
              </a:solidFill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со стороны учащихся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flipH="1">
            <a:off x="868015" y="3508043"/>
            <a:ext cx="6122503" cy="732653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способствует 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взрослению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flipH="1">
            <a:off x="795129" y="4349553"/>
            <a:ext cx="6122503" cy="858552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формирует интерес и позитивную мотивацию по отношению к учебе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flipH="1">
            <a:off x="841510" y="5300870"/>
            <a:ext cx="6122503" cy="874643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выступает как образ мышления педагога, его особая парадигма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704" y="2292626"/>
            <a:ext cx="5870713" cy="410817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16440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dn1.iconfinder.com/data/icons/business-and-finance-20/200/vector_65_05-5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740" y="2681014"/>
            <a:ext cx="3342721" cy="33427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863" y="982132"/>
            <a:ext cx="10213241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8238BA"/>
                </a:solidFill>
              </a:rPr>
              <a:t>Классификация кейсов по </a:t>
            </a:r>
            <a:r>
              <a:rPr lang="ru-RU" dirty="0">
                <a:solidFill>
                  <a:srgbClr val="8238BA"/>
                </a:solidFill>
              </a:rPr>
              <a:t>содержанию и организации представленного в </a:t>
            </a:r>
            <a:r>
              <a:rPr lang="ru-RU" dirty="0" smtClean="0">
                <a:solidFill>
                  <a:srgbClr val="8238BA"/>
                </a:solidFill>
              </a:rPr>
              <a:t>них </a:t>
            </a:r>
            <a:r>
              <a:rPr lang="ru-RU" dirty="0" smtClean="0">
                <a:solidFill>
                  <a:srgbClr val="8238BA"/>
                </a:solidFill>
              </a:rPr>
              <a:t>материала</a:t>
            </a:r>
            <a:r>
              <a:rPr lang="ru-RU" sz="4900" dirty="0">
                <a:solidFill>
                  <a:srgbClr val="8238BA"/>
                </a:solidFill>
              </a:rPr>
              <a:t/>
            </a:r>
            <a:br>
              <a:rPr lang="ru-RU" sz="4900" dirty="0">
                <a:solidFill>
                  <a:srgbClr val="8238BA"/>
                </a:solidFill>
              </a:rPr>
            </a:br>
            <a:endParaRPr lang="ru-RU" sz="4900" dirty="0">
              <a:solidFill>
                <a:srgbClr val="8238B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8869" y="3540504"/>
            <a:ext cx="35913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800" b="1" dirty="0" smtClean="0">
                <a:solidFill>
                  <a:schemeClr val="bg1"/>
                </a:solidFill>
              </a:rPr>
              <a:t>           Кейсы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marL="342900" indent="-342900"/>
            <a:endParaRPr lang="ru-RU" sz="2800" b="1" dirty="0" smtClean="0">
              <a:solidFill>
                <a:schemeClr val="bg1"/>
              </a:solidFill>
            </a:endParaRPr>
          </a:p>
          <a:p>
            <a:pPr marL="342900" indent="-342900"/>
            <a:endParaRPr lang="ru-RU" sz="2800" b="1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ru-RU" sz="2400" b="1" dirty="0" smtClean="0">
                <a:solidFill>
                  <a:schemeClr val="bg1"/>
                </a:solidFill>
              </a:rPr>
              <a:t>обучающие </a:t>
            </a:r>
            <a:r>
              <a:rPr lang="ru-RU" sz="2400" b="1" dirty="0">
                <a:solidFill>
                  <a:schemeClr val="bg1"/>
                </a:solidFill>
              </a:rPr>
              <a:t>анализу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342900" indent="-342900" algn="ctr"/>
            <a:r>
              <a:rPr lang="ru-RU" sz="2400" b="1" dirty="0" smtClean="0">
                <a:solidFill>
                  <a:schemeClr val="bg1"/>
                </a:solidFill>
              </a:rPr>
              <a:t>и оценке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cdn1.iconfinder.com/data/icons/business-and-finance-20/200/vector_65_05-5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6954" y="2687640"/>
            <a:ext cx="3342721" cy="33427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46712" y="3434487"/>
            <a:ext cx="33660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b="1" dirty="0" smtClean="0">
                <a:solidFill>
                  <a:schemeClr val="bg1"/>
                </a:solidFill>
              </a:rPr>
              <a:t>К</a:t>
            </a:r>
            <a:r>
              <a:rPr lang="ru-RU" sz="2800" b="1" dirty="0" smtClean="0">
                <a:solidFill>
                  <a:schemeClr val="bg1"/>
                </a:solidFill>
              </a:rPr>
              <a:t>ейсы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marL="342900" indent="-342900" algn="ctr"/>
            <a:endParaRPr lang="ru-RU" sz="2800" b="1" dirty="0" smtClean="0">
              <a:solidFill>
                <a:schemeClr val="bg1"/>
              </a:solidFill>
            </a:endParaRPr>
          </a:p>
          <a:p>
            <a:pPr marL="342900" indent="-342900" algn="ctr"/>
            <a:endParaRPr lang="ru-RU" sz="2800" b="1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ru-RU" sz="2400" b="1" dirty="0" smtClean="0">
                <a:solidFill>
                  <a:schemeClr val="bg1"/>
                </a:solidFill>
              </a:rPr>
              <a:t>обучающие</a:t>
            </a:r>
            <a:r>
              <a:rPr lang="ru-RU" sz="2400" b="1" dirty="0" smtClean="0">
                <a:solidFill>
                  <a:schemeClr val="bg1"/>
                </a:solidFill>
              </a:rPr>
              <a:t> решению</a:t>
            </a:r>
          </a:p>
          <a:p>
            <a:pPr marL="342900" indent="-342900"/>
            <a:r>
              <a:rPr lang="ru-RU" sz="2400" b="1" dirty="0" smtClean="0">
                <a:solidFill>
                  <a:schemeClr val="bg1"/>
                </a:solidFill>
              </a:rPr>
              <a:t>проблем  и  принятию </a:t>
            </a:r>
          </a:p>
          <a:p>
            <a:pPr marL="342900" indent="-342900"/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   </a:t>
            </a:r>
            <a:r>
              <a:rPr lang="ru-RU" sz="2400" b="1" dirty="0" smtClean="0">
                <a:solidFill>
                  <a:schemeClr val="bg1"/>
                </a:solidFill>
              </a:rPr>
              <a:t>      решений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https://cdn1.iconfinder.com/data/icons/business-and-finance-20/200/vector_65_05-5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1426" y="2694266"/>
            <a:ext cx="3342721" cy="334272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865160" y="3520627"/>
            <a:ext cx="336605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b="1" dirty="0" smtClean="0">
                <a:solidFill>
                  <a:schemeClr val="bg1"/>
                </a:solidFill>
              </a:rPr>
              <a:t>К</a:t>
            </a:r>
            <a:r>
              <a:rPr lang="ru-RU" sz="2800" b="1" dirty="0" smtClean="0">
                <a:solidFill>
                  <a:schemeClr val="bg1"/>
                </a:solidFill>
              </a:rPr>
              <a:t>ейсы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marL="342900" indent="-342900" algn="ctr"/>
            <a:endParaRPr lang="ru-RU" sz="2800" b="1" dirty="0" smtClean="0">
              <a:solidFill>
                <a:schemeClr val="bg1"/>
              </a:solidFill>
            </a:endParaRPr>
          </a:p>
          <a:p>
            <a:pPr marL="342900" indent="-342900" algn="ctr"/>
            <a:endParaRPr lang="ru-RU" sz="2400" b="1" dirty="0" smtClean="0">
              <a:solidFill>
                <a:schemeClr val="bg1"/>
              </a:solidFill>
            </a:endParaRPr>
          </a:p>
          <a:p>
            <a:pPr marL="342900" indent="-342900" algn="ctr"/>
            <a:r>
              <a:rPr lang="ru-RU" sz="2400" b="1" dirty="0" smtClean="0">
                <a:solidFill>
                  <a:schemeClr val="bg1"/>
                </a:solidFill>
              </a:rPr>
              <a:t>иллюстрирующие </a:t>
            </a:r>
            <a:r>
              <a:rPr lang="ru-RU" sz="2400" b="1" dirty="0" smtClean="0">
                <a:solidFill>
                  <a:schemeClr val="bg1"/>
                </a:solidFill>
              </a:rPr>
              <a:t>проблему и её решение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334506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695" y="3036777"/>
            <a:ext cx="4405303" cy="247700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rgbClr val="8238BA"/>
                </a:solidFill>
              </a:rPr>
              <a:t>Классификация кейсов</a:t>
            </a:r>
            <a:r>
              <a:rPr lang="ru-RU" dirty="0">
                <a:solidFill>
                  <a:srgbClr val="8238BA"/>
                </a:solidFill>
              </a:rPr>
              <a:t/>
            </a:r>
            <a:br>
              <a:rPr lang="ru-RU" dirty="0">
                <a:solidFill>
                  <a:srgbClr val="8238BA"/>
                </a:solidFill>
              </a:rPr>
            </a:br>
            <a:endParaRPr lang="ru-RU" dirty="0">
              <a:solidFill>
                <a:srgbClr val="8238BA"/>
              </a:solidFill>
            </a:endParaRPr>
          </a:p>
        </p:txBody>
      </p:sp>
      <p:pic>
        <p:nvPicPr>
          <p:cNvPr id="8" name="Picture 2" descr="https://cdn1.iconfinder.com/data/icons/business-and-finance-20/200/vector_65_05-5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9478" y="2681015"/>
            <a:ext cx="3342721" cy="3342722"/>
          </a:xfrm>
          <a:prstGeom prst="rect">
            <a:avLst/>
          </a:prstGeom>
          <a:noFill/>
        </p:spPr>
      </p:pic>
      <p:pic>
        <p:nvPicPr>
          <p:cNvPr id="9" name="Picture 2" descr="https://cdn1.iconfinder.com/data/icons/business-and-finance-20/200/vector_65_05-5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05" y="2548492"/>
            <a:ext cx="3342721" cy="33427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14578" y="3352108"/>
            <a:ext cx="318034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2425"/>
            <a:r>
              <a:rPr lang="ru-RU" sz="2800" dirty="0" smtClean="0">
                <a:solidFill>
                  <a:schemeClr val="bg1"/>
                </a:solidFill>
              </a:rPr>
              <a:t>практические кейсы</a:t>
            </a:r>
          </a:p>
          <a:p>
            <a:pPr marL="352425" indent="-352425" algn="ctr"/>
            <a:endParaRPr lang="ru-RU" sz="1200" b="1" dirty="0" smtClean="0">
              <a:solidFill>
                <a:schemeClr val="bg1"/>
              </a:solidFill>
            </a:endParaRPr>
          </a:p>
          <a:p>
            <a:pPr marL="352425" indent="-352425" algn="ctr"/>
            <a:endParaRPr lang="ru-RU" sz="1200" b="1" dirty="0" smtClean="0">
              <a:solidFill>
                <a:schemeClr val="bg1"/>
              </a:solidFill>
            </a:endParaRPr>
          </a:p>
          <a:p>
            <a:pPr marL="352425" indent="-352425" algn="ctr"/>
            <a:endParaRPr lang="ru-RU" sz="1200" b="1" dirty="0" smtClean="0">
              <a:solidFill>
                <a:schemeClr val="bg1"/>
              </a:solidFill>
            </a:endParaRPr>
          </a:p>
          <a:p>
            <a:pPr marL="352425" indent="-352425" algn="ctr"/>
            <a:endParaRPr lang="ru-RU" sz="1200" b="1" dirty="0" smtClean="0">
              <a:solidFill>
                <a:schemeClr val="bg1"/>
              </a:solidFill>
            </a:endParaRPr>
          </a:p>
          <a:p>
            <a:pPr marL="352425" indent="-352425" algn="ctr"/>
            <a:endParaRPr lang="ru-RU" sz="1200" b="1" dirty="0" smtClean="0">
              <a:solidFill>
                <a:schemeClr val="bg1"/>
              </a:solidFill>
            </a:endParaRPr>
          </a:p>
          <a:p>
            <a:pPr marL="352425" indent="-352425" algn="ctr"/>
            <a:r>
              <a:rPr lang="ru-RU" sz="2400" b="1" dirty="0" smtClean="0">
                <a:solidFill>
                  <a:schemeClr val="bg1"/>
                </a:solidFill>
              </a:rPr>
              <a:t>м</a:t>
            </a:r>
            <a:r>
              <a:rPr lang="ru-RU" sz="2400" b="1" dirty="0" smtClean="0">
                <a:solidFill>
                  <a:schemeClr val="bg1"/>
                </a:solidFill>
              </a:rPr>
              <a:t>етод </a:t>
            </a:r>
            <a:r>
              <a:rPr lang="ru-RU" sz="2400" b="1" dirty="0">
                <a:solidFill>
                  <a:schemeClr val="bg1"/>
                </a:solidFill>
              </a:rPr>
              <a:t>ситуативного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352425" indent="-352425" algn="ctr"/>
            <a:r>
              <a:rPr lang="ru-RU" sz="2400" b="1" dirty="0" smtClean="0">
                <a:solidFill>
                  <a:schemeClr val="bg1"/>
                </a:solidFill>
              </a:rPr>
              <a:t>анализа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01878" y="3418371"/>
            <a:ext cx="31540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2425" algn="ctr"/>
            <a:r>
              <a:rPr lang="ru-RU" sz="2800" dirty="0" err="1" smtClean="0">
                <a:solidFill>
                  <a:schemeClr val="bg1"/>
                </a:solidFill>
              </a:rPr>
              <a:t>научно-исследова-тельские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кейсы 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352425" indent="-352425" algn="ctr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bg1"/>
              </a:solidFill>
            </a:endParaRPr>
          </a:p>
          <a:p>
            <a:pPr marL="352425" indent="-352425" algn="ctr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bg1"/>
              </a:solidFill>
            </a:endParaRPr>
          </a:p>
          <a:p>
            <a:pPr marL="352425" indent="-352425" algn="ctr"/>
            <a:r>
              <a:rPr lang="ru-RU" sz="2400" b="1" dirty="0" smtClean="0">
                <a:solidFill>
                  <a:schemeClr val="bg1"/>
                </a:solidFill>
              </a:rPr>
              <a:t>метод </a:t>
            </a:r>
            <a:r>
              <a:rPr lang="ru-RU" sz="2400" b="1" dirty="0">
                <a:solidFill>
                  <a:schemeClr val="bg1"/>
                </a:solidFill>
              </a:rPr>
              <a:t>инцидента</a:t>
            </a:r>
          </a:p>
        </p:txBody>
      </p:sp>
    </p:spTree>
    <p:extLst>
      <p:ext uri="{BB962C8B-B14F-4D97-AF65-F5344CB8AC3E}">
        <p14:creationId xmlns:p14="http://schemas.microsoft.com/office/powerpoint/2010/main" xmlns="" val="184017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836</TotalTime>
  <Words>562</Words>
  <Application>Microsoft Office PowerPoint</Application>
  <PresentationFormat>Произвольный</PresentationFormat>
  <Paragraphs>132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Натуральные материалы</vt:lpstr>
      <vt:lpstr>Кейс-технология  как условие продуктивного обучения в условиях реализации ФГОС </vt:lpstr>
      <vt:lpstr>Задачи учителя</vt:lpstr>
      <vt:lpstr>Кейс-технология (case-study) </vt:lpstr>
      <vt:lpstr>Суть метода </vt:lpstr>
      <vt:lpstr>Цель технологии </vt:lpstr>
      <vt:lpstr>Задачи метода </vt:lpstr>
      <vt:lpstr> Метод кейс-технологии  </vt:lpstr>
      <vt:lpstr> Классификация кейсов по содержанию и организации представленного в них материала </vt:lpstr>
      <vt:lpstr> Классификация кейсов </vt:lpstr>
      <vt:lpstr> Метод инцидента </vt:lpstr>
      <vt:lpstr> Метод ситуативного анализа </vt:lpstr>
      <vt:lpstr> Метод деловой переписки </vt:lpstr>
      <vt:lpstr>Слайд 13</vt:lpstr>
      <vt:lpstr> Технологические особенности метода </vt:lpstr>
      <vt:lpstr> Стратегии поведения учителя в ходе работы с кейсом </vt:lpstr>
      <vt:lpstr>Этапы работы</vt:lpstr>
      <vt:lpstr>Этапы работы</vt:lpstr>
      <vt:lpstr>Актуальные потребности подростков</vt:lpstr>
      <vt:lpstr>Кейс-метод</vt:lpstr>
      <vt:lpstr> Метод кейс-технологии развивает </vt:lpstr>
      <vt:lpstr>  Применение кейс-метода позволяет сформировать высокую мотивацию к учебе   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Марина</cp:lastModifiedBy>
  <cp:revision>84</cp:revision>
  <dcterms:created xsi:type="dcterms:W3CDTF">2017-01-09T10:38:11Z</dcterms:created>
  <dcterms:modified xsi:type="dcterms:W3CDTF">2017-01-15T17:02:55Z</dcterms:modified>
</cp:coreProperties>
</file>