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71" r:id="rId7"/>
    <p:sldId id="263" r:id="rId8"/>
    <p:sldId id="264" r:id="rId9"/>
    <p:sldId id="267" r:id="rId10"/>
    <p:sldId id="272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5" autoAdjust="0"/>
    <p:restoredTop sz="94664" autoAdjust="0"/>
  </p:normalViewPr>
  <p:slideViewPr>
    <p:cSldViewPr>
      <p:cViewPr>
        <p:scale>
          <a:sx n="94" d="100"/>
          <a:sy n="94" d="100"/>
        </p:scale>
        <p:origin x="-12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96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E8459-D882-4D02-9139-149224212771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603DF-DCF0-4C35-BDE2-659BCE3C0A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877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603DF-DCF0-4C35-BDE2-659BCE3C0A6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641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603DF-DCF0-4C35-BDE2-659BCE3C0A6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936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E875FC3-B1C9-4602-99D6-61402E552601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1B55E73-A426-4EF0-BEC3-F28157B67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5FC3-B1C9-4602-99D6-61402E552601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5E73-A426-4EF0-BEC3-F28157B67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5FC3-B1C9-4602-99D6-61402E552601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5E73-A426-4EF0-BEC3-F28157B67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E875FC3-B1C9-4602-99D6-61402E552601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1B55E73-A426-4EF0-BEC3-F28157B67E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E875FC3-B1C9-4602-99D6-61402E552601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1B55E73-A426-4EF0-BEC3-F28157B67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5FC3-B1C9-4602-99D6-61402E552601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5E73-A426-4EF0-BEC3-F28157B67E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5FC3-B1C9-4602-99D6-61402E552601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5E73-A426-4EF0-BEC3-F28157B67E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875FC3-B1C9-4602-99D6-61402E552601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B55E73-A426-4EF0-BEC3-F28157B67E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5FC3-B1C9-4602-99D6-61402E552601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55E73-A426-4EF0-BEC3-F28157B67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E875FC3-B1C9-4602-99D6-61402E552601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1B55E73-A426-4EF0-BEC3-F28157B67E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875FC3-B1C9-4602-99D6-61402E552601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B55E73-A426-4EF0-BEC3-F28157B67E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E875FC3-B1C9-4602-99D6-61402E552601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1B55E73-A426-4EF0-BEC3-F28157B67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548680"/>
            <a:ext cx="6172200" cy="2448272"/>
          </a:xfrm>
        </p:spPr>
        <p:txBody>
          <a:bodyPr>
            <a:normAutofit fontScale="90000"/>
          </a:bodyPr>
          <a:lstStyle/>
          <a:p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Инклюзивное образование детей </a:t>
            </a:r>
            <a:br>
              <a:rPr lang="ru-RU" alt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с ограниченными </a:t>
            </a:r>
            <a:br>
              <a:rPr lang="ru-RU" alt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возможностями здоровья:</a:t>
            </a:r>
            <a:br>
              <a:rPr lang="ru-RU" alt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проблемы и перспективы</a:t>
            </a:r>
            <a:br>
              <a:rPr lang="ru-RU" altLang="ru-RU" sz="3200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589240"/>
            <a:ext cx="6172200" cy="93955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996952"/>
            <a:ext cx="3854490" cy="24090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98469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Достоинства инклюзивного образования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интересах ребёнка и общества)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763713" y="1844675"/>
            <a:ext cx="5329237" cy="3959225"/>
          </a:xfrm>
          <a:prstGeom prst="ellipse">
            <a:avLst/>
          </a:prstGeom>
          <a:noFill/>
          <a:ln>
            <a:solidFill>
              <a:srgbClr val="F63B1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" name="Овал 12"/>
          <p:cNvSpPr/>
          <p:nvPr/>
        </p:nvSpPr>
        <p:spPr>
          <a:xfrm>
            <a:off x="6297613" y="2124075"/>
            <a:ext cx="1020762" cy="10207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3970" tIns="13970" rIns="13970" bIns="13970" spcCol="1270" anchor="ctr"/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endParaRPr lang="ru-RU" sz="1200" b="1" dirty="0"/>
          </a:p>
        </p:txBody>
      </p:sp>
      <p:sp>
        <p:nvSpPr>
          <p:cNvPr id="6" name="Овал 5"/>
          <p:cNvSpPr/>
          <p:nvPr/>
        </p:nvSpPr>
        <p:spPr>
          <a:xfrm>
            <a:off x="5867400" y="3932238"/>
            <a:ext cx="2232992" cy="1584325"/>
          </a:xfrm>
          <a:prstGeom prst="ellipse">
            <a:avLst/>
          </a:prstGeom>
          <a:solidFill>
            <a:srgbClr val="F67B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отзывчивости у здоровых.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Гуманизация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общества.</a:t>
            </a:r>
            <a:b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115616" y="3932238"/>
            <a:ext cx="2016522" cy="1439862"/>
          </a:xfrm>
          <a:prstGeom prst="ellipse">
            <a:avLst/>
          </a:prstGeom>
          <a:solidFill>
            <a:srgbClr val="F67B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 sz="1200" b="1" dirty="0"/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Полноценное образование</a:t>
            </a:r>
          </a:p>
        </p:txBody>
      </p:sp>
      <p:sp>
        <p:nvSpPr>
          <p:cNvPr id="8" name="Овал 18"/>
          <p:cNvSpPr/>
          <p:nvPr/>
        </p:nvSpPr>
        <p:spPr>
          <a:xfrm>
            <a:off x="1635125" y="2157413"/>
            <a:ext cx="1120775" cy="8143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3970" tIns="13970" rIns="13970" bIns="13970" spcCol="1270" anchor="ctr"/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endParaRPr lang="ru-RU" sz="1200" b="1" dirty="0"/>
          </a:p>
        </p:txBody>
      </p:sp>
      <p:sp>
        <p:nvSpPr>
          <p:cNvPr id="9" name="Овал 8"/>
          <p:cNvSpPr/>
          <p:nvPr/>
        </p:nvSpPr>
        <p:spPr>
          <a:xfrm>
            <a:off x="5940425" y="2060575"/>
            <a:ext cx="2159967" cy="1295400"/>
          </a:xfrm>
          <a:prstGeom prst="ellipse">
            <a:avLst/>
          </a:prstGeom>
          <a:solidFill>
            <a:srgbClr val="F67B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сверстниками</a:t>
            </a:r>
          </a:p>
        </p:txBody>
      </p:sp>
      <p:sp>
        <p:nvSpPr>
          <p:cNvPr id="10" name="Овал 9"/>
          <p:cNvSpPr/>
          <p:nvPr/>
        </p:nvSpPr>
        <p:spPr>
          <a:xfrm>
            <a:off x="1115616" y="2060575"/>
            <a:ext cx="2087959" cy="1584449"/>
          </a:xfrm>
          <a:prstGeom prst="ellipse">
            <a:avLst/>
          </a:prstGeom>
          <a:solidFill>
            <a:srgbClr val="F67B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проблем инвалидов,</a:t>
            </a:r>
            <a:b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</a:t>
            </a:r>
            <a:b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соц. системы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203575" y="3140075"/>
            <a:ext cx="2663825" cy="1296988"/>
          </a:xfrm>
          <a:prstGeom prst="line">
            <a:avLst/>
          </a:prstGeom>
          <a:ln w="28575">
            <a:solidFill>
              <a:srgbClr val="F8593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3132138" y="3068638"/>
            <a:ext cx="2808287" cy="1295400"/>
          </a:xfrm>
          <a:prstGeom prst="line">
            <a:avLst/>
          </a:prstGeom>
          <a:ln w="28575">
            <a:solidFill>
              <a:srgbClr val="F8593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429125" y="2781300"/>
            <a:ext cx="71438" cy="2016125"/>
          </a:xfrm>
          <a:prstGeom prst="line">
            <a:avLst/>
          </a:prstGeom>
          <a:ln w="28575">
            <a:solidFill>
              <a:srgbClr val="F8593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Группа 32"/>
          <p:cNvGrpSpPr>
            <a:grpSpLocks/>
          </p:cNvGrpSpPr>
          <p:nvPr/>
        </p:nvGrpSpPr>
        <p:grpSpPr bwMode="auto">
          <a:xfrm>
            <a:off x="3194844" y="2971110"/>
            <a:ext cx="2468562" cy="1600200"/>
            <a:chOff x="3007764" y="1849859"/>
            <a:chExt cx="2181224" cy="125102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Овал 14"/>
            <p:cNvSpPr/>
            <p:nvPr/>
          </p:nvSpPr>
          <p:spPr>
            <a:xfrm>
              <a:off x="3007764" y="1849859"/>
              <a:ext cx="2181224" cy="125102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Овал 10"/>
            <p:cNvSpPr/>
            <p:nvPr/>
          </p:nvSpPr>
          <p:spPr>
            <a:xfrm>
              <a:off x="3326852" y="2033542"/>
              <a:ext cx="1543049" cy="8836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4130" tIns="24130" rIns="24130" bIns="24130" spcCol="1270" anchor="ctr"/>
            <a:lstStyle/>
            <a:p>
              <a:pPr algn="ctr"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900" dirty="0">
                  <a:solidFill>
                    <a:schemeClr val="tx1"/>
                  </a:solidFill>
                </a:rPr>
                <a:t>Инклюзивное</a:t>
              </a:r>
              <a:br>
                <a:rPr lang="ru-RU" sz="1900" dirty="0">
                  <a:solidFill>
                    <a:schemeClr val="tx1"/>
                  </a:solidFill>
                </a:rPr>
              </a:br>
              <a:r>
                <a:rPr lang="ru-RU" sz="1900" dirty="0">
                  <a:solidFill>
                    <a:schemeClr val="tx1"/>
                  </a:solidFill>
                </a:rPr>
                <a:t>обучение</a:t>
              </a:r>
            </a:p>
          </p:txBody>
        </p:sp>
      </p:grpSp>
      <p:sp>
        <p:nvSpPr>
          <p:cNvPr id="56" name="Овал 55"/>
          <p:cNvSpPr/>
          <p:nvPr/>
        </p:nvSpPr>
        <p:spPr>
          <a:xfrm>
            <a:off x="3275825" y="1409080"/>
            <a:ext cx="2305012" cy="13714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Уверенность ребенка в себе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Овал 56"/>
          <p:cNvSpPr/>
          <p:nvPr/>
        </p:nvSpPr>
        <p:spPr>
          <a:xfrm>
            <a:off x="3456024" y="4694245"/>
            <a:ext cx="2160513" cy="15129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 и интеграция в социум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69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Проблемы: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7467600" cy="487375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Важнейшим направлением деятельности ОУ является реализация по мер по созданию материально-технических условий, обеспечивающих возможность для беспрепятственного доступа для детей с ОВЗ для их пребывания и обучения. Данная задача выполняется с трудом, в связи с ограниченным количеством средств</a:t>
            </a:r>
          </a:p>
          <a:p>
            <a:r>
              <a:rPr lang="ru-RU" sz="1800" dirty="0" smtClean="0"/>
              <a:t>Кадровое обеспечение, соответствие уровня квалификации педагогических и иных работников, возможность ОУ включить в штатное расписание </a:t>
            </a:r>
            <a:r>
              <a:rPr lang="ru-RU" sz="1800" dirty="0" err="1" smtClean="0"/>
              <a:t>тьютора</a:t>
            </a:r>
            <a:r>
              <a:rPr lang="ru-RU" sz="1800" dirty="0" smtClean="0"/>
              <a:t>, обучить </a:t>
            </a:r>
            <a:r>
              <a:rPr lang="ru-RU" sz="1800" dirty="0" err="1" smtClean="0"/>
              <a:t>тьютора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Разработка и применение индивидуального учебного плана и индивидуальной образовательной траектории  для детей с ОВЗ обучающихся в общеобразовательных и специальных классах</a:t>
            </a:r>
          </a:p>
          <a:p>
            <a:r>
              <a:rPr lang="ru-RU" sz="1800" dirty="0" smtClean="0"/>
              <a:t>Взаимодействие образовательного учреждения с родителями, законными представителями ребенка с ОВЗ</a:t>
            </a:r>
            <a:endParaRPr lang="ru-RU" sz="18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632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7018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успешной реализации идеи инклюзии в общеобразовательном учреждении необходимо соблюсти следующие условия: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7467600" cy="4873752"/>
          </a:xfrm>
        </p:spPr>
        <p:txBody>
          <a:bodyPr/>
          <a:lstStyle/>
          <a:p>
            <a:pPr lvl="0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психологическая готовность ребенка</a:t>
            </a:r>
            <a:r>
              <a:rPr lang="ru-RU" dirty="0"/>
              <a:t> к совместному обучению с нормально развивающимися детьми;</a:t>
            </a:r>
          </a:p>
          <a:p>
            <a:pPr lvl="0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желание родителей</a:t>
            </a:r>
            <a:r>
              <a:rPr lang="ru-RU" dirty="0"/>
              <a:t> обучать ребенка вместе со здоровыми детьми;</a:t>
            </a:r>
          </a:p>
          <a:p>
            <a:pPr lvl="0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наличие</a:t>
            </a:r>
            <a:r>
              <a:rPr lang="ru-RU" dirty="0"/>
              <a:t> возможностей оказывать детям с ОВЗ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квалифицированную помощь;</a:t>
            </a:r>
          </a:p>
          <a:p>
            <a:pPr lvl="0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уровень </a:t>
            </a:r>
            <a:r>
              <a:rPr lang="ru-RU" dirty="0"/>
              <a:t>психического и речевого развития, соответствующий возрастной норме или близкий к ней;</a:t>
            </a:r>
          </a:p>
          <a:p>
            <a:pPr lvl="0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возможность овладения </a:t>
            </a:r>
            <a:r>
              <a:rPr lang="ru-RU" dirty="0"/>
              <a:t>общим образовательным стандартом в сроки.</a:t>
            </a:r>
          </a:p>
        </p:txBody>
      </p:sp>
    </p:spTree>
    <p:extLst>
      <p:ext uri="{BB962C8B-B14F-4D97-AF65-F5344CB8AC3E}">
        <p14:creationId xmlns:p14="http://schemas.microsoft.com/office/powerpoint/2010/main" val="278534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404664"/>
            <a:ext cx="746760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человека не существует более чудовищного наказания, чем быть предоставленным в обществе самому себе и оставаться абсолютно незамеченным.</a:t>
            </a:r>
          </a:p>
          <a:p>
            <a:pPr marL="0" indent="0" algn="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Уильям Джеймс.</a:t>
            </a: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292996"/>
            <a:ext cx="4399136" cy="395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21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88640"/>
            <a:ext cx="7467600" cy="4873752"/>
          </a:xfrm>
        </p:spPr>
        <p:txBody>
          <a:bodyPr/>
          <a:lstStyle/>
          <a:p>
            <a:r>
              <a:rPr lang="ru-RU" u="sng" dirty="0">
                <a:solidFill>
                  <a:srgbClr val="FF0000"/>
                </a:solidFill>
              </a:rPr>
              <a:t>Инклюзия</a:t>
            </a:r>
            <a:r>
              <a:rPr lang="ru-RU" dirty="0"/>
              <a:t> (от </a:t>
            </a:r>
            <a:r>
              <a:rPr lang="ru-RU" dirty="0" err="1"/>
              <a:t>inclusion</a:t>
            </a:r>
            <a:r>
              <a:rPr lang="ru-RU" dirty="0"/>
              <a:t> – включение) – процесс </a:t>
            </a:r>
            <a:r>
              <a:rPr lang="ru-RU" u="sng" dirty="0">
                <a:solidFill>
                  <a:srgbClr val="FF0000"/>
                </a:solidFill>
              </a:rPr>
              <a:t>реального включения </a:t>
            </a:r>
            <a:r>
              <a:rPr lang="ru-RU" dirty="0"/>
              <a:t>людей с инвалидностью в активную общественную жизнь.</a:t>
            </a:r>
          </a:p>
          <a:p>
            <a:r>
              <a:rPr lang="ru-RU" dirty="0">
                <a:solidFill>
                  <a:srgbClr val="FF0000"/>
                </a:solidFill>
              </a:rPr>
              <a:t>Инклюзия</a:t>
            </a:r>
            <a:r>
              <a:rPr lang="ru-RU" dirty="0"/>
              <a:t> предполагает разработку и применение конкретных решений, которые позволят каждому человеку равноправно участвовать в общественной жизни.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068960"/>
            <a:ext cx="4762500" cy="35718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8063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Правовая основа обучения детей с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ограниченными возможностями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1948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Всеобщая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Декларация прав человека</a:t>
            </a:r>
          </a:p>
          <a:p>
            <a:pPr>
              <a:lnSpc>
                <a:spcPct val="80000"/>
              </a:lnSpc>
              <a:defRPr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1989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ООН о правах ребенка</a:t>
            </a:r>
          </a:p>
          <a:p>
            <a:pPr>
              <a:lnSpc>
                <a:spcPct val="80000"/>
              </a:lnSpc>
              <a:defRPr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Всемирная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Декларация по образованию для всех</a:t>
            </a:r>
          </a:p>
          <a:p>
            <a:pPr>
              <a:lnSpc>
                <a:spcPct val="80000"/>
              </a:lnSpc>
              <a:defRPr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1993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Стандартные правила ООН об обеспечении равных возможностей для инвалидов</a:t>
            </a:r>
          </a:p>
          <a:p>
            <a:pPr>
              <a:lnSpc>
                <a:spcPct val="80000"/>
              </a:lnSpc>
              <a:defRPr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1994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Саламанкская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декларация о принципах, политике и практических действиях в сфере образования лиц с особенными потребностями</a:t>
            </a:r>
          </a:p>
          <a:p>
            <a:pPr>
              <a:lnSpc>
                <a:spcPct val="80000"/>
              </a:lnSpc>
              <a:defRPr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2000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Всемирный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форум по образованию</a:t>
            </a:r>
          </a:p>
          <a:p>
            <a:pPr>
              <a:lnSpc>
                <a:spcPct val="80000"/>
              </a:lnSpc>
              <a:defRPr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2001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Пилотный проект программы «Образование для всех»</a:t>
            </a:r>
          </a:p>
          <a:p>
            <a:pPr>
              <a:lnSpc>
                <a:spcPct val="80000"/>
              </a:lnSpc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2005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ООН о правах инвалидов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530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и региональное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законодательство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Российской Федерации</a:t>
            </a:r>
          </a:p>
          <a:p>
            <a:pPr>
              <a:lnSpc>
                <a:spcPct val="90000"/>
              </a:lnSpc>
              <a:defRPr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«О социальной защите инвалидов в Российской федерации», 1995 г.</a:t>
            </a:r>
          </a:p>
          <a:p>
            <a:pPr>
              <a:lnSpc>
                <a:spcPct val="90000"/>
              </a:lnSpc>
              <a:defRPr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РФ «Об образовании в РФ», от 29.12 2012 г.</a:t>
            </a:r>
          </a:p>
          <a:p>
            <a:pPr>
              <a:lnSpc>
                <a:spcPct val="90000"/>
              </a:lnSpc>
              <a:defRPr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(проект)Закон  РФ  "Об  образовании   лиц    с    ограниченными   возможностями   здоровья   (специальном   образовании)». </a:t>
            </a:r>
          </a:p>
          <a:p>
            <a:pPr>
              <a:lnSpc>
                <a:spcPct val="90000"/>
              </a:lnSpc>
              <a:defRPr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№1 к Европейской Конвенции о защите прав человека и основных свобод</a:t>
            </a:r>
          </a:p>
          <a:p>
            <a:pPr>
              <a:lnSpc>
                <a:spcPct val="90000"/>
              </a:lnSpc>
              <a:defRPr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от15.04.2014 №297 «Об утверждении государственной программы РФ «Доступная среда» на 2011-2015 годы»</a:t>
            </a:r>
          </a:p>
          <a:p>
            <a:pPr>
              <a:lnSpc>
                <a:spcPct val="90000"/>
              </a:lnSpc>
              <a:defRPr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от19.01.2015 № 1599 «Об утверждении ФГОС НОО обучающихся с ОВЗ»</a:t>
            </a:r>
          </a:p>
          <a:p>
            <a:pPr>
              <a:lnSpc>
                <a:spcPct val="90000"/>
              </a:lnSpc>
              <a:defRPr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министерства образования и науки Архангельской области от 23.01.2013 № 109/02-01-16/345 «О реализации поручений президента»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604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444208" y="3861048"/>
            <a:ext cx="2592288" cy="280831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>
                <a:solidFill>
                  <a:schemeClr val="tx1"/>
                </a:solidFill>
              </a:rPr>
              <a:t>Инклюзивное обучение, когда дети с особыми образовательными потребностями обучаются в классе вместе с обычными детьми.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3861048"/>
            <a:ext cx="2880320" cy="2808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>
                <a:solidFill>
                  <a:schemeClr val="tx1"/>
                </a:solidFill>
              </a:rPr>
              <a:t>Интегрированное обучение детей в специальных классах (группах) в общеобразовательных учреждениях.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861048"/>
            <a:ext cx="2880320" cy="2808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>
                <a:solidFill>
                  <a:schemeClr val="tx1"/>
                </a:solidFill>
              </a:rPr>
              <a:t>Дифференцированное обучение детей с </a:t>
            </a:r>
            <a:r>
              <a:rPr lang="ru-RU" dirty="0" smtClean="0">
                <a:solidFill>
                  <a:schemeClr val="tx1"/>
                </a:solidFill>
              </a:rPr>
              <a:t>нарушениями физического и ментального развития </a:t>
            </a:r>
            <a:r>
              <a:rPr lang="ru-RU" dirty="0">
                <a:solidFill>
                  <a:schemeClr val="tx1"/>
                </a:solidFill>
              </a:rPr>
              <a:t>в специальных (коррекционных) учреждения </a:t>
            </a:r>
            <a:r>
              <a:rPr lang="en-US" dirty="0">
                <a:solidFill>
                  <a:schemeClr val="tx1"/>
                </a:solidFill>
              </a:rPr>
              <a:t>I</a:t>
            </a:r>
            <a:r>
              <a:rPr lang="ru-RU" dirty="0">
                <a:solidFill>
                  <a:schemeClr val="tx1"/>
                </a:solidFill>
              </a:rPr>
              <a:t>-</a:t>
            </a:r>
            <a:r>
              <a:rPr lang="en-US" dirty="0">
                <a:solidFill>
                  <a:schemeClr val="tx1"/>
                </a:solidFill>
              </a:rPr>
              <a:t>VIII</a:t>
            </a:r>
            <a:r>
              <a:rPr lang="ru-RU" dirty="0">
                <a:solidFill>
                  <a:schemeClr val="tx1"/>
                </a:solidFill>
              </a:rPr>
              <a:t> видов.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328772"/>
            <a:ext cx="81369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В настоящее время в России одновременно применяются три подхода в обучении детей с особыми образовательными потребностями:</a:t>
            </a:r>
          </a:p>
        </p:txBody>
      </p:sp>
      <p:sp>
        <p:nvSpPr>
          <p:cNvPr id="3" name="Стрелка вниз 2"/>
          <p:cNvSpPr/>
          <p:nvPr/>
        </p:nvSpPr>
        <p:spPr>
          <a:xfrm>
            <a:off x="827584" y="2394759"/>
            <a:ext cx="936104" cy="14662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355976" y="2394759"/>
            <a:ext cx="936104" cy="14662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308304" y="2390875"/>
            <a:ext cx="864096" cy="1470173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65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95289" y="2780929"/>
            <a:ext cx="8317956" cy="1008112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Инклюзивное образование означает развитие общего образования, основанное </a:t>
            </a:r>
            <a:r>
              <a:rPr lang="ru-RU" b="1" dirty="0">
                <a:solidFill>
                  <a:srgbClr val="0070C0"/>
                </a:solidFill>
              </a:rPr>
              <a:t>на идее  физической и организационной доступности </a:t>
            </a:r>
            <a:r>
              <a:rPr lang="ru-RU" dirty="0">
                <a:solidFill>
                  <a:srgbClr val="002060"/>
                </a:solidFill>
              </a:rPr>
              <a:t>для всех детей, в том числе детей с ОВЗ.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288" y="4076700"/>
            <a:ext cx="8281987" cy="1080492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Инклюзивное образование означает развитие гибких подходов,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основанных </a:t>
            </a:r>
            <a:r>
              <a:rPr lang="ru-RU" b="1" dirty="0">
                <a:solidFill>
                  <a:srgbClr val="0070C0"/>
                </a:solidFill>
              </a:rPr>
              <a:t>на  отношении к детям как индивидуумам с различными потребностями </a:t>
            </a:r>
            <a:r>
              <a:rPr lang="ru-RU" b="1" dirty="0">
                <a:solidFill>
                  <a:schemeClr val="accent2"/>
                </a:solidFill>
              </a:rPr>
              <a:t/>
            </a:r>
            <a:br>
              <a:rPr lang="ru-RU" b="1" dirty="0">
                <a:solidFill>
                  <a:schemeClr val="accent2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в обучении. </a:t>
            </a:r>
            <a:br>
              <a:rPr lang="ru-RU" dirty="0">
                <a:solidFill>
                  <a:srgbClr val="002060"/>
                </a:solidFill>
              </a:rPr>
            </a:b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288" y="1700809"/>
            <a:ext cx="8280400" cy="824832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Инклюзивное образование означает </a:t>
            </a:r>
            <a:r>
              <a:rPr lang="ru-RU" b="1" dirty="0">
                <a:solidFill>
                  <a:srgbClr val="0070C0"/>
                </a:solidFill>
              </a:rPr>
              <a:t>исключение любой дискриминации детей</a:t>
            </a:r>
            <a:r>
              <a:rPr lang="ru-RU" b="1" dirty="0">
                <a:solidFill>
                  <a:schemeClr val="accent2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при создании особых условий для детей с ОВЗ.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288" y="5373216"/>
            <a:ext cx="8281987" cy="72008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solidFill>
                  <a:srgbClr val="002060"/>
                </a:solidFill>
              </a:rPr>
              <a:t>При эффективности разработанных методик, </a:t>
            </a:r>
            <a:r>
              <a:rPr lang="ru-RU" b="1" dirty="0">
                <a:solidFill>
                  <a:srgbClr val="0070C0"/>
                </a:solidFill>
              </a:rPr>
              <a:t>от инклюзии выигрывают все дети,</a:t>
            </a:r>
            <a:r>
              <a:rPr lang="ru-RU" b="1" dirty="0">
                <a:solidFill>
                  <a:schemeClr val="accent2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не только дети с ОВЗ.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288" y="476250"/>
            <a:ext cx="8280400" cy="720725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Идеология инклюзивного образования: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09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437112"/>
            <a:ext cx="3168353" cy="21602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8621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начинаться с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дошкольные учреждения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 восходящей идти к ВУЗам через общеобразовательные школы.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4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73" r="3181"/>
          <a:stretch>
            <a:fillRect/>
          </a:stretch>
        </p:blipFill>
        <p:spPr bwMode="auto">
          <a:xfrm>
            <a:off x="251520" y="2420888"/>
            <a:ext cx="2737709" cy="21613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348880"/>
            <a:ext cx="3508713" cy="2333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4844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Инклюзивное образование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052736"/>
            <a:ext cx="7467600" cy="4873752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политика, которая рассматривает инклюзию в качестве долгосрочной стратегии</a:t>
            </a:r>
          </a:p>
          <a:p>
            <a:pPr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степени участия всех учеников школы во всех аспектах школьной жизни и одновременное снижение уровня изолированности некоторых групп учащихся</a:t>
            </a:r>
          </a:p>
          <a:p>
            <a:pPr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педагогических методов работы школы, чтобы школа могла соответствовать разнообразным потребностям учеников</a:t>
            </a:r>
          </a:p>
          <a:p>
            <a:pPr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 того, что инклюзия в образовании –это один из аспектов инклюзии в обществе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85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260350"/>
            <a:ext cx="8280400" cy="581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531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245</TotalTime>
  <Words>585</Words>
  <Application>Microsoft Office PowerPoint</Application>
  <PresentationFormat>Экран (4:3)</PresentationFormat>
  <Paragraphs>60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Инклюзивное образование детей  с ограниченными  возможностями здоровья: проблемы и перспективы </vt:lpstr>
      <vt:lpstr>Презентация PowerPoint</vt:lpstr>
      <vt:lpstr>Правовая основа обучения детей с ограниченными возможностями</vt:lpstr>
      <vt:lpstr>Федеральное и региональное законодательство </vt:lpstr>
      <vt:lpstr>Презентация PowerPoint</vt:lpstr>
      <vt:lpstr>Презентация PowerPoint</vt:lpstr>
      <vt:lpstr>Инклюзия должна начинаться с дошкольные учреждения и по восходящей идти к ВУЗам через общеобразовательные школы.</vt:lpstr>
      <vt:lpstr>Инклюзивное образование</vt:lpstr>
      <vt:lpstr>Презентация PowerPoint</vt:lpstr>
      <vt:lpstr>Презентация PowerPoint</vt:lpstr>
      <vt:lpstr>Проблемы:</vt:lpstr>
      <vt:lpstr>Для успешной реализации идеи инклюзии в общеобразовательном учреждении необходимо соблюсти следующие условия: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kaz</dc:creator>
  <cp:lastModifiedBy>Елена Михайловна</cp:lastModifiedBy>
  <cp:revision>22</cp:revision>
  <dcterms:created xsi:type="dcterms:W3CDTF">2015-03-30T09:38:30Z</dcterms:created>
  <dcterms:modified xsi:type="dcterms:W3CDTF">2018-02-22T08:54:17Z</dcterms:modified>
</cp:coreProperties>
</file>