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1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2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b4dcfa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3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39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40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b4dcfa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41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42" name="CustomShape 5"/>
          <p:cNvSpPr/>
          <p:nvPr/>
        </p:nvSpPr>
        <p:spPr>
          <a:xfrm>
            <a:off x="0" y="3866760"/>
            <a:ext cx="9143280" cy="2990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43" name="CustomShape 6"/>
          <p:cNvSpPr/>
          <p:nvPr/>
        </p:nvSpPr>
        <p:spPr>
          <a:xfrm>
            <a:off x="0" y="0"/>
            <a:ext cx="9143280" cy="38660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44" name="CustomShape 7"/>
          <p:cNvSpPr/>
          <p:nvPr/>
        </p:nvSpPr>
        <p:spPr>
          <a:xfrm>
            <a:off x="0" y="265248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b4dcfa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45" name="CustomShape 8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46" name="PlaceHolder 9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16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143000" y="731520"/>
            <a:ext cx="7748640" cy="3474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404040"/>
                </a:solidFill>
                <a:latin typeface="Times New Roman"/>
              </a:rPr>
              <a:t>«То, что дети могут сделать вместе сегодня, </a:t>
            </a:r>
            <a:endParaRPr/>
          </a:p>
          <a:p>
            <a:endParaRPr/>
          </a:p>
          <a:p>
            <a:r>
              <a:rPr lang="ru-RU" sz="2800">
                <a:solidFill>
                  <a:srgbClr val="404040"/>
                </a:solidFill>
                <a:latin typeface="Times New Roman"/>
              </a:rPr>
              <a:t>завтра каждый из них </a:t>
            </a:r>
            <a:endParaRPr/>
          </a:p>
          <a:p>
            <a:endParaRPr/>
          </a:p>
          <a:p>
            <a:r>
              <a:rPr lang="ru-RU" sz="2800">
                <a:solidFill>
                  <a:srgbClr val="404040"/>
                </a:solidFill>
                <a:latin typeface="Times New Roman"/>
              </a:rPr>
              <a:t>сможет сделать самостоятельно»</a:t>
            </a:r>
            <a:endParaRPr/>
          </a:p>
          <a:p>
            <a:endParaRPr/>
          </a:p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404040"/>
                </a:solidFill>
                <a:latin typeface="Times New Roman"/>
              </a:rPr>
              <a:t>Л.С. Выготский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67640" y="404640"/>
            <a:ext cx="7837560" cy="1511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23735d"/>
                </a:solidFill>
                <a:latin typeface="Times New Roman"/>
              </a:rPr>
              <a:t>Каждая проектная задача  должна быть обеспечена всем необходимым: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755640" y="2061000"/>
            <a:ext cx="7704000" cy="403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404040"/>
                </a:solidFill>
                <a:latin typeface="Times New Roman"/>
              </a:rPr>
              <a:t>- материально-техническое и учебно-методическое оснащение,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404040"/>
                </a:solidFill>
                <a:latin typeface="Times New Roman"/>
              </a:rPr>
              <a:t>-информационные ресурсы (фонд и каталоги библиотеки, Интернет, аудио и видео материалы и т.д.).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404040"/>
                </a:solidFill>
                <a:latin typeface="Times New Roman"/>
              </a:rPr>
              <a:t>- информационно-технологические ресурсы (компьютеры и др. техника с программным обеспечением),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404040"/>
                </a:solidFill>
                <a:latin typeface="Times New Roman"/>
              </a:rPr>
              <a:t>- организационное обеспечение (специальное расписание занятий, аудитории, работа библиотеки, выход в Интернет),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404040"/>
                </a:solidFill>
                <a:latin typeface="Times New Roman"/>
              </a:rPr>
              <a:t>- отдельное от урочных занятий место (не ограничивающее свободную деятельность помещение с необходимыми ресурсами и оборудованием).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404040"/>
                </a:solidFill>
                <a:latin typeface="Times New Roman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40" y="620640"/>
            <a:ext cx="7128360" cy="53460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43640" y="548640"/>
            <a:ext cx="7488000" cy="576000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731880"/>
            <a:ext cx="7560000" cy="536076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40" y="731880"/>
            <a:ext cx="7416000" cy="543276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731880"/>
            <a:ext cx="7488000" cy="52887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731880"/>
            <a:ext cx="7704000" cy="521676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731880"/>
            <a:ext cx="7704000" cy="536076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39640" y="1556640"/>
            <a:ext cx="7765560" cy="2951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6600">
                <a:solidFill>
                  <a:srgbClr val="23735d"/>
                </a:solidFill>
                <a:latin typeface="Trebuchet MS"/>
              </a:rPr>
              <a:t>Спасибо </a:t>
            </a:r>
            <a:endParaRPr/>
          </a:p>
          <a:p>
            <a:r>
              <a:rPr b="1" lang="ru-RU" sz="6600">
                <a:solidFill>
                  <a:srgbClr val="23735d"/>
                </a:solidFill>
                <a:latin typeface="Trebuchet MS"/>
              </a:rPr>
              <a:t>за внимание!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473840" y="2997000"/>
            <a:ext cx="5636160" cy="2936880"/>
          </a:xfrm>
          <a:prstGeom prst="rect">
            <a:avLst/>
          </a:prstGeom>
        </p:spPr>
      </p:sp>
      <p:sp>
        <p:nvSpPr>
          <p:cNvPr id="82" name="CustomShape 2"/>
          <p:cNvSpPr/>
          <p:nvPr/>
        </p:nvSpPr>
        <p:spPr>
          <a:xfrm>
            <a:off x="817560" y="692640"/>
            <a:ext cx="7174800" cy="1943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5400">
                <a:solidFill>
                  <a:srgbClr val="23735d"/>
                </a:solidFill>
                <a:latin typeface="Trebuchet MS"/>
              </a:rPr>
              <a:t>Проектные задачи в начальной школе</a:t>
            </a:r>
            <a:endParaRPr/>
          </a:p>
        </p:txBody>
      </p:sp>
      <p:pic>
        <p:nvPicPr>
          <p:cNvPr descr="" id="83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31640" y="2493000"/>
            <a:ext cx="5651280" cy="423828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67640" y="836640"/>
            <a:ext cx="7912080" cy="55051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3200">
                <a:solidFill>
                  <a:srgbClr val="404040"/>
                </a:solidFill>
                <a:latin typeface="Times New Roman"/>
              </a:rPr>
              <a:t>Под проектной задачей понимают задачу, в которой через систему или набор заданий целенаправленно стимулируется система детских действий, направленных на получение еще никогда не существовавшего в практике ребенка результата («продукта»), и входе решения которой происходит качественное самоизменение группы детей.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99640" y="476640"/>
            <a:ext cx="6511680" cy="11422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ru-RU" sz="4600">
                <a:solidFill>
                  <a:srgbClr val="23735d"/>
                </a:solidFill>
                <a:latin typeface="Times New Roman"/>
              </a:rPr>
              <a:t>Основная цель 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1143000" y="1628640"/>
            <a:ext cx="6400080" cy="4463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 </a:t>
            </a:r>
            <a:r>
              <a:rPr lang="ru-RU" sz="3200">
                <a:solidFill>
                  <a:srgbClr val="404040"/>
                </a:solidFill>
                <a:latin typeface="Trebuchet MS"/>
              </a:rPr>
              <a:t>– </a:t>
            </a:r>
            <a:r>
              <a:rPr lang="ru-RU" sz="3200">
                <a:solidFill>
                  <a:srgbClr val="404040"/>
                </a:solidFill>
                <a:latin typeface="Times New Roman"/>
              </a:rPr>
              <a:t>способствование формированию разных способов сотрудничества, взаимодействия между собой, работы с разными источниками информации 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39640" y="404640"/>
            <a:ext cx="7765560" cy="791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23735d"/>
                </a:solidFill>
                <a:latin typeface="Times New Roman"/>
              </a:rPr>
              <a:t>Структура проектной задачи: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467640" y="1124640"/>
            <a:ext cx="7920000" cy="4968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ru-RU" sz="2300">
                <a:solidFill>
                  <a:srgbClr val="404040"/>
                </a:solidFill>
                <a:latin typeface="Times New Roman"/>
              </a:rPr>
              <a:t>Описание проблемной ситуации</a:t>
            </a:r>
            <a:r>
              <a:rPr lang="ru-RU" sz="2300">
                <a:solidFill>
                  <a:srgbClr val="404040"/>
                </a:solidFill>
                <a:latin typeface="Times New Roman"/>
              </a:rPr>
              <a:t>. В этой ситуации не должна быть поставлена задача. Задача должна быть сформулирована самими детьми по результатам разбора проблемной ситуации. Формулировка задачи скрыта в описании проблемной ситуации. Проблемная ситуация должна быть такой, чтобы путей ее преодоления и возможных вариантов конечного продукта было несколько.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2300">
                <a:solidFill>
                  <a:srgbClr val="404040"/>
                </a:solidFill>
                <a:latin typeface="Times New Roman"/>
              </a:rPr>
              <a:t>Выполнение системы заданий</a:t>
            </a:r>
            <a:r>
              <a:rPr lang="ru-RU" sz="2300">
                <a:solidFill>
                  <a:srgbClr val="404040"/>
                </a:solidFill>
                <a:latin typeface="Times New Roman"/>
              </a:rPr>
              <a:t>. Учитель предоставляет набор действий (заданий), которые должны быть выполнены группой детей. Количество заданий в проектной задаче – это количество действий, которые необходимо совершить, чтобы задача была решена. А это означает, что будет создан какой-то реальный «продукт».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2300">
                <a:solidFill>
                  <a:srgbClr val="404040"/>
                </a:solidFill>
                <a:latin typeface="Times New Roman"/>
              </a:rPr>
              <a:t>Результат решения задачи</a:t>
            </a:r>
            <a:r>
              <a:rPr lang="ru-RU" sz="2300">
                <a:solidFill>
                  <a:srgbClr val="404040"/>
                </a:solidFill>
                <a:latin typeface="Times New Roman"/>
              </a:rPr>
              <a:t>. Он может быть представлен в виде различных текстовых, знаковых, графических средств, т.к. нет установки на жестко определенную форму ответа. При этом важен самостоятельный выбор учащихся наиболее подходящего с их точки зрения способа описания и представления результатов работы.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755640" y="476640"/>
            <a:ext cx="7549560" cy="1655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600">
                <a:solidFill>
                  <a:srgbClr val="23735d"/>
                </a:solidFill>
                <a:latin typeface="Trebuchet MS"/>
              </a:rPr>
              <a:t>Типы проектных задач: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1143000" y="1989000"/>
            <a:ext cx="6400080" cy="3743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404040"/>
                </a:solidFill>
                <a:latin typeface="Times New Roman"/>
              </a:rPr>
              <a:t>предметные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404040"/>
                </a:solidFill>
                <a:latin typeface="Times New Roman"/>
              </a:rPr>
              <a:t>межпредметные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404040"/>
                </a:solidFill>
                <a:latin typeface="Times New Roman"/>
              </a:rPr>
              <a:t>разновозрастные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404040"/>
                </a:solidFill>
                <a:latin typeface="Times New Roman"/>
              </a:rPr>
              <a:t>одновозрастные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11640" y="404640"/>
            <a:ext cx="7920000" cy="1142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23735d"/>
                </a:solidFill>
                <a:latin typeface="Times New Roman"/>
              </a:rPr>
              <a:t>Групповая работа позволяет</a:t>
            </a:r>
            <a:endParaRPr/>
          </a:p>
          <a:p>
            <a:r>
              <a:rPr b="1" lang="ru-RU" sz="3200">
                <a:solidFill>
                  <a:srgbClr val="23735d"/>
                </a:solidFill>
                <a:latin typeface="Times New Roman"/>
              </a:rPr>
              <a:t>детям: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539640" y="1989000"/>
            <a:ext cx="7776000" cy="4031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200">
                <a:solidFill>
                  <a:srgbClr val="404040"/>
                </a:solidFill>
                <a:latin typeface="Times New Roman"/>
              </a:rPr>
              <a:t>- получить   эмоциональную   и   содержательную   поддержку, без которой многие из них вообще не могут включиться в общую работу класса без принуждения, у робких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и   слабо   подготовленных   детей   развиваются   симптомы школьной тревожности, а у лидеров портится характер;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- попробовать свои силы в ситуации, где нет давящего авторитета учителя и внимания всего класса;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- приобрести опыт выполнения   важнейших функций, составляющих основу умения учиться (контроль и оценка, целеполагание и планирование);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95640" y="332640"/>
            <a:ext cx="7693560" cy="935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600">
                <a:solidFill>
                  <a:srgbClr val="23735d"/>
                </a:solidFill>
                <a:latin typeface="Times New Roman"/>
              </a:rPr>
              <a:t>учителю: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611640" y="1628640"/>
            <a:ext cx="7776000" cy="4463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- </a:t>
            </a:r>
            <a:r>
              <a:rPr lang="ru-RU" sz="2800">
                <a:solidFill>
                  <a:srgbClr val="404040"/>
                </a:solidFill>
                <a:latin typeface="Times New Roman"/>
              </a:rPr>
              <a:t>использовать дополнительные  средства вовлечения детей в содержание обучения;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404040"/>
                </a:solidFill>
                <a:latin typeface="Times New Roman"/>
              </a:rPr>
              <a:t>- органически сочетать на уроке «обучение» и «воспитание»,  одновременно строить личностно-эмоциональные и деловые отношения детей;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404040"/>
                </a:solidFill>
                <a:latin typeface="Times New Roman"/>
              </a:rPr>
              <a:t>- вести систематическое  наблюдение (мониторинг)  за формированием учебного сотрудничества в классе.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611640" y="548640"/>
            <a:ext cx="7704000" cy="1142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23735d"/>
                </a:solidFill>
                <a:latin typeface="Times New Roman"/>
              </a:rPr>
              <a:t>Формирование способностей: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539640" y="1340640"/>
            <a:ext cx="7776000" cy="4823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- </a:t>
            </a:r>
            <a:r>
              <a:rPr lang="ru-RU" sz="2200">
                <a:solidFill>
                  <a:srgbClr val="404040"/>
                </a:solidFill>
                <a:latin typeface="Times New Roman"/>
              </a:rPr>
              <a:t>рефлексация (видеть проблему, анализировать сделанное);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- целеполагание (ставить и удерживать цели);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- планирование (составлять план своей деятельности);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- моделирование (представлять способ действия в виде схемы – модели, выделяя все существенное и главное);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- проявление инициативы при поиске способа решения задачи;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04040"/>
                </a:solidFill>
                <a:latin typeface="Times New Roman"/>
              </a:rPr>
              <a:t>- вступление в коммуникацию (взаимодействовать при решении задачи, отстаивать свою позицию, принимать или аргументированно отклонять точки зрения других).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