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9" r:id="rId12"/>
    <p:sldId id="328" r:id="rId13"/>
    <p:sldId id="330" r:id="rId14"/>
    <p:sldId id="333" r:id="rId15"/>
    <p:sldId id="331" r:id="rId16"/>
    <p:sldId id="334" r:id="rId17"/>
    <p:sldId id="332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2" r:id="rId35"/>
    <p:sldId id="351" r:id="rId36"/>
    <p:sldId id="353" r:id="rId37"/>
    <p:sldId id="354" r:id="rId38"/>
    <p:sldId id="355" r:id="rId39"/>
    <p:sldId id="299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99"/>
    <a:srgbClr val="FFFFCC"/>
    <a:srgbClr val="CCFFCC"/>
    <a:srgbClr val="CCFFFF"/>
    <a:srgbClr val="8238BA"/>
    <a:srgbClr val="C690E8"/>
    <a:srgbClr val="532476"/>
    <a:srgbClr val="DB1203"/>
    <a:srgbClr val="D60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82" autoAdjust="0"/>
    <p:restoredTop sz="94660"/>
  </p:normalViewPr>
  <p:slideViewPr>
    <p:cSldViewPr snapToGrid="0">
      <p:cViewPr>
        <p:scale>
          <a:sx n="82" d="100"/>
          <a:sy n="82" d="100"/>
        </p:scale>
        <p:origin x="-90" y="-306"/>
      </p:cViewPr>
      <p:guideLst>
        <p:guide orient="horz" pos="2251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75252" y="385361"/>
            <a:ext cx="11153104" cy="23730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238BA"/>
                </a:solidFill>
              </a:rPr>
              <a:t>Образовательный </a:t>
            </a:r>
            <a:r>
              <a:rPr lang="ru-RU" sz="3200" b="1" dirty="0" err="1">
                <a:solidFill>
                  <a:srgbClr val="8238BA"/>
                </a:solidFill>
              </a:rPr>
              <a:t>квест</a:t>
            </a:r>
            <a:r>
              <a:rPr lang="ru-RU" sz="3200" b="1" dirty="0">
                <a:solidFill>
                  <a:srgbClr val="8238BA"/>
                </a:solidFill>
              </a:rPr>
              <a:t> как интерактивная образовательная среда и </a:t>
            </a:r>
            <a:r>
              <a:rPr lang="ru-RU" sz="3200" b="1" dirty="0" err="1">
                <a:solidFill>
                  <a:srgbClr val="8238BA"/>
                </a:solidFill>
              </a:rPr>
              <a:t>деятельностная</a:t>
            </a:r>
            <a:r>
              <a:rPr lang="ru-RU" sz="3200" b="1" dirty="0">
                <a:solidFill>
                  <a:srgbClr val="8238BA"/>
                </a:solidFill>
              </a:rPr>
              <a:t> форма организации </a:t>
            </a:r>
            <a:r>
              <a:rPr lang="ru-RU" sz="3200" b="1" dirty="0" smtClean="0">
                <a:solidFill>
                  <a:srgbClr val="8238BA"/>
                </a:solidFill>
              </a:rPr>
              <a:t>процесса обучения</a:t>
            </a:r>
            <a:br>
              <a:rPr lang="ru-RU" sz="3200" b="1" dirty="0" smtClean="0">
                <a:solidFill>
                  <a:srgbClr val="8238BA"/>
                </a:solidFill>
              </a:rPr>
            </a:br>
            <a:r>
              <a:rPr lang="ru-RU" sz="3200" b="1" dirty="0" smtClean="0">
                <a:solidFill>
                  <a:srgbClr val="8238BA"/>
                </a:solidFill>
              </a:rPr>
              <a:t>в </a:t>
            </a:r>
            <a:r>
              <a:rPr lang="ru-RU" sz="3200" b="1" dirty="0">
                <a:solidFill>
                  <a:srgbClr val="8238BA"/>
                </a:solidFill>
              </a:rPr>
              <a:t>рамках реализации ФГОС</a:t>
            </a:r>
          </a:p>
        </p:txBody>
      </p:sp>
      <p:grpSp>
        <p:nvGrpSpPr>
          <p:cNvPr id="152" name="Группа 151"/>
          <p:cNvGrpSpPr/>
          <p:nvPr/>
        </p:nvGrpSpPr>
        <p:grpSpPr>
          <a:xfrm>
            <a:off x="3515933" y="2758367"/>
            <a:ext cx="4660892" cy="3608138"/>
            <a:chOff x="2469711" y="1681461"/>
            <a:chExt cx="6969243" cy="5262305"/>
          </a:xfrm>
        </p:grpSpPr>
        <p:pic>
          <p:nvPicPr>
            <p:cNvPr id="15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FFC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711" y="1681461"/>
              <a:ext cx="6969243" cy="5088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38"/>
            <a:stretch/>
          </p:blipFill>
          <p:spPr bwMode="auto">
            <a:xfrm flipH="1">
              <a:off x="6620886" y="2201295"/>
              <a:ext cx="2162986" cy="1595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263" y="2904089"/>
              <a:ext cx="1659037" cy="165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Полилиния 155"/>
            <p:cNvSpPr/>
            <p:nvPr/>
          </p:nvSpPr>
          <p:spPr>
            <a:xfrm>
              <a:off x="4741654" y="3467695"/>
              <a:ext cx="3456207" cy="3273183"/>
            </a:xfrm>
            <a:custGeom>
              <a:avLst/>
              <a:gdLst>
                <a:gd name="connsiteX0" fmla="*/ 2086377 w 2086377"/>
                <a:gd name="connsiteY0" fmla="*/ 3374314 h 3374314"/>
                <a:gd name="connsiteX1" fmla="*/ 2047741 w 2086377"/>
                <a:gd name="connsiteY1" fmla="*/ 3309920 h 3374314"/>
                <a:gd name="connsiteX2" fmla="*/ 2034862 w 2086377"/>
                <a:gd name="connsiteY2" fmla="*/ 3271283 h 3374314"/>
                <a:gd name="connsiteX3" fmla="*/ 1970467 w 2086377"/>
                <a:gd name="connsiteY3" fmla="*/ 3181131 h 3374314"/>
                <a:gd name="connsiteX4" fmla="*/ 1918952 w 2086377"/>
                <a:gd name="connsiteY4" fmla="*/ 3116737 h 3374314"/>
                <a:gd name="connsiteX5" fmla="*/ 1906073 w 2086377"/>
                <a:gd name="connsiteY5" fmla="*/ 3078100 h 3374314"/>
                <a:gd name="connsiteX6" fmla="*/ 1867437 w 2086377"/>
                <a:gd name="connsiteY6" fmla="*/ 3065221 h 3374314"/>
                <a:gd name="connsiteX7" fmla="*/ 1815921 w 2086377"/>
                <a:gd name="connsiteY7" fmla="*/ 3039463 h 3374314"/>
                <a:gd name="connsiteX8" fmla="*/ 1738648 w 2086377"/>
                <a:gd name="connsiteY8" fmla="*/ 2975069 h 3374314"/>
                <a:gd name="connsiteX9" fmla="*/ 1687132 w 2086377"/>
                <a:gd name="connsiteY9" fmla="*/ 2962190 h 3374314"/>
                <a:gd name="connsiteX10" fmla="*/ 1609859 w 2086377"/>
                <a:gd name="connsiteY10" fmla="*/ 2897796 h 3374314"/>
                <a:gd name="connsiteX11" fmla="*/ 1571222 w 2086377"/>
                <a:gd name="connsiteY11" fmla="*/ 2884917 h 3374314"/>
                <a:gd name="connsiteX12" fmla="*/ 1532586 w 2086377"/>
                <a:gd name="connsiteY12" fmla="*/ 2846280 h 3374314"/>
                <a:gd name="connsiteX13" fmla="*/ 1416676 w 2086377"/>
                <a:gd name="connsiteY13" fmla="*/ 2781886 h 3374314"/>
                <a:gd name="connsiteX14" fmla="*/ 1365160 w 2086377"/>
                <a:gd name="connsiteY14" fmla="*/ 2769007 h 3374314"/>
                <a:gd name="connsiteX15" fmla="*/ 1313645 w 2086377"/>
                <a:gd name="connsiteY15" fmla="*/ 2730370 h 3374314"/>
                <a:gd name="connsiteX16" fmla="*/ 1275008 w 2086377"/>
                <a:gd name="connsiteY16" fmla="*/ 2704613 h 3374314"/>
                <a:gd name="connsiteX17" fmla="*/ 1236372 w 2086377"/>
                <a:gd name="connsiteY17" fmla="*/ 2665976 h 3374314"/>
                <a:gd name="connsiteX18" fmla="*/ 1236372 w 2086377"/>
                <a:gd name="connsiteY18" fmla="*/ 2189458 h 3374314"/>
                <a:gd name="connsiteX19" fmla="*/ 1249251 w 2086377"/>
                <a:gd name="connsiteY19" fmla="*/ 2060669 h 3374314"/>
                <a:gd name="connsiteX20" fmla="*/ 1262129 w 2086377"/>
                <a:gd name="connsiteY20" fmla="*/ 2022032 h 3374314"/>
                <a:gd name="connsiteX21" fmla="*/ 1300766 w 2086377"/>
                <a:gd name="connsiteY21" fmla="*/ 1983396 h 3374314"/>
                <a:gd name="connsiteX22" fmla="*/ 1339403 w 2086377"/>
                <a:gd name="connsiteY22" fmla="*/ 1906122 h 3374314"/>
                <a:gd name="connsiteX23" fmla="*/ 1262129 w 2086377"/>
                <a:gd name="connsiteY23" fmla="*/ 1700060 h 3374314"/>
                <a:gd name="connsiteX24" fmla="*/ 1210614 w 2086377"/>
                <a:gd name="connsiteY24" fmla="*/ 1687182 h 3374314"/>
                <a:gd name="connsiteX25" fmla="*/ 1159098 w 2086377"/>
                <a:gd name="connsiteY25" fmla="*/ 1661424 h 3374314"/>
                <a:gd name="connsiteX26" fmla="*/ 1068946 w 2086377"/>
                <a:gd name="connsiteY26" fmla="*/ 1635666 h 3374314"/>
                <a:gd name="connsiteX27" fmla="*/ 1030310 w 2086377"/>
                <a:gd name="connsiteY27" fmla="*/ 1622787 h 3374314"/>
                <a:gd name="connsiteX28" fmla="*/ 927279 w 2086377"/>
                <a:gd name="connsiteY28" fmla="*/ 1609908 h 3374314"/>
                <a:gd name="connsiteX29" fmla="*/ 862884 w 2086377"/>
                <a:gd name="connsiteY29" fmla="*/ 1597029 h 3374314"/>
                <a:gd name="connsiteX30" fmla="*/ 669701 w 2086377"/>
                <a:gd name="connsiteY30" fmla="*/ 1584151 h 3374314"/>
                <a:gd name="connsiteX31" fmla="*/ 502276 w 2086377"/>
                <a:gd name="connsiteY31" fmla="*/ 1545514 h 3374314"/>
                <a:gd name="connsiteX32" fmla="*/ 425003 w 2086377"/>
                <a:gd name="connsiteY32" fmla="*/ 1519756 h 3374314"/>
                <a:gd name="connsiteX33" fmla="*/ 386366 w 2086377"/>
                <a:gd name="connsiteY33" fmla="*/ 1506877 h 3374314"/>
                <a:gd name="connsiteX34" fmla="*/ 334851 w 2086377"/>
                <a:gd name="connsiteY34" fmla="*/ 1481120 h 3374314"/>
                <a:gd name="connsiteX35" fmla="*/ 309093 w 2086377"/>
                <a:gd name="connsiteY35" fmla="*/ 1442483 h 3374314"/>
                <a:gd name="connsiteX36" fmla="*/ 244698 w 2086377"/>
                <a:gd name="connsiteY36" fmla="*/ 1429604 h 3374314"/>
                <a:gd name="connsiteX37" fmla="*/ 206062 w 2086377"/>
                <a:gd name="connsiteY37" fmla="*/ 1416725 h 3374314"/>
                <a:gd name="connsiteX38" fmla="*/ 128789 w 2086377"/>
                <a:gd name="connsiteY38" fmla="*/ 1365210 h 3374314"/>
                <a:gd name="connsiteX39" fmla="*/ 77273 w 2086377"/>
                <a:gd name="connsiteY39" fmla="*/ 1313694 h 3374314"/>
                <a:gd name="connsiteX40" fmla="*/ 51515 w 2086377"/>
                <a:gd name="connsiteY40" fmla="*/ 1262179 h 3374314"/>
                <a:gd name="connsiteX41" fmla="*/ 25758 w 2086377"/>
                <a:gd name="connsiteY41" fmla="*/ 1159148 h 3374314"/>
                <a:gd name="connsiteX42" fmla="*/ 0 w 2086377"/>
                <a:gd name="connsiteY42" fmla="*/ 1120511 h 3374314"/>
                <a:gd name="connsiteX43" fmla="*/ 12879 w 2086377"/>
                <a:gd name="connsiteY43" fmla="*/ 965965 h 3374314"/>
                <a:gd name="connsiteX44" fmla="*/ 25758 w 2086377"/>
                <a:gd name="connsiteY44" fmla="*/ 901570 h 3374314"/>
                <a:gd name="connsiteX45" fmla="*/ 115910 w 2086377"/>
                <a:gd name="connsiteY45" fmla="*/ 837176 h 3374314"/>
                <a:gd name="connsiteX46" fmla="*/ 154546 w 2086377"/>
                <a:gd name="connsiteY46" fmla="*/ 824297 h 3374314"/>
                <a:gd name="connsiteX47" fmla="*/ 206062 w 2086377"/>
                <a:gd name="connsiteY47" fmla="*/ 798539 h 3374314"/>
                <a:gd name="connsiteX48" fmla="*/ 270456 w 2086377"/>
                <a:gd name="connsiteY48" fmla="*/ 721266 h 3374314"/>
                <a:gd name="connsiteX49" fmla="*/ 373487 w 2086377"/>
                <a:gd name="connsiteY49" fmla="*/ 605356 h 3374314"/>
                <a:gd name="connsiteX50" fmla="*/ 425003 w 2086377"/>
                <a:gd name="connsiteY50" fmla="*/ 579598 h 3374314"/>
                <a:gd name="connsiteX51" fmla="*/ 463639 w 2086377"/>
                <a:gd name="connsiteY51" fmla="*/ 502325 h 3374314"/>
                <a:gd name="connsiteX52" fmla="*/ 489397 w 2086377"/>
                <a:gd name="connsiteY52" fmla="*/ 463689 h 3374314"/>
                <a:gd name="connsiteX53" fmla="*/ 502276 w 2086377"/>
                <a:gd name="connsiteY53" fmla="*/ 180353 h 3374314"/>
                <a:gd name="connsiteX54" fmla="*/ 463639 w 2086377"/>
                <a:gd name="connsiteY54" fmla="*/ 154596 h 3374314"/>
                <a:gd name="connsiteX55" fmla="*/ 425003 w 2086377"/>
                <a:gd name="connsiteY55" fmla="*/ 115959 h 3374314"/>
                <a:gd name="connsiteX56" fmla="*/ 386366 w 2086377"/>
                <a:gd name="connsiteY56" fmla="*/ 38686 h 3374314"/>
                <a:gd name="connsiteX57" fmla="*/ 347729 w 2086377"/>
                <a:gd name="connsiteY57" fmla="*/ 25807 h 3374314"/>
                <a:gd name="connsiteX58" fmla="*/ 296214 w 2086377"/>
                <a:gd name="connsiteY58" fmla="*/ 49 h 337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86377" h="3374314">
                  <a:moveTo>
                    <a:pt x="2086377" y="3374314"/>
                  </a:moveTo>
                  <a:cubicBezTo>
                    <a:pt x="2073498" y="3352849"/>
                    <a:pt x="2058935" y="3332309"/>
                    <a:pt x="2047741" y="3309920"/>
                  </a:cubicBezTo>
                  <a:cubicBezTo>
                    <a:pt x="2041670" y="3297778"/>
                    <a:pt x="2040933" y="3283425"/>
                    <a:pt x="2034862" y="3271283"/>
                  </a:cubicBezTo>
                  <a:cubicBezTo>
                    <a:pt x="2025445" y="3252449"/>
                    <a:pt x="1979220" y="3192801"/>
                    <a:pt x="1970467" y="3181131"/>
                  </a:cubicBezTo>
                  <a:cubicBezTo>
                    <a:pt x="1938099" y="3084018"/>
                    <a:pt x="1985527" y="3199954"/>
                    <a:pt x="1918952" y="3116737"/>
                  </a:cubicBezTo>
                  <a:cubicBezTo>
                    <a:pt x="1910471" y="3106136"/>
                    <a:pt x="1915672" y="3087700"/>
                    <a:pt x="1906073" y="3078100"/>
                  </a:cubicBezTo>
                  <a:cubicBezTo>
                    <a:pt x="1896474" y="3068501"/>
                    <a:pt x="1879915" y="3070569"/>
                    <a:pt x="1867437" y="3065221"/>
                  </a:cubicBezTo>
                  <a:cubicBezTo>
                    <a:pt x="1849790" y="3057658"/>
                    <a:pt x="1831544" y="3050622"/>
                    <a:pt x="1815921" y="3039463"/>
                  </a:cubicBezTo>
                  <a:cubicBezTo>
                    <a:pt x="1769509" y="3006312"/>
                    <a:pt x="1789745" y="2996968"/>
                    <a:pt x="1738648" y="2975069"/>
                  </a:cubicBezTo>
                  <a:cubicBezTo>
                    <a:pt x="1722379" y="2968096"/>
                    <a:pt x="1704304" y="2966483"/>
                    <a:pt x="1687132" y="2962190"/>
                  </a:cubicBezTo>
                  <a:cubicBezTo>
                    <a:pt x="1658647" y="2933704"/>
                    <a:pt x="1645723" y="2915727"/>
                    <a:pt x="1609859" y="2897796"/>
                  </a:cubicBezTo>
                  <a:cubicBezTo>
                    <a:pt x="1597716" y="2891725"/>
                    <a:pt x="1584101" y="2889210"/>
                    <a:pt x="1571222" y="2884917"/>
                  </a:cubicBezTo>
                  <a:cubicBezTo>
                    <a:pt x="1558343" y="2872038"/>
                    <a:pt x="1546963" y="2857462"/>
                    <a:pt x="1532586" y="2846280"/>
                  </a:cubicBezTo>
                  <a:cubicBezTo>
                    <a:pt x="1479025" y="2804621"/>
                    <a:pt x="1469329" y="2796930"/>
                    <a:pt x="1416676" y="2781886"/>
                  </a:cubicBezTo>
                  <a:cubicBezTo>
                    <a:pt x="1399657" y="2777023"/>
                    <a:pt x="1382332" y="2773300"/>
                    <a:pt x="1365160" y="2769007"/>
                  </a:cubicBezTo>
                  <a:cubicBezTo>
                    <a:pt x="1347988" y="2756128"/>
                    <a:pt x="1331112" y="2742846"/>
                    <a:pt x="1313645" y="2730370"/>
                  </a:cubicBezTo>
                  <a:cubicBezTo>
                    <a:pt x="1301050" y="2721373"/>
                    <a:pt x="1286899" y="2714522"/>
                    <a:pt x="1275008" y="2704613"/>
                  </a:cubicBezTo>
                  <a:cubicBezTo>
                    <a:pt x="1261016" y="2692953"/>
                    <a:pt x="1249251" y="2678855"/>
                    <a:pt x="1236372" y="2665976"/>
                  </a:cubicBezTo>
                  <a:cubicBezTo>
                    <a:pt x="1177909" y="2490587"/>
                    <a:pt x="1216720" y="2621788"/>
                    <a:pt x="1236372" y="2189458"/>
                  </a:cubicBezTo>
                  <a:cubicBezTo>
                    <a:pt x="1238331" y="2146359"/>
                    <a:pt x="1242691" y="2103311"/>
                    <a:pt x="1249251" y="2060669"/>
                  </a:cubicBezTo>
                  <a:cubicBezTo>
                    <a:pt x="1251315" y="2047251"/>
                    <a:pt x="1254599" y="2033328"/>
                    <a:pt x="1262129" y="2022032"/>
                  </a:cubicBezTo>
                  <a:cubicBezTo>
                    <a:pt x="1272232" y="2006877"/>
                    <a:pt x="1289106" y="1997388"/>
                    <a:pt x="1300766" y="1983396"/>
                  </a:cubicBezTo>
                  <a:cubicBezTo>
                    <a:pt x="1328506" y="1950108"/>
                    <a:pt x="1326495" y="1944845"/>
                    <a:pt x="1339403" y="1906122"/>
                  </a:cubicBezTo>
                  <a:cubicBezTo>
                    <a:pt x="1317244" y="1751010"/>
                    <a:pt x="1365950" y="1738992"/>
                    <a:pt x="1262129" y="1700060"/>
                  </a:cubicBezTo>
                  <a:cubicBezTo>
                    <a:pt x="1245556" y="1693845"/>
                    <a:pt x="1227786" y="1691475"/>
                    <a:pt x="1210614" y="1687182"/>
                  </a:cubicBezTo>
                  <a:cubicBezTo>
                    <a:pt x="1193442" y="1678596"/>
                    <a:pt x="1176745" y="1668987"/>
                    <a:pt x="1159098" y="1661424"/>
                  </a:cubicBezTo>
                  <a:cubicBezTo>
                    <a:pt x="1128216" y="1648189"/>
                    <a:pt x="1101627" y="1645003"/>
                    <a:pt x="1068946" y="1635666"/>
                  </a:cubicBezTo>
                  <a:cubicBezTo>
                    <a:pt x="1055893" y="1631937"/>
                    <a:pt x="1043666" y="1625215"/>
                    <a:pt x="1030310" y="1622787"/>
                  </a:cubicBezTo>
                  <a:cubicBezTo>
                    <a:pt x="996257" y="1616596"/>
                    <a:pt x="961487" y="1615171"/>
                    <a:pt x="927279" y="1609908"/>
                  </a:cubicBezTo>
                  <a:cubicBezTo>
                    <a:pt x="905643" y="1606579"/>
                    <a:pt x="884665" y="1599207"/>
                    <a:pt x="862884" y="1597029"/>
                  </a:cubicBezTo>
                  <a:cubicBezTo>
                    <a:pt x="798667" y="1590608"/>
                    <a:pt x="734095" y="1588444"/>
                    <a:pt x="669701" y="1584151"/>
                  </a:cubicBezTo>
                  <a:cubicBezTo>
                    <a:pt x="563630" y="1548794"/>
                    <a:pt x="619306" y="1562233"/>
                    <a:pt x="502276" y="1545514"/>
                  </a:cubicBezTo>
                  <a:lnTo>
                    <a:pt x="425003" y="1519756"/>
                  </a:lnTo>
                  <a:cubicBezTo>
                    <a:pt x="412124" y="1515463"/>
                    <a:pt x="398508" y="1512948"/>
                    <a:pt x="386366" y="1506877"/>
                  </a:cubicBezTo>
                  <a:lnTo>
                    <a:pt x="334851" y="1481120"/>
                  </a:lnTo>
                  <a:cubicBezTo>
                    <a:pt x="326265" y="1468241"/>
                    <a:pt x="322532" y="1450163"/>
                    <a:pt x="309093" y="1442483"/>
                  </a:cubicBezTo>
                  <a:cubicBezTo>
                    <a:pt x="290087" y="1431622"/>
                    <a:pt x="265934" y="1434913"/>
                    <a:pt x="244698" y="1429604"/>
                  </a:cubicBezTo>
                  <a:cubicBezTo>
                    <a:pt x="231528" y="1426311"/>
                    <a:pt x="217929" y="1423318"/>
                    <a:pt x="206062" y="1416725"/>
                  </a:cubicBezTo>
                  <a:cubicBezTo>
                    <a:pt x="179001" y="1401691"/>
                    <a:pt x="128789" y="1365210"/>
                    <a:pt x="128789" y="1365210"/>
                  </a:cubicBezTo>
                  <a:cubicBezTo>
                    <a:pt x="94446" y="1262180"/>
                    <a:pt x="145960" y="1382380"/>
                    <a:pt x="77273" y="1313694"/>
                  </a:cubicBezTo>
                  <a:cubicBezTo>
                    <a:pt x="63697" y="1300119"/>
                    <a:pt x="60101" y="1279351"/>
                    <a:pt x="51515" y="1262179"/>
                  </a:cubicBezTo>
                  <a:cubicBezTo>
                    <a:pt x="46616" y="1237682"/>
                    <a:pt x="38960" y="1185552"/>
                    <a:pt x="25758" y="1159148"/>
                  </a:cubicBezTo>
                  <a:cubicBezTo>
                    <a:pt x="18836" y="1145304"/>
                    <a:pt x="8586" y="1133390"/>
                    <a:pt x="0" y="1120511"/>
                  </a:cubicBezTo>
                  <a:cubicBezTo>
                    <a:pt x="4293" y="1068996"/>
                    <a:pt x="6839" y="1017305"/>
                    <a:pt x="12879" y="965965"/>
                  </a:cubicBezTo>
                  <a:cubicBezTo>
                    <a:pt x="15437" y="944225"/>
                    <a:pt x="15969" y="921149"/>
                    <a:pt x="25758" y="901570"/>
                  </a:cubicBezTo>
                  <a:cubicBezTo>
                    <a:pt x="41820" y="869446"/>
                    <a:pt x="86210" y="849905"/>
                    <a:pt x="115910" y="837176"/>
                  </a:cubicBezTo>
                  <a:cubicBezTo>
                    <a:pt x="128388" y="831828"/>
                    <a:pt x="142068" y="829645"/>
                    <a:pt x="154546" y="824297"/>
                  </a:cubicBezTo>
                  <a:cubicBezTo>
                    <a:pt x="172193" y="816734"/>
                    <a:pt x="188890" y="807125"/>
                    <a:pt x="206062" y="798539"/>
                  </a:cubicBezTo>
                  <a:cubicBezTo>
                    <a:pt x="270018" y="702608"/>
                    <a:pt x="187816" y="820435"/>
                    <a:pt x="270456" y="721266"/>
                  </a:cubicBezTo>
                  <a:cubicBezTo>
                    <a:pt x="309342" y="674602"/>
                    <a:pt x="301926" y="641137"/>
                    <a:pt x="373487" y="605356"/>
                  </a:cubicBezTo>
                  <a:lnTo>
                    <a:pt x="425003" y="579598"/>
                  </a:lnTo>
                  <a:cubicBezTo>
                    <a:pt x="498824" y="468865"/>
                    <a:pt x="410314" y="608974"/>
                    <a:pt x="463639" y="502325"/>
                  </a:cubicBezTo>
                  <a:cubicBezTo>
                    <a:pt x="470561" y="488481"/>
                    <a:pt x="480811" y="476568"/>
                    <a:pt x="489397" y="463689"/>
                  </a:cubicBezTo>
                  <a:cubicBezTo>
                    <a:pt x="528103" y="347572"/>
                    <a:pt x="539193" y="346479"/>
                    <a:pt x="502276" y="180353"/>
                  </a:cubicBezTo>
                  <a:cubicBezTo>
                    <a:pt x="498918" y="165243"/>
                    <a:pt x="475530" y="164505"/>
                    <a:pt x="463639" y="154596"/>
                  </a:cubicBezTo>
                  <a:cubicBezTo>
                    <a:pt x="449647" y="142936"/>
                    <a:pt x="437882" y="128838"/>
                    <a:pt x="425003" y="115959"/>
                  </a:cubicBezTo>
                  <a:cubicBezTo>
                    <a:pt x="416519" y="90506"/>
                    <a:pt x="409063" y="56843"/>
                    <a:pt x="386366" y="38686"/>
                  </a:cubicBezTo>
                  <a:cubicBezTo>
                    <a:pt x="375765" y="30205"/>
                    <a:pt x="360608" y="30100"/>
                    <a:pt x="347729" y="25807"/>
                  </a:cubicBezTo>
                  <a:cubicBezTo>
                    <a:pt x="305521" y="-2332"/>
                    <a:pt x="324571" y="49"/>
                    <a:pt x="296214" y="49"/>
                  </a:cubicBezTo>
                </a:path>
              </a:pathLst>
            </a:custGeom>
            <a:noFill/>
            <a:ln w="200025" cap="flat" cmpd="sng" algn="ctr">
              <a:solidFill>
                <a:srgbClr val="0000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7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43783">
              <a:off x="6388777" y="5655777"/>
              <a:ext cx="696314" cy="89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38470">
              <a:off x="5431084" y="5343980"/>
              <a:ext cx="696314" cy="89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8771">
              <a:off x="4701931" y="4728845"/>
              <a:ext cx="696314" cy="89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0" descr="Картинки по запросу гора рисунок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889" y="4401286"/>
              <a:ext cx="1716915" cy="144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25891">
              <a:off x="5735394" y="4085123"/>
              <a:ext cx="696314" cy="89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77528">
              <a:off x="6925500" y="3805648"/>
              <a:ext cx="696314" cy="89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44481">
              <a:off x="8066408" y="2367975"/>
              <a:ext cx="503316" cy="64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84387">
              <a:off x="6735635" y="2719429"/>
              <a:ext cx="696314" cy="89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06708">
              <a:off x="5835481" y="2559117"/>
              <a:ext cx="696314" cy="89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72161">
              <a:off x="5037895" y="2857978"/>
              <a:ext cx="609626" cy="780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" name="Полилиния 166"/>
            <p:cNvSpPr/>
            <p:nvPr/>
          </p:nvSpPr>
          <p:spPr>
            <a:xfrm>
              <a:off x="4879064" y="3410235"/>
              <a:ext cx="3456207" cy="3273183"/>
            </a:xfrm>
            <a:custGeom>
              <a:avLst/>
              <a:gdLst>
                <a:gd name="connsiteX0" fmla="*/ 2086377 w 2086377"/>
                <a:gd name="connsiteY0" fmla="*/ 3374314 h 3374314"/>
                <a:gd name="connsiteX1" fmla="*/ 2047741 w 2086377"/>
                <a:gd name="connsiteY1" fmla="*/ 3309920 h 3374314"/>
                <a:gd name="connsiteX2" fmla="*/ 2034862 w 2086377"/>
                <a:gd name="connsiteY2" fmla="*/ 3271283 h 3374314"/>
                <a:gd name="connsiteX3" fmla="*/ 1970467 w 2086377"/>
                <a:gd name="connsiteY3" fmla="*/ 3181131 h 3374314"/>
                <a:gd name="connsiteX4" fmla="*/ 1918952 w 2086377"/>
                <a:gd name="connsiteY4" fmla="*/ 3116737 h 3374314"/>
                <a:gd name="connsiteX5" fmla="*/ 1906073 w 2086377"/>
                <a:gd name="connsiteY5" fmla="*/ 3078100 h 3374314"/>
                <a:gd name="connsiteX6" fmla="*/ 1867437 w 2086377"/>
                <a:gd name="connsiteY6" fmla="*/ 3065221 h 3374314"/>
                <a:gd name="connsiteX7" fmla="*/ 1815921 w 2086377"/>
                <a:gd name="connsiteY7" fmla="*/ 3039463 h 3374314"/>
                <a:gd name="connsiteX8" fmla="*/ 1738648 w 2086377"/>
                <a:gd name="connsiteY8" fmla="*/ 2975069 h 3374314"/>
                <a:gd name="connsiteX9" fmla="*/ 1687132 w 2086377"/>
                <a:gd name="connsiteY9" fmla="*/ 2962190 h 3374314"/>
                <a:gd name="connsiteX10" fmla="*/ 1609859 w 2086377"/>
                <a:gd name="connsiteY10" fmla="*/ 2897796 h 3374314"/>
                <a:gd name="connsiteX11" fmla="*/ 1571222 w 2086377"/>
                <a:gd name="connsiteY11" fmla="*/ 2884917 h 3374314"/>
                <a:gd name="connsiteX12" fmla="*/ 1532586 w 2086377"/>
                <a:gd name="connsiteY12" fmla="*/ 2846280 h 3374314"/>
                <a:gd name="connsiteX13" fmla="*/ 1416676 w 2086377"/>
                <a:gd name="connsiteY13" fmla="*/ 2781886 h 3374314"/>
                <a:gd name="connsiteX14" fmla="*/ 1365160 w 2086377"/>
                <a:gd name="connsiteY14" fmla="*/ 2769007 h 3374314"/>
                <a:gd name="connsiteX15" fmla="*/ 1313645 w 2086377"/>
                <a:gd name="connsiteY15" fmla="*/ 2730370 h 3374314"/>
                <a:gd name="connsiteX16" fmla="*/ 1275008 w 2086377"/>
                <a:gd name="connsiteY16" fmla="*/ 2704613 h 3374314"/>
                <a:gd name="connsiteX17" fmla="*/ 1236372 w 2086377"/>
                <a:gd name="connsiteY17" fmla="*/ 2665976 h 3374314"/>
                <a:gd name="connsiteX18" fmla="*/ 1236372 w 2086377"/>
                <a:gd name="connsiteY18" fmla="*/ 2189458 h 3374314"/>
                <a:gd name="connsiteX19" fmla="*/ 1249251 w 2086377"/>
                <a:gd name="connsiteY19" fmla="*/ 2060669 h 3374314"/>
                <a:gd name="connsiteX20" fmla="*/ 1262129 w 2086377"/>
                <a:gd name="connsiteY20" fmla="*/ 2022032 h 3374314"/>
                <a:gd name="connsiteX21" fmla="*/ 1300766 w 2086377"/>
                <a:gd name="connsiteY21" fmla="*/ 1983396 h 3374314"/>
                <a:gd name="connsiteX22" fmla="*/ 1339403 w 2086377"/>
                <a:gd name="connsiteY22" fmla="*/ 1906122 h 3374314"/>
                <a:gd name="connsiteX23" fmla="*/ 1262129 w 2086377"/>
                <a:gd name="connsiteY23" fmla="*/ 1700060 h 3374314"/>
                <a:gd name="connsiteX24" fmla="*/ 1210614 w 2086377"/>
                <a:gd name="connsiteY24" fmla="*/ 1687182 h 3374314"/>
                <a:gd name="connsiteX25" fmla="*/ 1159098 w 2086377"/>
                <a:gd name="connsiteY25" fmla="*/ 1661424 h 3374314"/>
                <a:gd name="connsiteX26" fmla="*/ 1068946 w 2086377"/>
                <a:gd name="connsiteY26" fmla="*/ 1635666 h 3374314"/>
                <a:gd name="connsiteX27" fmla="*/ 1030310 w 2086377"/>
                <a:gd name="connsiteY27" fmla="*/ 1622787 h 3374314"/>
                <a:gd name="connsiteX28" fmla="*/ 927279 w 2086377"/>
                <a:gd name="connsiteY28" fmla="*/ 1609908 h 3374314"/>
                <a:gd name="connsiteX29" fmla="*/ 862884 w 2086377"/>
                <a:gd name="connsiteY29" fmla="*/ 1597029 h 3374314"/>
                <a:gd name="connsiteX30" fmla="*/ 669701 w 2086377"/>
                <a:gd name="connsiteY30" fmla="*/ 1584151 h 3374314"/>
                <a:gd name="connsiteX31" fmla="*/ 502276 w 2086377"/>
                <a:gd name="connsiteY31" fmla="*/ 1545514 h 3374314"/>
                <a:gd name="connsiteX32" fmla="*/ 425003 w 2086377"/>
                <a:gd name="connsiteY32" fmla="*/ 1519756 h 3374314"/>
                <a:gd name="connsiteX33" fmla="*/ 386366 w 2086377"/>
                <a:gd name="connsiteY33" fmla="*/ 1506877 h 3374314"/>
                <a:gd name="connsiteX34" fmla="*/ 334851 w 2086377"/>
                <a:gd name="connsiteY34" fmla="*/ 1481120 h 3374314"/>
                <a:gd name="connsiteX35" fmla="*/ 309093 w 2086377"/>
                <a:gd name="connsiteY35" fmla="*/ 1442483 h 3374314"/>
                <a:gd name="connsiteX36" fmla="*/ 244698 w 2086377"/>
                <a:gd name="connsiteY36" fmla="*/ 1429604 h 3374314"/>
                <a:gd name="connsiteX37" fmla="*/ 206062 w 2086377"/>
                <a:gd name="connsiteY37" fmla="*/ 1416725 h 3374314"/>
                <a:gd name="connsiteX38" fmla="*/ 128789 w 2086377"/>
                <a:gd name="connsiteY38" fmla="*/ 1365210 h 3374314"/>
                <a:gd name="connsiteX39" fmla="*/ 77273 w 2086377"/>
                <a:gd name="connsiteY39" fmla="*/ 1313694 h 3374314"/>
                <a:gd name="connsiteX40" fmla="*/ 51515 w 2086377"/>
                <a:gd name="connsiteY40" fmla="*/ 1262179 h 3374314"/>
                <a:gd name="connsiteX41" fmla="*/ 25758 w 2086377"/>
                <a:gd name="connsiteY41" fmla="*/ 1159148 h 3374314"/>
                <a:gd name="connsiteX42" fmla="*/ 0 w 2086377"/>
                <a:gd name="connsiteY42" fmla="*/ 1120511 h 3374314"/>
                <a:gd name="connsiteX43" fmla="*/ 12879 w 2086377"/>
                <a:gd name="connsiteY43" fmla="*/ 965965 h 3374314"/>
                <a:gd name="connsiteX44" fmla="*/ 25758 w 2086377"/>
                <a:gd name="connsiteY44" fmla="*/ 901570 h 3374314"/>
                <a:gd name="connsiteX45" fmla="*/ 115910 w 2086377"/>
                <a:gd name="connsiteY45" fmla="*/ 837176 h 3374314"/>
                <a:gd name="connsiteX46" fmla="*/ 154546 w 2086377"/>
                <a:gd name="connsiteY46" fmla="*/ 824297 h 3374314"/>
                <a:gd name="connsiteX47" fmla="*/ 206062 w 2086377"/>
                <a:gd name="connsiteY47" fmla="*/ 798539 h 3374314"/>
                <a:gd name="connsiteX48" fmla="*/ 270456 w 2086377"/>
                <a:gd name="connsiteY48" fmla="*/ 721266 h 3374314"/>
                <a:gd name="connsiteX49" fmla="*/ 373487 w 2086377"/>
                <a:gd name="connsiteY49" fmla="*/ 605356 h 3374314"/>
                <a:gd name="connsiteX50" fmla="*/ 425003 w 2086377"/>
                <a:gd name="connsiteY50" fmla="*/ 579598 h 3374314"/>
                <a:gd name="connsiteX51" fmla="*/ 463639 w 2086377"/>
                <a:gd name="connsiteY51" fmla="*/ 502325 h 3374314"/>
                <a:gd name="connsiteX52" fmla="*/ 489397 w 2086377"/>
                <a:gd name="connsiteY52" fmla="*/ 463689 h 3374314"/>
                <a:gd name="connsiteX53" fmla="*/ 502276 w 2086377"/>
                <a:gd name="connsiteY53" fmla="*/ 180353 h 3374314"/>
                <a:gd name="connsiteX54" fmla="*/ 463639 w 2086377"/>
                <a:gd name="connsiteY54" fmla="*/ 154596 h 3374314"/>
                <a:gd name="connsiteX55" fmla="*/ 425003 w 2086377"/>
                <a:gd name="connsiteY55" fmla="*/ 115959 h 3374314"/>
                <a:gd name="connsiteX56" fmla="*/ 386366 w 2086377"/>
                <a:gd name="connsiteY56" fmla="*/ 38686 h 3374314"/>
                <a:gd name="connsiteX57" fmla="*/ 347729 w 2086377"/>
                <a:gd name="connsiteY57" fmla="*/ 25807 h 3374314"/>
                <a:gd name="connsiteX58" fmla="*/ 296214 w 2086377"/>
                <a:gd name="connsiteY58" fmla="*/ 49 h 337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86377" h="3374314">
                  <a:moveTo>
                    <a:pt x="2086377" y="3374314"/>
                  </a:moveTo>
                  <a:cubicBezTo>
                    <a:pt x="2073498" y="3352849"/>
                    <a:pt x="2058935" y="3332309"/>
                    <a:pt x="2047741" y="3309920"/>
                  </a:cubicBezTo>
                  <a:cubicBezTo>
                    <a:pt x="2041670" y="3297778"/>
                    <a:pt x="2040933" y="3283425"/>
                    <a:pt x="2034862" y="3271283"/>
                  </a:cubicBezTo>
                  <a:cubicBezTo>
                    <a:pt x="2025445" y="3252449"/>
                    <a:pt x="1979220" y="3192801"/>
                    <a:pt x="1970467" y="3181131"/>
                  </a:cubicBezTo>
                  <a:cubicBezTo>
                    <a:pt x="1938099" y="3084018"/>
                    <a:pt x="1985527" y="3199954"/>
                    <a:pt x="1918952" y="3116737"/>
                  </a:cubicBezTo>
                  <a:cubicBezTo>
                    <a:pt x="1910471" y="3106136"/>
                    <a:pt x="1915672" y="3087700"/>
                    <a:pt x="1906073" y="3078100"/>
                  </a:cubicBezTo>
                  <a:cubicBezTo>
                    <a:pt x="1896474" y="3068501"/>
                    <a:pt x="1879915" y="3070569"/>
                    <a:pt x="1867437" y="3065221"/>
                  </a:cubicBezTo>
                  <a:cubicBezTo>
                    <a:pt x="1849790" y="3057658"/>
                    <a:pt x="1831544" y="3050622"/>
                    <a:pt x="1815921" y="3039463"/>
                  </a:cubicBezTo>
                  <a:cubicBezTo>
                    <a:pt x="1769509" y="3006312"/>
                    <a:pt x="1789745" y="2996968"/>
                    <a:pt x="1738648" y="2975069"/>
                  </a:cubicBezTo>
                  <a:cubicBezTo>
                    <a:pt x="1722379" y="2968096"/>
                    <a:pt x="1704304" y="2966483"/>
                    <a:pt x="1687132" y="2962190"/>
                  </a:cubicBezTo>
                  <a:cubicBezTo>
                    <a:pt x="1658647" y="2933704"/>
                    <a:pt x="1645723" y="2915727"/>
                    <a:pt x="1609859" y="2897796"/>
                  </a:cubicBezTo>
                  <a:cubicBezTo>
                    <a:pt x="1597716" y="2891725"/>
                    <a:pt x="1584101" y="2889210"/>
                    <a:pt x="1571222" y="2884917"/>
                  </a:cubicBezTo>
                  <a:cubicBezTo>
                    <a:pt x="1558343" y="2872038"/>
                    <a:pt x="1546963" y="2857462"/>
                    <a:pt x="1532586" y="2846280"/>
                  </a:cubicBezTo>
                  <a:cubicBezTo>
                    <a:pt x="1479025" y="2804621"/>
                    <a:pt x="1469329" y="2796930"/>
                    <a:pt x="1416676" y="2781886"/>
                  </a:cubicBezTo>
                  <a:cubicBezTo>
                    <a:pt x="1399657" y="2777023"/>
                    <a:pt x="1382332" y="2773300"/>
                    <a:pt x="1365160" y="2769007"/>
                  </a:cubicBezTo>
                  <a:cubicBezTo>
                    <a:pt x="1347988" y="2756128"/>
                    <a:pt x="1331112" y="2742846"/>
                    <a:pt x="1313645" y="2730370"/>
                  </a:cubicBezTo>
                  <a:cubicBezTo>
                    <a:pt x="1301050" y="2721373"/>
                    <a:pt x="1286899" y="2714522"/>
                    <a:pt x="1275008" y="2704613"/>
                  </a:cubicBezTo>
                  <a:cubicBezTo>
                    <a:pt x="1261016" y="2692953"/>
                    <a:pt x="1249251" y="2678855"/>
                    <a:pt x="1236372" y="2665976"/>
                  </a:cubicBezTo>
                  <a:cubicBezTo>
                    <a:pt x="1177909" y="2490587"/>
                    <a:pt x="1216720" y="2621788"/>
                    <a:pt x="1236372" y="2189458"/>
                  </a:cubicBezTo>
                  <a:cubicBezTo>
                    <a:pt x="1238331" y="2146359"/>
                    <a:pt x="1242691" y="2103311"/>
                    <a:pt x="1249251" y="2060669"/>
                  </a:cubicBezTo>
                  <a:cubicBezTo>
                    <a:pt x="1251315" y="2047251"/>
                    <a:pt x="1254599" y="2033328"/>
                    <a:pt x="1262129" y="2022032"/>
                  </a:cubicBezTo>
                  <a:cubicBezTo>
                    <a:pt x="1272232" y="2006877"/>
                    <a:pt x="1289106" y="1997388"/>
                    <a:pt x="1300766" y="1983396"/>
                  </a:cubicBezTo>
                  <a:cubicBezTo>
                    <a:pt x="1328506" y="1950108"/>
                    <a:pt x="1326495" y="1944845"/>
                    <a:pt x="1339403" y="1906122"/>
                  </a:cubicBezTo>
                  <a:cubicBezTo>
                    <a:pt x="1317244" y="1751010"/>
                    <a:pt x="1365950" y="1738992"/>
                    <a:pt x="1262129" y="1700060"/>
                  </a:cubicBezTo>
                  <a:cubicBezTo>
                    <a:pt x="1245556" y="1693845"/>
                    <a:pt x="1227786" y="1691475"/>
                    <a:pt x="1210614" y="1687182"/>
                  </a:cubicBezTo>
                  <a:cubicBezTo>
                    <a:pt x="1193442" y="1678596"/>
                    <a:pt x="1176745" y="1668987"/>
                    <a:pt x="1159098" y="1661424"/>
                  </a:cubicBezTo>
                  <a:cubicBezTo>
                    <a:pt x="1128216" y="1648189"/>
                    <a:pt x="1101627" y="1645003"/>
                    <a:pt x="1068946" y="1635666"/>
                  </a:cubicBezTo>
                  <a:cubicBezTo>
                    <a:pt x="1055893" y="1631937"/>
                    <a:pt x="1043666" y="1625215"/>
                    <a:pt x="1030310" y="1622787"/>
                  </a:cubicBezTo>
                  <a:cubicBezTo>
                    <a:pt x="996257" y="1616596"/>
                    <a:pt x="961487" y="1615171"/>
                    <a:pt x="927279" y="1609908"/>
                  </a:cubicBezTo>
                  <a:cubicBezTo>
                    <a:pt x="905643" y="1606579"/>
                    <a:pt x="884665" y="1599207"/>
                    <a:pt x="862884" y="1597029"/>
                  </a:cubicBezTo>
                  <a:cubicBezTo>
                    <a:pt x="798667" y="1590608"/>
                    <a:pt x="734095" y="1588444"/>
                    <a:pt x="669701" y="1584151"/>
                  </a:cubicBezTo>
                  <a:cubicBezTo>
                    <a:pt x="563630" y="1548794"/>
                    <a:pt x="619306" y="1562233"/>
                    <a:pt x="502276" y="1545514"/>
                  </a:cubicBezTo>
                  <a:lnTo>
                    <a:pt x="425003" y="1519756"/>
                  </a:lnTo>
                  <a:cubicBezTo>
                    <a:pt x="412124" y="1515463"/>
                    <a:pt x="398508" y="1512948"/>
                    <a:pt x="386366" y="1506877"/>
                  </a:cubicBezTo>
                  <a:lnTo>
                    <a:pt x="334851" y="1481120"/>
                  </a:lnTo>
                  <a:cubicBezTo>
                    <a:pt x="326265" y="1468241"/>
                    <a:pt x="322532" y="1450163"/>
                    <a:pt x="309093" y="1442483"/>
                  </a:cubicBezTo>
                  <a:cubicBezTo>
                    <a:pt x="290087" y="1431622"/>
                    <a:pt x="265934" y="1434913"/>
                    <a:pt x="244698" y="1429604"/>
                  </a:cubicBezTo>
                  <a:cubicBezTo>
                    <a:pt x="231528" y="1426311"/>
                    <a:pt x="217929" y="1423318"/>
                    <a:pt x="206062" y="1416725"/>
                  </a:cubicBezTo>
                  <a:cubicBezTo>
                    <a:pt x="179001" y="1401691"/>
                    <a:pt x="128789" y="1365210"/>
                    <a:pt x="128789" y="1365210"/>
                  </a:cubicBezTo>
                  <a:cubicBezTo>
                    <a:pt x="94446" y="1262180"/>
                    <a:pt x="145960" y="1382380"/>
                    <a:pt x="77273" y="1313694"/>
                  </a:cubicBezTo>
                  <a:cubicBezTo>
                    <a:pt x="63697" y="1300119"/>
                    <a:pt x="60101" y="1279351"/>
                    <a:pt x="51515" y="1262179"/>
                  </a:cubicBezTo>
                  <a:cubicBezTo>
                    <a:pt x="46616" y="1237682"/>
                    <a:pt x="38960" y="1185552"/>
                    <a:pt x="25758" y="1159148"/>
                  </a:cubicBezTo>
                  <a:cubicBezTo>
                    <a:pt x="18836" y="1145304"/>
                    <a:pt x="8586" y="1133390"/>
                    <a:pt x="0" y="1120511"/>
                  </a:cubicBezTo>
                  <a:cubicBezTo>
                    <a:pt x="4293" y="1068996"/>
                    <a:pt x="6839" y="1017305"/>
                    <a:pt x="12879" y="965965"/>
                  </a:cubicBezTo>
                  <a:cubicBezTo>
                    <a:pt x="15437" y="944225"/>
                    <a:pt x="15969" y="921149"/>
                    <a:pt x="25758" y="901570"/>
                  </a:cubicBezTo>
                  <a:cubicBezTo>
                    <a:pt x="41820" y="869446"/>
                    <a:pt x="86210" y="849905"/>
                    <a:pt x="115910" y="837176"/>
                  </a:cubicBezTo>
                  <a:cubicBezTo>
                    <a:pt x="128388" y="831828"/>
                    <a:pt x="142068" y="829645"/>
                    <a:pt x="154546" y="824297"/>
                  </a:cubicBezTo>
                  <a:cubicBezTo>
                    <a:pt x="172193" y="816734"/>
                    <a:pt x="188890" y="807125"/>
                    <a:pt x="206062" y="798539"/>
                  </a:cubicBezTo>
                  <a:cubicBezTo>
                    <a:pt x="270018" y="702608"/>
                    <a:pt x="187816" y="820435"/>
                    <a:pt x="270456" y="721266"/>
                  </a:cubicBezTo>
                  <a:cubicBezTo>
                    <a:pt x="309342" y="674602"/>
                    <a:pt x="301926" y="641137"/>
                    <a:pt x="373487" y="605356"/>
                  </a:cubicBezTo>
                  <a:lnTo>
                    <a:pt x="425003" y="579598"/>
                  </a:lnTo>
                  <a:cubicBezTo>
                    <a:pt x="498824" y="468865"/>
                    <a:pt x="410314" y="608974"/>
                    <a:pt x="463639" y="502325"/>
                  </a:cubicBezTo>
                  <a:cubicBezTo>
                    <a:pt x="470561" y="488481"/>
                    <a:pt x="480811" y="476568"/>
                    <a:pt x="489397" y="463689"/>
                  </a:cubicBezTo>
                  <a:cubicBezTo>
                    <a:pt x="528103" y="347572"/>
                    <a:pt x="539193" y="346479"/>
                    <a:pt x="502276" y="180353"/>
                  </a:cubicBezTo>
                  <a:cubicBezTo>
                    <a:pt x="498918" y="165243"/>
                    <a:pt x="475530" y="164505"/>
                    <a:pt x="463639" y="154596"/>
                  </a:cubicBezTo>
                  <a:cubicBezTo>
                    <a:pt x="449647" y="142936"/>
                    <a:pt x="437882" y="128838"/>
                    <a:pt x="425003" y="115959"/>
                  </a:cubicBezTo>
                  <a:cubicBezTo>
                    <a:pt x="416519" y="90506"/>
                    <a:pt x="409063" y="56843"/>
                    <a:pt x="386366" y="38686"/>
                  </a:cubicBezTo>
                  <a:cubicBezTo>
                    <a:pt x="375765" y="30205"/>
                    <a:pt x="360608" y="30100"/>
                    <a:pt x="347729" y="25807"/>
                  </a:cubicBezTo>
                  <a:cubicBezTo>
                    <a:pt x="305521" y="-2332"/>
                    <a:pt x="324571" y="49"/>
                    <a:pt x="296214" y="49"/>
                  </a:cubicBezTo>
                </a:path>
              </a:pathLst>
            </a:custGeom>
            <a:noFill/>
            <a:ln w="12382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8" name="Picture 4" descr="Картинки по запросу пальма рисунок 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668" y="1720401"/>
              <a:ext cx="2087216" cy="2087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Рисунок 16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40750" y="3007597"/>
              <a:ext cx="1237938" cy="936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15" t="57076" r="-29" b="18184"/>
            <a:stretch>
              <a:fillRect/>
            </a:stretch>
          </p:blipFill>
          <p:spPr bwMode="auto">
            <a:xfrm>
              <a:off x="7257238" y="4904924"/>
              <a:ext cx="1967988" cy="203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12" descr="Картинки по запросу гора рисунок 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133" y="5297830"/>
              <a:ext cx="1895468" cy="1029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8772" y="3016574"/>
            <a:ext cx="2287187" cy="3390693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967" y="3042587"/>
            <a:ext cx="1749766" cy="31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Образовательный 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r>
              <a:rPr lang="ru-RU" sz="2400" b="1" dirty="0" smtClean="0">
                <a:solidFill>
                  <a:srgbClr val="8238BA"/>
                </a:solidFill>
              </a:rPr>
              <a:t>(структура)</a:t>
            </a:r>
            <a:endParaRPr lang="ru-RU" sz="2400" b="1" dirty="0">
              <a:solidFill>
                <a:srgbClr val="8238BA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475963" y="1700653"/>
            <a:ext cx="3067631" cy="877404"/>
            <a:chOff x="1427097" y="2253997"/>
            <a:chExt cx="3067631" cy="1019525"/>
          </a:xfrm>
        </p:grpSpPr>
        <p:sp>
          <p:nvSpPr>
            <p:cNvPr id="7" name="Пятиугольник 6"/>
            <p:cNvSpPr/>
            <p:nvPr/>
          </p:nvSpPr>
          <p:spPr>
            <a:xfrm>
              <a:off x="1427097" y="2253997"/>
              <a:ext cx="3067630" cy="101952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427098" y="2253997"/>
              <a:ext cx="3067630" cy="830997"/>
            </a:xfrm>
            <a:prstGeom prst="homePlate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3200" dirty="0" smtClean="0"/>
                <a:t>1. Введение</a:t>
              </a:r>
              <a:endParaRPr lang="ru-RU" sz="3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43342" y="1700653"/>
            <a:ext cx="3989865" cy="909698"/>
            <a:chOff x="5194476" y="1957780"/>
            <a:chExt cx="5121498" cy="10570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47759" y="2049229"/>
              <a:ext cx="4626567" cy="965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ru-RU" sz="2400" dirty="0" smtClean="0"/>
                <a:t>описывается сюжет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ru-RU" sz="2400" dirty="0" smtClean="0"/>
                <a:t> распределяются роли</a:t>
              </a:r>
              <a:endParaRPr lang="ru-RU" sz="24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475963" y="2838917"/>
            <a:ext cx="3067631" cy="877404"/>
            <a:chOff x="1427097" y="2253997"/>
            <a:chExt cx="3067631" cy="1019525"/>
          </a:xfrm>
        </p:grpSpPr>
        <p:sp>
          <p:nvSpPr>
            <p:cNvPr id="27" name="Пятиугольник 26"/>
            <p:cNvSpPr/>
            <p:nvPr/>
          </p:nvSpPr>
          <p:spPr>
            <a:xfrm>
              <a:off x="1427097" y="2253997"/>
              <a:ext cx="3067630" cy="101952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"/>
            <p:cNvSpPr/>
            <p:nvPr/>
          </p:nvSpPr>
          <p:spPr>
            <a:xfrm>
              <a:off x="1427098" y="2253997"/>
              <a:ext cx="3067630" cy="761491"/>
            </a:xfrm>
            <a:prstGeom prst="homePlate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3200" dirty="0" smtClean="0"/>
                <a:t>2. Задание</a:t>
              </a:r>
              <a:endParaRPr lang="ru-RU" sz="3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243342" y="2729794"/>
            <a:ext cx="3989863" cy="1200329"/>
            <a:chOff x="5194476" y="1921106"/>
            <a:chExt cx="5121498" cy="139475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194476" y="1957780"/>
              <a:ext cx="5121498" cy="132140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414034" y="1921106"/>
              <a:ext cx="4729600" cy="1394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ru-RU" sz="2400" dirty="0" smtClean="0"/>
                <a:t> этапы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ru-RU" sz="2400" dirty="0" smtClean="0"/>
                <a:t> вопросы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ru-RU" sz="2400" dirty="0" smtClean="0"/>
                <a:t> ролевые задания</a:t>
              </a:r>
              <a:endParaRPr lang="ru-RU" sz="24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475961" y="3956000"/>
            <a:ext cx="3067630" cy="994913"/>
            <a:chOff x="1427096" y="2175147"/>
            <a:chExt cx="3067630" cy="1156068"/>
          </a:xfrm>
        </p:grpSpPr>
        <p:sp>
          <p:nvSpPr>
            <p:cNvPr id="39" name="Пятиугольник 38"/>
            <p:cNvSpPr/>
            <p:nvPr/>
          </p:nvSpPr>
          <p:spPr>
            <a:xfrm>
              <a:off x="1427096" y="2311690"/>
              <a:ext cx="3067630" cy="101952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2"/>
            <p:cNvSpPr/>
            <p:nvPr/>
          </p:nvSpPr>
          <p:spPr>
            <a:xfrm>
              <a:off x="1427096" y="2175147"/>
              <a:ext cx="3067630" cy="1077218"/>
            </a:xfrm>
            <a:prstGeom prst="homePlate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/>
                <a:t>3. Порядок выполнения</a:t>
              </a:r>
              <a:endParaRPr lang="ru-RU" sz="3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243342" y="4142535"/>
            <a:ext cx="3989863" cy="877404"/>
            <a:chOff x="5194476" y="1957780"/>
            <a:chExt cx="5121498" cy="10195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321116" y="2029122"/>
              <a:ext cx="4868213" cy="836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ru-RU" sz="2400" dirty="0" smtClean="0"/>
                <a:t> бонусы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ru-RU" sz="2400" dirty="0" smtClean="0"/>
                <a:t> штрафы</a:t>
              </a:r>
              <a:endParaRPr lang="ru-RU" sz="24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475961" y="5218285"/>
            <a:ext cx="3067631" cy="877404"/>
            <a:chOff x="1427097" y="2253997"/>
            <a:chExt cx="3067631" cy="1019525"/>
          </a:xfrm>
        </p:grpSpPr>
        <p:sp>
          <p:nvSpPr>
            <p:cNvPr id="45" name="Пятиугольник 44"/>
            <p:cNvSpPr/>
            <p:nvPr/>
          </p:nvSpPr>
          <p:spPr>
            <a:xfrm>
              <a:off x="1427097" y="2253997"/>
              <a:ext cx="3067630" cy="101952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2"/>
            <p:cNvSpPr/>
            <p:nvPr/>
          </p:nvSpPr>
          <p:spPr>
            <a:xfrm>
              <a:off x="1427098" y="2253997"/>
              <a:ext cx="3067630" cy="830997"/>
            </a:xfrm>
            <a:prstGeom prst="homePlate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3200" dirty="0"/>
                <a:t>4</a:t>
              </a:r>
              <a:r>
                <a:rPr lang="ru-RU" sz="3200" dirty="0" smtClean="0"/>
                <a:t>. Оценка</a:t>
              </a:r>
              <a:endParaRPr lang="ru-RU" sz="32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43340" y="5218285"/>
            <a:ext cx="3989865" cy="877404"/>
            <a:chOff x="5194476" y="1957780"/>
            <a:chExt cx="5121498" cy="101952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344731" y="2049230"/>
              <a:ext cx="4868213" cy="836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ru-RU" sz="2400" dirty="0" smtClean="0"/>
                <a:t> итоги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ru-RU" sz="2400" dirty="0" smtClean="0"/>
                <a:t> призы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1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Образовательный 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r>
              <a:rPr lang="ru-RU" sz="2400" b="1" dirty="0" smtClean="0">
                <a:solidFill>
                  <a:srgbClr val="8238BA"/>
                </a:solidFill>
              </a:rPr>
              <a:t>(задачи для педагога)</a:t>
            </a:r>
            <a:endParaRPr lang="ru-RU" sz="2400" b="1" dirty="0">
              <a:solidFill>
                <a:srgbClr val="8238BA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132738" y="1853796"/>
            <a:ext cx="2433915" cy="540000"/>
            <a:chOff x="5186237" y="1957778"/>
            <a:chExt cx="5129737" cy="111672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194476" y="1957778"/>
              <a:ext cx="5121498" cy="111672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186237" y="1973772"/>
              <a:ext cx="5129737" cy="954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цели и задачи</a:t>
              </a:r>
              <a:endParaRPr lang="ru-RU" sz="24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504261" y="1853796"/>
            <a:ext cx="3142700" cy="540000"/>
            <a:chOff x="5200846" y="1981855"/>
            <a:chExt cx="5121498" cy="61513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200846" y="1981855"/>
              <a:ext cx="5121498" cy="61513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00846" y="1981855"/>
              <a:ext cx="5115128" cy="536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целевая аудитория</a:t>
              </a:r>
              <a:endParaRPr lang="ru-RU" sz="24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31745" y="2587337"/>
            <a:ext cx="3619242" cy="540000"/>
            <a:chOff x="5194474" y="1950294"/>
            <a:chExt cx="5267059" cy="1019526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5194474" y="1950294"/>
              <a:ext cx="5121498" cy="101952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397808" y="1995674"/>
              <a:ext cx="5063725" cy="871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количество участников</a:t>
              </a:r>
              <a:endParaRPr lang="ru-RU" sz="24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491456" y="2587336"/>
            <a:ext cx="1569397" cy="540001"/>
            <a:chOff x="5194476" y="1957778"/>
            <a:chExt cx="5121498" cy="1019527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344731" y="1957778"/>
              <a:ext cx="4868213" cy="871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сюжет</a:t>
              </a:r>
              <a:endParaRPr lang="ru-RU" sz="2400" dirty="0"/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60" y="2168208"/>
            <a:ext cx="1841679" cy="380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965524" y="3607532"/>
            <a:ext cx="3933937" cy="2697408"/>
            <a:chOff x="291121" y="3858075"/>
            <a:chExt cx="3933937" cy="2697408"/>
          </a:xfrm>
        </p:grpSpPr>
        <p:pic>
          <p:nvPicPr>
            <p:cNvPr id="3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21" y="3858075"/>
              <a:ext cx="3933937" cy="12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Картинки по запросу парта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06" y="5115474"/>
              <a:ext cx="3915965" cy="144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4638016" y="3457932"/>
            <a:ext cx="1569397" cy="540001"/>
            <a:chOff x="5194476" y="1932877"/>
            <a:chExt cx="5121498" cy="104442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94476" y="1932877"/>
              <a:ext cx="5121498" cy="892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форма</a:t>
              </a:r>
              <a:endParaRPr lang="ru-RU" sz="24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845483" y="3457933"/>
            <a:ext cx="1569397" cy="540000"/>
            <a:chOff x="5194476" y="1957780"/>
            <a:chExt cx="5121498" cy="772799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5194476" y="1957780"/>
              <a:ext cx="5121498" cy="772799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344731" y="1957780"/>
              <a:ext cx="4868213" cy="66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сценарий</a:t>
              </a:r>
              <a:endParaRPr lang="ru-RU" sz="24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749873" y="3450088"/>
            <a:ext cx="2582155" cy="555689"/>
            <a:chOff x="4153818" y="-397745"/>
            <a:chExt cx="5465420" cy="917116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153818" y="-371852"/>
              <a:ext cx="5121498" cy="89122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751024" y="-397745"/>
              <a:ext cx="4868214" cy="761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пространство </a:t>
              </a:r>
              <a:endParaRPr lang="ru-RU" sz="2400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140686" y="4426533"/>
            <a:ext cx="2864308" cy="540000"/>
            <a:chOff x="5194476" y="1957780"/>
            <a:chExt cx="5121498" cy="1019525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344730" y="1957780"/>
              <a:ext cx="4868213" cy="798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состав участников </a:t>
              </a:r>
              <a:endParaRPr lang="ru-RU" sz="2400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8353751" y="4446068"/>
            <a:ext cx="2864308" cy="540000"/>
            <a:chOff x="5194476" y="1957780"/>
            <a:chExt cx="5121498" cy="1019525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344730" y="1957780"/>
              <a:ext cx="4868213" cy="7984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время проведения</a:t>
              </a:r>
              <a:endParaRPr lang="ru-RU" sz="24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6096000" y="5434345"/>
            <a:ext cx="4291581" cy="540000"/>
            <a:chOff x="5194476" y="1957780"/>
            <a:chExt cx="5121498" cy="101952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344730" y="1957780"/>
              <a:ext cx="4868213" cy="871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как заинтриговать участников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36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Образовательный 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r>
              <a:rPr lang="ru-RU" sz="2400" b="1" dirty="0" smtClean="0">
                <a:solidFill>
                  <a:srgbClr val="8238BA"/>
                </a:solidFill>
              </a:rPr>
              <a:t>(задачи)</a:t>
            </a:r>
            <a:endParaRPr lang="ru-RU" sz="2400" b="1" dirty="0">
              <a:solidFill>
                <a:srgbClr val="8238BA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959857" y="1621883"/>
            <a:ext cx="3534868" cy="956174"/>
            <a:chOff x="959857" y="2162468"/>
            <a:chExt cx="3534868" cy="1111054"/>
          </a:xfrm>
        </p:grpSpPr>
        <p:sp>
          <p:nvSpPr>
            <p:cNvPr id="7" name="Пятиугольник 6"/>
            <p:cNvSpPr/>
            <p:nvPr/>
          </p:nvSpPr>
          <p:spPr>
            <a:xfrm>
              <a:off x="959857" y="2253997"/>
              <a:ext cx="3534868" cy="101952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959857" y="2162468"/>
              <a:ext cx="3420000" cy="962119"/>
            </a:xfrm>
            <a:prstGeom prst="homePlate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3200" dirty="0"/>
                <a:t>о</a:t>
              </a:r>
              <a:r>
                <a:rPr lang="ru-RU" sz="3200" dirty="0" smtClean="0"/>
                <a:t>бразовательная</a:t>
              </a:r>
              <a:endParaRPr lang="ru-RU" sz="3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194475" y="1714243"/>
            <a:ext cx="6141395" cy="1082745"/>
            <a:chOff x="5194476" y="1957779"/>
            <a:chExt cx="5121498" cy="101952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21118" y="1957779"/>
              <a:ext cx="4868213" cy="1016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/>
                <a:t>вовлечение каждого </a:t>
              </a:r>
              <a:r>
                <a:rPr lang="ru-RU" sz="2400" dirty="0" smtClean="0"/>
                <a:t>ребёнка </a:t>
              </a:r>
              <a:r>
                <a:rPr lang="ru-RU" sz="2400" dirty="0"/>
                <a:t>в активный познавательный процесс 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959857" y="3374827"/>
            <a:ext cx="3534868" cy="956174"/>
            <a:chOff x="959857" y="2162468"/>
            <a:chExt cx="3534868" cy="1111054"/>
          </a:xfrm>
        </p:grpSpPr>
        <p:sp>
          <p:nvSpPr>
            <p:cNvPr id="33" name="Пятиугольник 32"/>
            <p:cNvSpPr/>
            <p:nvPr/>
          </p:nvSpPr>
          <p:spPr>
            <a:xfrm>
              <a:off x="959857" y="2253997"/>
              <a:ext cx="3534868" cy="101952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2"/>
            <p:cNvSpPr/>
            <p:nvPr/>
          </p:nvSpPr>
          <p:spPr>
            <a:xfrm>
              <a:off x="959857" y="2162468"/>
              <a:ext cx="3420000" cy="884836"/>
            </a:xfrm>
            <a:prstGeom prst="homePlate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3200" dirty="0" smtClean="0"/>
                <a:t>развивающая</a:t>
              </a:r>
              <a:endParaRPr lang="ru-RU" sz="3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194475" y="3009989"/>
            <a:ext cx="6141395" cy="1569660"/>
            <a:chOff x="5194476" y="1957779"/>
            <a:chExt cx="5121498" cy="1478011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194476" y="1957779"/>
              <a:ext cx="5121498" cy="147801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321118" y="1957779"/>
              <a:ext cx="4868213" cy="1478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/>
                <a:t>формирование навыков исследовательской деятельности, умений самостоятельной работы с информацией, расширение кругозора, эрудиции, мотивации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018128" y="5113974"/>
            <a:ext cx="3534868" cy="956174"/>
            <a:chOff x="959857" y="2162468"/>
            <a:chExt cx="3534868" cy="1111054"/>
          </a:xfrm>
        </p:grpSpPr>
        <p:sp>
          <p:nvSpPr>
            <p:cNvPr id="57" name="Пятиугольник 56"/>
            <p:cNvSpPr/>
            <p:nvPr/>
          </p:nvSpPr>
          <p:spPr>
            <a:xfrm>
              <a:off x="959857" y="2253997"/>
              <a:ext cx="3534868" cy="101952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2"/>
            <p:cNvSpPr/>
            <p:nvPr/>
          </p:nvSpPr>
          <p:spPr>
            <a:xfrm>
              <a:off x="959857" y="2162468"/>
              <a:ext cx="3420000" cy="884836"/>
            </a:xfrm>
            <a:prstGeom prst="homePlate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3200" dirty="0" smtClean="0"/>
                <a:t>воспитательная</a:t>
              </a:r>
              <a:endParaRPr lang="ru-RU" sz="3200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252746" y="4749137"/>
            <a:ext cx="6141395" cy="1321012"/>
            <a:chOff x="5194476" y="1957779"/>
            <a:chExt cx="5121498" cy="1478010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5194476" y="1957779"/>
              <a:ext cx="5121498" cy="147801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321118" y="1957779"/>
              <a:ext cx="4868213" cy="1130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/>
                <a:t>воспитание уважения к культурным традициям, истории, краеведению, </a:t>
              </a:r>
              <a:r>
                <a:rPr lang="ru-RU" sz="2400" dirty="0" err="1"/>
                <a:t>здоровьесбережение</a:t>
              </a:r>
              <a:r>
                <a:rPr lang="ru-RU" sz="2400" dirty="0"/>
                <a:t> и </a:t>
              </a:r>
              <a:r>
                <a:rPr lang="ru-RU" sz="2400" dirty="0" err="1"/>
                <a:t>здоровьесозидание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41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999" y="1566338"/>
            <a:ext cx="610552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r="27270"/>
          <a:stretch/>
        </p:blipFill>
        <p:spPr>
          <a:xfrm>
            <a:off x="433337" y="1566338"/>
            <a:ext cx="6307187" cy="4067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2186" y="2476541"/>
            <a:ext cx="49584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ea typeface="Times New Roman" panose="02020603050405020304" pitchFamily="18" charset="0"/>
              </a:rPr>
              <a:t>Использование </a:t>
            </a:r>
            <a:r>
              <a:rPr lang="ru-RU" sz="2800" i="1" dirty="0" err="1">
                <a:ea typeface="Times New Roman" panose="02020603050405020304" pitchFamily="18" charset="0"/>
              </a:rPr>
              <a:t>квестов</a:t>
            </a:r>
            <a:r>
              <a:rPr lang="ru-RU" sz="2800" i="1" dirty="0">
                <a:ea typeface="Times New Roman" panose="02020603050405020304" pitchFamily="18" charset="0"/>
              </a:rPr>
              <a:t> позволяет уйти от традиционных форм обучения детей и значительно расширить рамки образовательного пространства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5973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университет сан диего сш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-191" r="-129" b="22181"/>
          <a:stretch/>
        </p:blipFill>
        <p:spPr bwMode="auto">
          <a:xfrm>
            <a:off x="401170" y="486418"/>
            <a:ext cx="11308978" cy="58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r="27270"/>
          <a:stretch/>
        </p:blipFill>
        <p:spPr>
          <a:xfrm>
            <a:off x="441511" y="486418"/>
            <a:ext cx="11308978" cy="58740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53437" y="3423438"/>
            <a:ext cx="49584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ea typeface="Times New Roman" panose="02020603050405020304" pitchFamily="18" charset="0"/>
              </a:rPr>
              <a:t>Впервые термин «</a:t>
            </a:r>
            <a:r>
              <a:rPr lang="ru-RU" sz="2800" i="1" dirty="0" err="1">
                <a:ea typeface="Times New Roman" panose="02020603050405020304" pitchFamily="18" charset="0"/>
              </a:rPr>
              <a:t>квест</a:t>
            </a:r>
            <a:r>
              <a:rPr lang="ru-RU" sz="2800" i="1" dirty="0">
                <a:ea typeface="Times New Roman" panose="02020603050405020304" pitchFamily="18" charset="0"/>
              </a:rPr>
              <a:t>» в качестве образовательной технологии был предложен </a:t>
            </a:r>
            <a:r>
              <a:rPr lang="ru-RU" sz="2800" i="1" dirty="0" smtClean="0">
                <a:ea typeface="Times New Roman" panose="02020603050405020304" pitchFamily="18" charset="0"/>
              </a:rPr>
              <a:t>в1995 году </a:t>
            </a:r>
          </a:p>
          <a:p>
            <a:r>
              <a:rPr lang="ru-RU" sz="2800" i="1" dirty="0" smtClean="0">
                <a:ea typeface="Times New Roman" panose="02020603050405020304" pitchFamily="18" charset="0"/>
              </a:rPr>
              <a:t>Берни </a:t>
            </a:r>
            <a:r>
              <a:rPr lang="ru-RU" sz="2800" i="1" dirty="0">
                <a:ea typeface="Times New Roman" panose="02020603050405020304" pitchFamily="18" charset="0"/>
              </a:rPr>
              <a:t>Доджем, профессором образовательных технологий Университета </a:t>
            </a:r>
            <a:r>
              <a:rPr lang="ru-RU" sz="2800" i="1" dirty="0" smtClean="0">
                <a:ea typeface="Times New Roman" panose="02020603050405020304" pitchFamily="18" charset="0"/>
              </a:rPr>
              <a:t>Сан-Диего (США)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8607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0234" y="3165296"/>
            <a:ext cx="48857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Сайт, </a:t>
            </a:r>
            <a:r>
              <a:rPr lang="ru-RU" sz="2400" dirty="0"/>
              <a:t>содержащий проблемное задание и предполагающий самостоятельный поиск информации в сети Интернет.</a:t>
            </a:r>
          </a:p>
          <a:p>
            <a:endParaRPr lang="ru-RU" sz="2400" dirty="0"/>
          </a:p>
        </p:txBody>
      </p:sp>
      <p:pic>
        <p:nvPicPr>
          <p:cNvPr id="7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1715009"/>
            <a:ext cx="3494723" cy="3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210234" y="1989968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Образовательный 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237204" y="2877670"/>
            <a:ext cx="3615878" cy="2770094"/>
            <a:chOff x="4371675" y="3523129"/>
            <a:chExt cx="3615878" cy="2770094"/>
          </a:xfrm>
        </p:grpSpPr>
        <p:sp>
          <p:nvSpPr>
            <p:cNvPr id="4" name="Выноска с четырьмя стрелками 3"/>
            <p:cNvSpPr/>
            <p:nvPr/>
          </p:nvSpPr>
          <p:spPr>
            <a:xfrm rot="10800000">
              <a:off x="4371675" y="3523129"/>
              <a:ext cx="3615878" cy="277009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Картинки по запросу образовательный квест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178" y="3689180"/>
              <a:ext cx="2760134" cy="24864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Стрелка вправо 8"/>
          <p:cNvSpPr/>
          <p:nvPr/>
        </p:nvSpPr>
        <p:spPr>
          <a:xfrm>
            <a:off x="7853082" y="3859305"/>
            <a:ext cx="1169894" cy="80682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3067309" y="3883509"/>
            <a:ext cx="1169894" cy="80682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5460195" y="1889311"/>
            <a:ext cx="1169894" cy="80682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735290" y="3883509"/>
            <a:ext cx="2195576" cy="904671"/>
            <a:chOff x="5463086" y="1957780"/>
            <a:chExt cx="5126805" cy="105120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468393" y="1957780"/>
              <a:ext cx="5121498" cy="101952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63086" y="2043388"/>
              <a:ext cx="4584276" cy="965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длительность выполнения</a:t>
              </a:r>
              <a:endParaRPr lang="ru-RU" sz="24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598608" y="715052"/>
            <a:ext cx="2994783" cy="909698"/>
            <a:chOff x="5194476" y="1957780"/>
            <a:chExt cx="5121498" cy="10570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447761" y="2049229"/>
              <a:ext cx="4584276" cy="965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предметное содержание</a:t>
              </a:r>
              <a:endParaRPr lang="ru-RU" sz="24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9203503" y="3807866"/>
            <a:ext cx="2196000" cy="909699"/>
            <a:chOff x="5194476" y="1957780"/>
            <a:chExt cx="5121498" cy="10570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5194476" y="1957780"/>
              <a:ext cx="5121498" cy="101952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447761" y="2049230"/>
              <a:ext cx="4584276" cy="965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тип </a:t>
              </a:r>
            </a:p>
            <a:p>
              <a:pPr algn="ctr"/>
              <a:r>
                <a:rPr lang="ru-RU" sz="2400" dirty="0" smtClean="0"/>
                <a:t>заданий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0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0234" y="3165296"/>
            <a:ext cx="48857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кратковременный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(цель</a:t>
            </a:r>
            <a:r>
              <a:rPr lang="ru-RU" sz="2400" dirty="0"/>
              <a:t>: углубление знаний и их интеграция, </a:t>
            </a:r>
            <a:r>
              <a:rPr lang="ru-RU" sz="2400" dirty="0" smtClean="0"/>
              <a:t>рассчитан </a:t>
            </a:r>
            <a:r>
              <a:rPr lang="ru-RU" sz="2400" dirty="0"/>
              <a:t>на </a:t>
            </a:r>
            <a:r>
              <a:rPr lang="ru-RU" sz="2400" dirty="0" smtClean="0"/>
              <a:t>1-3 занятия);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длительный</a:t>
            </a:r>
            <a:r>
              <a:rPr lang="ru-RU" sz="2400" dirty="0" smtClean="0"/>
              <a:t> </a:t>
            </a:r>
            <a:r>
              <a:rPr lang="ru-RU" sz="2400" dirty="0"/>
              <a:t>(цель: углубление и преобразование знаний учащихся, </a:t>
            </a:r>
            <a:r>
              <a:rPr lang="ru-RU" sz="2400" dirty="0" smtClean="0"/>
              <a:t>рассчитан </a:t>
            </a:r>
            <a:r>
              <a:rPr lang="ru-RU" sz="2400" dirty="0"/>
              <a:t>на длительный </a:t>
            </a:r>
            <a:r>
              <a:rPr lang="ru-RU" sz="2400" dirty="0" smtClean="0"/>
              <a:t>срок). </a:t>
            </a:r>
            <a:endParaRPr lang="ru-RU" sz="2400" dirty="0"/>
          </a:p>
        </p:txBody>
      </p:sp>
      <p:pic>
        <p:nvPicPr>
          <p:cNvPr id="7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1715009"/>
            <a:ext cx="3494723" cy="3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квестов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21975" y="2461091"/>
            <a:ext cx="4420106" cy="505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8238BA"/>
                </a:solidFill>
              </a:rPr>
              <a:t>(по длительности выполнения)</a:t>
            </a: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0234" y="3165296"/>
            <a:ext cx="48857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монопроекты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dirty="0" smtClean="0"/>
              <a:t>(охватывают </a:t>
            </a:r>
            <a:r>
              <a:rPr lang="ru-RU" sz="2400" dirty="0"/>
              <a:t>отдельную проблему, тему или учебный предмет</a:t>
            </a:r>
            <a:r>
              <a:rPr lang="ru-RU" sz="2400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межпредметные</a:t>
            </a:r>
            <a:r>
              <a:rPr lang="ru-RU" sz="2400" dirty="0"/>
              <a:t>.</a:t>
            </a:r>
          </a:p>
        </p:txBody>
      </p:sp>
      <p:pic>
        <p:nvPicPr>
          <p:cNvPr id="7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1715009"/>
            <a:ext cx="3494723" cy="3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квестов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21975" y="2461091"/>
            <a:ext cx="4420106" cy="505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8238BA"/>
                </a:solidFill>
              </a:rPr>
              <a:t>(по предметному содержанию)</a:t>
            </a: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0233" y="3165296"/>
            <a:ext cx="5069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пересказ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(демонстрация </a:t>
            </a:r>
            <a:r>
              <a:rPr lang="ru-RU" sz="2400" dirty="0"/>
              <a:t>понимания темы на основе представления материалов из разных источников в новом </a:t>
            </a:r>
            <a:r>
              <a:rPr lang="ru-RU" sz="2400" dirty="0" smtClean="0"/>
              <a:t>формате);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планирование </a:t>
            </a:r>
            <a:r>
              <a:rPr lang="ru-RU" sz="2400" b="1" dirty="0"/>
              <a:t>и </a:t>
            </a:r>
            <a:r>
              <a:rPr lang="ru-RU" sz="2400" b="1" dirty="0" smtClean="0"/>
              <a:t>проектирование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(разработка </a:t>
            </a:r>
            <a:r>
              <a:rPr lang="ru-RU" sz="2400" dirty="0"/>
              <a:t>плана или проекта на основе заданных </a:t>
            </a:r>
            <a:r>
              <a:rPr lang="ru-RU" sz="2400" dirty="0" smtClean="0"/>
              <a:t>условий);</a:t>
            </a:r>
            <a:endParaRPr lang="ru-RU" sz="2400" dirty="0"/>
          </a:p>
        </p:txBody>
      </p:sp>
      <p:pic>
        <p:nvPicPr>
          <p:cNvPr id="7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1715009"/>
            <a:ext cx="3494723" cy="3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квестов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21975" y="2461091"/>
            <a:ext cx="4420106" cy="505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8238BA"/>
                </a:solidFill>
              </a:rPr>
              <a:t>(по типу задания)</a:t>
            </a: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3" y="1455313"/>
            <a:ext cx="6318794" cy="439169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1455313"/>
            <a:ext cx="11347995" cy="43916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55036" y="1445803"/>
            <a:ext cx="46664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a typeface="Times New Roman" panose="02020603050405020304" pitchFamily="18" charset="0"/>
              </a:rPr>
              <a:t>Сегодня в образовании  наиболее </a:t>
            </a:r>
            <a:r>
              <a:rPr lang="ru-RU" sz="2800" i="1" dirty="0">
                <a:ea typeface="Times New Roman" panose="02020603050405020304" pitchFamily="18" charset="0"/>
              </a:rPr>
              <a:t>востребованными становятся интерактивные формы, позволяющие задействовать всех участников образовательного процесса, реализовать их творческие способности, воплощать имеющиеся знания и навыки в практической деятельности.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4758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0233" y="3165296"/>
            <a:ext cx="50695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самопознание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(любые </a:t>
            </a:r>
            <a:r>
              <a:rPr lang="ru-RU" sz="2400" dirty="0"/>
              <a:t>аспекты исследования </a:t>
            </a:r>
            <a:r>
              <a:rPr lang="ru-RU" sz="2400" dirty="0" smtClean="0"/>
              <a:t>личности);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компиляция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(трансформация </a:t>
            </a:r>
            <a:r>
              <a:rPr lang="ru-RU" sz="2400" dirty="0"/>
              <a:t>формата информации, полученной из разных </a:t>
            </a:r>
            <a:r>
              <a:rPr lang="ru-RU" sz="2400" dirty="0" smtClean="0"/>
              <a:t>источников);</a:t>
            </a:r>
          </a:p>
        </p:txBody>
      </p:sp>
      <p:pic>
        <p:nvPicPr>
          <p:cNvPr id="7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1715009"/>
            <a:ext cx="3494723" cy="3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квестов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21975" y="2461091"/>
            <a:ext cx="4420106" cy="505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8238BA"/>
                </a:solidFill>
              </a:rPr>
              <a:t>(по типу задания)</a:t>
            </a: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0233" y="3165296"/>
            <a:ext cx="5069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творческое </a:t>
            </a:r>
            <a:r>
              <a:rPr lang="ru-RU" sz="2400" b="1" dirty="0"/>
              <a:t>задание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(творческая </a:t>
            </a:r>
            <a:r>
              <a:rPr lang="ru-RU" sz="2400" dirty="0"/>
              <a:t>работа в </a:t>
            </a:r>
            <a:r>
              <a:rPr lang="ru-RU" sz="2400" dirty="0" smtClean="0"/>
              <a:t>определённом жанре);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аналитическая </a:t>
            </a:r>
            <a:r>
              <a:rPr lang="ru-RU" sz="2400" b="1" dirty="0"/>
              <a:t>задача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(поиск </a:t>
            </a:r>
            <a:r>
              <a:rPr lang="ru-RU" sz="2400" dirty="0"/>
              <a:t>и систематизация </a:t>
            </a:r>
            <a:r>
              <a:rPr lang="ru-RU" sz="2400" dirty="0" smtClean="0"/>
              <a:t>информации);</a:t>
            </a:r>
            <a:endParaRPr lang="ru-RU" sz="2400" dirty="0"/>
          </a:p>
        </p:txBody>
      </p:sp>
      <p:pic>
        <p:nvPicPr>
          <p:cNvPr id="7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1715009"/>
            <a:ext cx="3494723" cy="3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квестов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21975" y="2461091"/>
            <a:ext cx="4420106" cy="505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8238BA"/>
                </a:solidFill>
              </a:rPr>
              <a:t>(по типу задания)</a:t>
            </a: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0233" y="3165296"/>
            <a:ext cx="50695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детектив</a:t>
            </a:r>
            <a:r>
              <a:rPr lang="ru-RU" sz="2400" b="1" dirty="0"/>
              <a:t>, головоломка, таинственная история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(участники </a:t>
            </a:r>
            <a:r>
              <a:rPr lang="ru-RU" sz="2400" dirty="0"/>
              <a:t>делают выводы на основе противоречивых фактов);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достижение консенсуса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(выработка </a:t>
            </a:r>
            <a:r>
              <a:rPr lang="ru-RU" sz="2400" dirty="0"/>
              <a:t>решения по острой </a:t>
            </a:r>
            <a:r>
              <a:rPr lang="ru-RU" sz="2400" dirty="0" smtClean="0"/>
              <a:t>проблеме);</a:t>
            </a:r>
            <a:endParaRPr lang="ru-RU" sz="2400" dirty="0"/>
          </a:p>
        </p:txBody>
      </p:sp>
      <p:pic>
        <p:nvPicPr>
          <p:cNvPr id="7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1715009"/>
            <a:ext cx="3494723" cy="3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квестов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21975" y="2461091"/>
            <a:ext cx="4420106" cy="505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8238BA"/>
                </a:solidFill>
              </a:rPr>
              <a:t>(по типу задания)</a:t>
            </a: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9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0233" y="3165296"/>
            <a:ext cx="50695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оценка </a:t>
            </a:r>
            <a:br>
              <a:rPr lang="ru-RU" sz="2400" b="1" dirty="0" smtClean="0"/>
            </a:br>
            <a:r>
              <a:rPr lang="ru-RU" sz="2400" dirty="0" smtClean="0"/>
              <a:t>(обоснование определённой </a:t>
            </a:r>
            <a:r>
              <a:rPr lang="ru-RU" sz="2400" dirty="0"/>
              <a:t>точки </a:t>
            </a:r>
            <a:r>
              <a:rPr lang="ru-RU" sz="2400" dirty="0" smtClean="0"/>
              <a:t>зрения);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журналистское расследование</a:t>
            </a:r>
            <a:br>
              <a:rPr lang="ru-RU" sz="2400" b="1" dirty="0" smtClean="0"/>
            </a:br>
            <a:r>
              <a:rPr lang="ru-RU" sz="2400" dirty="0" smtClean="0"/>
              <a:t>(объективное </a:t>
            </a:r>
            <a:r>
              <a:rPr lang="ru-RU" sz="2400" dirty="0"/>
              <a:t>изложение </a:t>
            </a:r>
            <a:r>
              <a:rPr lang="ru-RU" sz="2400" dirty="0" smtClean="0"/>
              <a:t>информации, разделение </a:t>
            </a:r>
            <a:r>
              <a:rPr lang="ru-RU" sz="2400" dirty="0"/>
              <a:t>мнений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фактов);</a:t>
            </a:r>
          </a:p>
        </p:txBody>
      </p:sp>
      <p:pic>
        <p:nvPicPr>
          <p:cNvPr id="7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1715009"/>
            <a:ext cx="3494723" cy="3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квестов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21975" y="2461091"/>
            <a:ext cx="4420106" cy="505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8238BA"/>
                </a:solidFill>
              </a:rPr>
              <a:t>(по типу задания)</a:t>
            </a: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0233" y="3165296"/>
            <a:ext cx="5069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убеждение </a:t>
            </a:r>
            <a:br>
              <a:rPr lang="ru-RU" sz="2400" b="1" dirty="0" smtClean="0"/>
            </a:br>
            <a:r>
              <a:rPr lang="ru-RU" sz="2400" dirty="0" smtClean="0"/>
              <a:t>(склонение </a:t>
            </a:r>
            <a:r>
              <a:rPr lang="ru-RU" sz="2400" dirty="0"/>
              <a:t>на свою сторону оппонентов или нейтрально настроенных </a:t>
            </a:r>
            <a:r>
              <a:rPr lang="ru-RU" sz="2400" dirty="0" smtClean="0"/>
              <a:t>лиц);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научные </a:t>
            </a:r>
            <a:r>
              <a:rPr lang="ru-RU" sz="2400" b="1" dirty="0"/>
              <a:t>исследования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(изучение </a:t>
            </a:r>
            <a:r>
              <a:rPr lang="ru-RU" sz="2400" dirty="0"/>
              <a:t>различных явлений, открытий, фактов на основе уникальных </a:t>
            </a:r>
            <a:r>
              <a:rPr lang="ru-RU" sz="2400" dirty="0" smtClean="0"/>
              <a:t>онлайн источников).</a:t>
            </a:r>
            <a:endParaRPr lang="ru-RU" sz="2400" dirty="0"/>
          </a:p>
        </p:txBody>
      </p:sp>
      <p:pic>
        <p:nvPicPr>
          <p:cNvPr id="7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95" y="1715009"/>
            <a:ext cx="3494723" cy="31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Классификация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квестов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021975" y="2461091"/>
            <a:ext cx="4420106" cy="505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rgbClr val="8238BA"/>
                </a:solidFill>
              </a:rPr>
              <a:t>(по типу задания)</a:t>
            </a: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Образовательный веб-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947211" y="1853794"/>
            <a:ext cx="3599009" cy="1188000"/>
            <a:chOff x="4748797" y="1981855"/>
            <a:chExt cx="5121500" cy="136734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748797" y="2010779"/>
              <a:ext cx="5121499" cy="133842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748798" y="1981855"/>
              <a:ext cx="5121499" cy="1367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помогают учащимся правильно строить план исследования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947211" y="3435681"/>
            <a:ext cx="3600000" cy="1001382"/>
            <a:chOff x="7748532" y="1772702"/>
            <a:chExt cx="6024922" cy="224295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7748532" y="1772702"/>
              <a:ext cx="6024922" cy="2242952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748532" y="1920599"/>
              <a:ext cx="6024922" cy="1568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вовлекают </a:t>
              </a:r>
              <a:r>
                <a:rPr lang="ru-RU" sz="2400" dirty="0" smtClean="0"/>
                <a:t> </a:t>
              </a:r>
              <a:r>
                <a:rPr lang="ru-RU" sz="2400" dirty="0"/>
                <a:t>в решение проблемы</a:t>
              </a: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30" y="1948871"/>
            <a:ext cx="1841679" cy="380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2" name="Группа 61"/>
          <p:cNvGrpSpPr/>
          <p:nvPr/>
        </p:nvGrpSpPr>
        <p:grpSpPr>
          <a:xfrm>
            <a:off x="7947213" y="4776822"/>
            <a:ext cx="3600000" cy="1200329"/>
            <a:chOff x="6896235" y="818565"/>
            <a:chExt cx="4487399" cy="2266232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6896235" y="818565"/>
              <a:ext cx="4487399" cy="2242955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976467" y="818565"/>
              <a:ext cx="4405928" cy="2266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/>
                <a:t>направляют внимание </a:t>
              </a:r>
              <a:endParaRPr lang="ru-RU" sz="2400" dirty="0" smtClean="0"/>
            </a:p>
            <a:p>
              <a:pPr algn="ctr"/>
              <a:r>
                <a:rPr lang="ru-RU" sz="2400" dirty="0" smtClean="0"/>
                <a:t>на </a:t>
              </a:r>
              <a:r>
                <a:rPr lang="ru-RU" sz="2400" dirty="0"/>
                <a:t>самые существенные аспекты изучения</a:t>
              </a:r>
            </a:p>
          </p:txBody>
        </p:sp>
      </p:grpSp>
      <p:pic>
        <p:nvPicPr>
          <p:cNvPr id="38" name="Picture 2" descr="https://sites.google.com/site/missreynoldspoetrywebquest/_/rsrc/1433088091613/home/laptop-computer-clipart-for-kids-kids-on-computers-clipart.png?height=400&amp;width=3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44" y="2430731"/>
            <a:ext cx="2896873" cy="30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845842" y="2990365"/>
            <a:ext cx="1922930" cy="1723147"/>
            <a:chOff x="2845842" y="2990365"/>
            <a:chExt cx="1922930" cy="1723147"/>
          </a:xfrm>
        </p:grpSpPr>
        <p:sp>
          <p:nvSpPr>
            <p:cNvPr id="39" name="Штриховая стрелка вправо 38"/>
            <p:cNvSpPr/>
            <p:nvPr/>
          </p:nvSpPr>
          <p:spPr>
            <a:xfrm>
              <a:off x="2845842" y="2990365"/>
              <a:ext cx="1922930" cy="1723147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071911" y="3590328"/>
              <a:ext cx="16968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/>
                <a:t>ОПОРЫ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2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 четырьмя стрелками 3"/>
          <p:cNvSpPr/>
          <p:nvPr/>
        </p:nvSpPr>
        <p:spPr>
          <a:xfrm rot="10800000">
            <a:off x="4223860" y="2175672"/>
            <a:ext cx="3630362" cy="249935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15" y="2108002"/>
            <a:ext cx="3070728" cy="2620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 flipH="1">
            <a:off x="7973426" y="2856081"/>
            <a:ext cx="1169894" cy="80682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951578" y="2890582"/>
            <a:ext cx="1153077" cy="80682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 flipV="1">
            <a:off x="5770552" y="1370781"/>
            <a:ext cx="513509" cy="80682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618417" y="2786326"/>
            <a:ext cx="2196000" cy="911079"/>
            <a:chOff x="6106400" y="298223"/>
            <a:chExt cx="5121497" cy="103207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6106400" y="310773"/>
              <a:ext cx="5121497" cy="101952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575430" y="298223"/>
              <a:ext cx="4584276" cy="965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интригующее введение</a:t>
              </a:r>
              <a:endParaRPr lang="ru-RU" sz="24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857179" y="554216"/>
            <a:ext cx="4320000" cy="909698"/>
            <a:chOff x="5194476" y="1957780"/>
            <a:chExt cx="5056044" cy="10570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5194476" y="1957780"/>
              <a:ext cx="5056044" cy="104578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447762" y="2049229"/>
              <a:ext cx="4584276" cy="965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чётко сформулированное</a:t>
              </a:r>
            </a:p>
            <a:p>
              <a:pPr algn="ctr"/>
              <a:r>
                <a:rPr lang="ru-RU" sz="2400" dirty="0" smtClean="0"/>
                <a:t>задание</a:t>
              </a:r>
              <a:endParaRPr lang="ru-RU" sz="24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9292903" y="2797405"/>
            <a:ext cx="2371532" cy="900000"/>
            <a:chOff x="5191817" y="1847301"/>
            <a:chExt cx="5530873" cy="105705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5191817" y="1847301"/>
              <a:ext cx="5121498" cy="105705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191817" y="1887822"/>
              <a:ext cx="5530873" cy="9760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распределение ролей</a:t>
              </a:r>
              <a:endParaRPr lang="ru-RU" sz="2400" dirty="0"/>
            </a:p>
          </p:txBody>
        </p:sp>
      </p:grpSp>
      <p:sp>
        <p:nvSpPr>
          <p:cNvPr id="27" name="Стрелка вправо 26"/>
          <p:cNvSpPr/>
          <p:nvPr/>
        </p:nvSpPr>
        <p:spPr>
          <a:xfrm rot="16200000">
            <a:off x="5762662" y="4605428"/>
            <a:ext cx="509034" cy="806823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939666" y="5342650"/>
            <a:ext cx="4320000" cy="956693"/>
            <a:chOff x="5194475" y="2011625"/>
            <a:chExt cx="5153184" cy="111165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194475" y="2077501"/>
              <a:ext cx="5153184" cy="104578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478928" y="2011625"/>
              <a:ext cx="4584277" cy="9656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использование </a:t>
              </a:r>
            </a:p>
            <a:p>
              <a:pPr algn="ctr"/>
              <a:r>
                <a:rPr lang="ru-RU" sz="2400" dirty="0" smtClean="0"/>
                <a:t>интернет-источников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85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Элементы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квеста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7" y="1165616"/>
            <a:ext cx="4429665" cy="44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6759685" y="1970242"/>
            <a:ext cx="3738787" cy="7436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ВСТУПЛЕНИЕ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0233" y="3165296"/>
            <a:ext cx="5069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Во вступлении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чётко описаны главные </a:t>
            </a:r>
            <a:r>
              <a:rPr lang="ru-RU" sz="2400" dirty="0"/>
              <a:t>роли участников или сценарий </a:t>
            </a:r>
            <a:r>
              <a:rPr lang="ru-RU" sz="2400" dirty="0" err="1" smtClean="0"/>
              <a:t>квеста</a:t>
            </a:r>
            <a:r>
              <a:rPr lang="ru-RU" sz="2400" dirty="0" smtClean="0"/>
              <a:t>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составлен предварительный </a:t>
            </a:r>
            <a:r>
              <a:rPr lang="ru-RU" sz="2400" dirty="0"/>
              <a:t>план </a:t>
            </a:r>
            <a:r>
              <a:rPr lang="ru-RU" sz="2400" dirty="0" smtClean="0"/>
              <a:t>работы;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 сделан обзор </a:t>
            </a:r>
            <a:r>
              <a:rPr lang="ru-RU" sz="2400" dirty="0"/>
              <a:t>всего </a:t>
            </a:r>
            <a:r>
              <a:rPr lang="ru-RU" sz="2400" dirty="0" err="1"/>
              <a:t>квеста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89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Элементы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квеста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7" y="1165616"/>
            <a:ext cx="4429665" cy="44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6759685" y="1970242"/>
            <a:ext cx="3738787" cy="15667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ЦЕНТРАЛЬНОЕ ЗАДАНИЕ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9264" y="2923249"/>
            <a:ext cx="55763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задана </a:t>
            </a:r>
            <a:r>
              <a:rPr lang="ru-RU" sz="2400" dirty="0"/>
              <a:t>серия вопросов, на которые нужно найти </a:t>
            </a:r>
            <a:r>
              <a:rPr lang="ru-RU" sz="2400" dirty="0" smtClean="0"/>
              <a:t>ответы;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прописана </a:t>
            </a:r>
            <a:r>
              <a:rPr lang="ru-RU" sz="2400" dirty="0"/>
              <a:t>проблема, которую нужно </a:t>
            </a:r>
            <a:r>
              <a:rPr lang="ru-RU" sz="2400" dirty="0" smtClean="0"/>
              <a:t>решить;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определена </a:t>
            </a:r>
            <a:r>
              <a:rPr lang="ru-RU" sz="2400" dirty="0"/>
              <a:t>позиция, которая должна быть </a:t>
            </a:r>
            <a:r>
              <a:rPr lang="ru-RU" sz="2400" dirty="0" smtClean="0"/>
              <a:t>защищена;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указана </a:t>
            </a:r>
            <a:r>
              <a:rPr lang="ru-RU" sz="2400" dirty="0"/>
              <a:t>другая деятельность, которая направлена на переработку и представление </a:t>
            </a:r>
            <a:r>
              <a:rPr lang="ru-RU" sz="2400" dirty="0" smtClean="0"/>
              <a:t>результатов.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61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Элементы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квеста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7" y="1165616"/>
            <a:ext cx="4429665" cy="44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6759685" y="1680882"/>
            <a:ext cx="3738787" cy="18560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СПИСОК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ИНФОРМАЦИОННЫХ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РЕСУРСОВ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9264" y="2923249"/>
            <a:ext cx="5025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писок </a:t>
            </a:r>
            <a:r>
              <a:rPr lang="ru-RU" sz="2400" dirty="0"/>
              <a:t>должен быть аннотированным. Он может быть в электронном виде на различных носителях, в бумажном виде, в виде ссылок на ресурсы в Интернет, адресов веб-сайтов по 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12438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998" r="3020"/>
          <a:stretch/>
        </p:blipFill>
        <p:spPr bwMode="auto">
          <a:xfrm>
            <a:off x="2099256" y="1681320"/>
            <a:ext cx="8306874" cy="470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150" y="3183370"/>
            <a:ext cx="4391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/>
              <a:t>интерактивная </a:t>
            </a:r>
            <a:r>
              <a:rPr lang="ru-RU" sz="2400" dirty="0" smtClean="0"/>
              <a:t>игра;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/>
              <a:t>мастер-класс;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/>
              <a:t>проектная деятельность;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/>
              <a:t>создание </a:t>
            </a:r>
            <a:r>
              <a:rPr lang="ru-RU" sz="2400" dirty="0"/>
              <a:t>проблемных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ситуаций;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 smtClean="0"/>
              <a:t>экспериментирование.</a:t>
            </a:r>
            <a:endParaRPr lang="ru-RU" sz="2400" dirty="0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Интерактивные формы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организации образовательного процесса </a:t>
            </a:r>
            <a:endParaRPr lang="ru-RU" sz="32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Элементы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квеста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7" y="1165616"/>
            <a:ext cx="4429665" cy="44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6759685" y="1680882"/>
            <a:ext cx="3738787" cy="18560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6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ОПИСАНИЕ</a:t>
            </a:r>
          </a:p>
          <a:p>
            <a:pPr>
              <a:lnSpc>
                <a:spcPct val="150000"/>
              </a:lnSpc>
            </a:pPr>
            <a:r>
              <a:rPr lang="ru-RU" sz="6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ПРОЦЕДУРЫ </a:t>
            </a:r>
          </a:p>
          <a:p>
            <a:pPr>
              <a:lnSpc>
                <a:spcPct val="150000"/>
              </a:lnSpc>
            </a:pPr>
            <a:r>
              <a:rPr lang="ru-RU" sz="63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РАБОТЫ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9264" y="2923249"/>
            <a:ext cx="5025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Описание работы по этапам для каждого участника.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29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Элементы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квеста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7" y="1165616"/>
            <a:ext cx="4429665" cy="44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6759685" y="1680882"/>
            <a:ext cx="3738787" cy="18560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9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КРИТЕРИИ </a:t>
            </a:r>
          </a:p>
          <a:p>
            <a:pPr>
              <a:lnSpc>
                <a:spcPct val="150000"/>
              </a:lnSpc>
            </a:pPr>
            <a:r>
              <a:rPr lang="ru-RU" sz="9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ПАРАМЕТРЫ </a:t>
            </a:r>
          </a:p>
          <a:p>
            <a:pPr>
              <a:lnSpc>
                <a:spcPct val="150000"/>
              </a:lnSpc>
            </a:pPr>
            <a:r>
              <a:rPr lang="ru-RU" sz="9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ОЦЕНКИ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9264" y="2923249"/>
            <a:ext cx="5025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Критерии и параметры оценки зависят от типа учебных задач, которые решаются в ходе выполнения </a:t>
            </a:r>
            <a:r>
              <a:rPr lang="ru-RU" sz="2400" dirty="0" err="1" smtClean="0"/>
              <a:t>квеста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535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Элементы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квеста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7" y="1165616"/>
            <a:ext cx="4429665" cy="44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6759685" y="1680882"/>
            <a:ext cx="3738787" cy="18560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9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РУКОВОДСТВО </a:t>
            </a:r>
          </a:p>
          <a:p>
            <a:pPr>
              <a:lnSpc>
                <a:spcPct val="150000"/>
              </a:lnSpc>
            </a:pPr>
            <a:r>
              <a:rPr lang="ru-RU" sz="9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ДЕЙСТВИЮ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9264" y="2923249"/>
            <a:ext cx="5025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Руководство к действию определяет, </a:t>
            </a:r>
            <a:r>
              <a:rPr lang="ru-RU" sz="2400" dirty="0"/>
              <a:t>как организовать и представить собранную </a:t>
            </a:r>
            <a:r>
              <a:rPr lang="ru-RU" sz="2400" dirty="0" smtClean="0"/>
              <a:t>информацию; 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но может </a:t>
            </a:r>
            <a:r>
              <a:rPr lang="ru-RU" sz="2400" dirty="0"/>
              <a:t>быть представлено в виде направляющих вопросов, организующих учебную </a:t>
            </a:r>
            <a:r>
              <a:rPr lang="ru-RU" sz="2400" dirty="0" smtClean="0"/>
              <a:t>работу.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81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1362634" y="1527356"/>
            <a:ext cx="3738787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Элементы </a:t>
            </a:r>
          </a:p>
          <a:p>
            <a:r>
              <a:rPr lang="ru-RU" sz="3200" b="1" dirty="0" smtClean="0">
                <a:solidFill>
                  <a:srgbClr val="8238BA"/>
                </a:solidFill>
              </a:rPr>
              <a:t>веб</a:t>
            </a:r>
            <a:r>
              <a:rPr lang="en-US" sz="3200" b="1" dirty="0" smtClean="0">
                <a:solidFill>
                  <a:srgbClr val="8238BA"/>
                </a:solidFill>
              </a:rPr>
              <a:t>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квеста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47" y="1165616"/>
            <a:ext cx="4429665" cy="44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6759685" y="1680882"/>
            <a:ext cx="3738787" cy="18560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9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ЗАКЛЮЧЕНИЕ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9264" y="2923249"/>
            <a:ext cx="50252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заключении суммируется </a:t>
            </a:r>
            <a:r>
              <a:rPr lang="ru-RU" sz="2400" dirty="0"/>
              <a:t>опыт, который будет получен участниками при выполнении самостоятельной работы над веб-</a:t>
            </a:r>
            <a:r>
              <a:rPr lang="ru-RU" sz="2400" dirty="0" err="1"/>
              <a:t>квестом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Полезно </a:t>
            </a:r>
            <a:r>
              <a:rPr lang="ru-RU" sz="2400" dirty="0"/>
              <a:t>включить в заключение риторические вопросы, </a:t>
            </a:r>
            <a:r>
              <a:rPr lang="ru-RU" sz="2400" dirty="0" smtClean="0"/>
              <a:t>стимулирующие </a:t>
            </a:r>
            <a:r>
              <a:rPr lang="ru-RU" sz="2400" dirty="0"/>
              <a:t>учащихся продолжить свои изыскания</a:t>
            </a:r>
          </a:p>
        </p:txBody>
      </p:sp>
    </p:spTree>
    <p:extLst>
      <p:ext uri="{BB962C8B-B14F-4D97-AF65-F5344CB8AC3E}">
        <p14:creationId xmlns:p14="http://schemas.microsoft.com/office/powerpoint/2010/main" val="24262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998" r="3020"/>
          <a:stretch/>
        </p:blipFill>
        <p:spPr bwMode="auto">
          <a:xfrm>
            <a:off x="1806073" y="1438836"/>
            <a:ext cx="8745234" cy="49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2604" y="3546381"/>
            <a:ext cx="4829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у</a:t>
            </a:r>
            <a:r>
              <a:rPr lang="ru-RU" sz="2400" dirty="0" smtClean="0"/>
              <a:t>частники </a:t>
            </a:r>
            <a:r>
              <a:rPr lang="ru-RU" sz="2400" dirty="0"/>
              <a:t>знакомятся с основными понятиями по выбранной </a:t>
            </a:r>
            <a:r>
              <a:rPr lang="ru-RU" sz="2400" dirty="0" smtClean="0"/>
              <a:t>теме;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распределяют </a:t>
            </a:r>
            <a:r>
              <a:rPr lang="ru-RU" sz="2400" dirty="0"/>
              <a:t>роли в </a:t>
            </a:r>
            <a:r>
              <a:rPr lang="ru-RU" sz="2400" dirty="0" smtClean="0"/>
              <a:t>команде</a:t>
            </a:r>
            <a:r>
              <a:rPr lang="ru-RU" sz="2400" dirty="0"/>
              <a:t>.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Этапы работы над веб-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квестом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877299" y="2897761"/>
            <a:ext cx="4890563" cy="4465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8238BA"/>
                </a:solidFill>
              </a:rPr>
              <a:t>I</a:t>
            </a:r>
            <a:r>
              <a:rPr lang="ru-RU" sz="3200" b="1" dirty="0" smtClean="0">
                <a:solidFill>
                  <a:srgbClr val="8238BA"/>
                </a:solidFill>
              </a:rPr>
              <a:t>. Начальный (командный) этап</a:t>
            </a:r>
            <a:endParaRPr lang="ru-RU" sz="32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4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998" r="3020"/>
          <a:stretch/>
        </p:blipFill>
        <p:spPr bwMode="auto">
          <a:xfrm>
            <a:off x="1806073" y="1438836"/>
            <a:ext cx="8745234" cy="49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5710" y="3536950"/>
            <a:ext cx="4829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поиск </a:t>
            </a:r>
            <a:r>
              <a:rPr lang="ru-RU" sz="2400" dirty="0"/>
              <a:t>информации по конкретной теме;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разработка </a:t>
            </a:r>
            <a:r>
              <a:rPr lang="ru-RU" sz="2400" dirty="0"/>
              <a:t>структуры сайта;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создание </a:t>
            </a:r>
            <a:r>
              <a:rPr lang="ru-RU" sz="2400" dirty="0"/>
              <a:t>материалов для сайта;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доработка </a:t>
            </a:r>
            <a:r>
              <a:rPr lang="ru-RU" sz="2400" dirty="0"/>
              <a:t>материалов для сайта. 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Этапы работы над веб-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квестом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877299" y="2897761"/>
            <a:ext cx="4890563" cy="4465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8238BA"/>
                </a:solidFill>
              </a:rPr>
              <a:t>II</a:t>
            </a:r>
            <a:r>
              <a:rPr lang="ru-RU" sz="3200" b="1" dirty="0" smtClean="0">
                <a:solidFill>
                  <a:srgbClr val="8238BA"/>
                </a:solidFill>
              </a:rPr>
              <a:t>. Ролевой</a:t>
            </a:r>
            <a:r>
              <a:rPr lang="en-US" sz="3200" b="1" dirty="0" smtClean="0">
                <a:solidFill>
                  <a:srgbClr val="8238BA"/>
                </a:solidFill>
              </a:rPr>
              <a:t> </a:t>
            </a:r>
            <a:r>
              <a:rPr lang="ru-RU" sz="3200" b="1" dirty="0" smtClean="0">
                <a:solidFill>
                  <a:srgbClr val="8238BA"/>
                </a:solidFill>
              </a:rPr>
              <a:t>этап</a:t>
            </a:r>
            <a:endParaRPr lang="ru-RU" sz="32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998" r="3020"/>
          <a:stretch/>
        </p:blipFill>
        <p:spPr bwMode="auto">
          <a:xfrm>
            <a:off x="1806073" y="1438836"/>
            <a:ext cx="8745234" cy="49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5710" y="3536950"/>
            <a:ext cx="4829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формулируются выводы и предложения;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проводится конкурс выполненных работ;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оцениваются результаты.</a:t>
            </a:r>
            <a:endParaRPr lang="ru-RU" sz="2400" dirty="0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Этапы работы над веб-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квестом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3877299" y="2897761"/>
            <a:ext cx="4890563" cy="4465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8238BA"/>
                </a:solidFill>
              </a:rPr>
              <a:t>II</a:t>
            </a:r>
            <a:r>
              <a:rPr lang="en-US" sz="3200" b="1" dirty="0">
                <a:solidFill>
                  <a:srgbClr val="8238BA"/>
                </a:solidFill>
              </a:rPr>
              <a:t>I</a:t>
            </a:r>
            <a:r>
              <a:rPr lang="ru-RU" sz="3200" b="1" dirty="0" smtClean="0">
                <a:solidFill>
                  <a:srgbClr val="8238BA"/>
                </a:solidFill>
              </a:rPr>
              <a:t>. Заключительный</a:t>
            </a:r>
            <a:r>
              <a:rPr lang="en-US" sz="3200" b="1" dirty="0" smtClean="0">
                <a:solidFill>
                  <a:srgbClr val="8238BA"/>
                </a:solidFill>
              </a:rPr>
              <a:t> </a:t>
            </a:r>
            <a:r>
              <a:rPr lang="ru-RU" sz="3200" b="1" dirty="0" smtClean="0">
                <a:solidFill>
                  <a:srgbClr val="8238BA"/>
                </a:solidFill>
              </a:rPr>
              <a:t>этап</a:t>
            </a:r>
            <a:endParaRPr lang="ru-RU" sz="32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06884" y="2629009"/>
            <a:ext cx="49584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ea typeface="Times New Roman" panose="02020603050405020304" pitchFamily="18" charset="0"/>
              </a:rPr>
              <a:t>Работа </a:t>
            </a:r>
            <a:r>
              <a:rPr lang="ru-RU" sz="2800" i="1" dirty="0">
                <a:ea typeface="Times New Roman" panose="02020603050405020304" pitchFamily="18" charset="0"/>
              </a:rPr>
              <a:t>учащихся в таком варианте проектной деятельности, как </a:t>
            </a:r>
            <a:endParaRPr lang="ru-RU" sz="2800" i="1" dirty="0" smtClean="0">
              <a:ea typeface="Times New Roman" panose="02020603050405020304" pitchFamily="18" charset="0"/>
            </a:endParaRPr>
          </a:p>
          <a:p>
            <a:r>
              <a:rPr lang="ru-RU" sz="2800" i="1" dirty="0" smtClean="0">
                <a:ea typeface="Times New Roman" panose="02020603050405020304" pitchFamily="18" charset="0"/>
              </a:rPr>
              <a:t>веб-вест</a:t>
            </a:r>
            <a:r>
              <a:rPr lang="ru-RU" sz="2800" i="1" dirty="0">
                <a:ea typeface="Times New Roman" panose="02020603050405020304" pitchFamily="18" charset="0"/>
              </a:rPr>
              <a:t>, разнообразит </a:t>
            </a:r>
            <a:r>
              <a:rPr lang="ru-RU" sz="2800" i="1" dirty="0" smtClean="0">
                <a:ea typeface="Times New Roman" panose="02020603050405020304" pitchFamily="18" charset="0"/>
              </a:rPr>
              <a:t>процесс обучения, сделает </a:t>
            </a:r>
            <a:r>
              <a:rPr lang="ru-RU" sz="2800" i="1" dirty="0">
                <a:ea typeface="Times New Roman" panose="02020603050405020304" pitchFamily="18" charset="0"/>
              </a:rPr>
              <a:t>его живым и интересным. </a:t>
            </a:r>
            <a:endParaRPr lang="ru-RU" sz="2800" i="1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5008" b="18119"/>
          <a:stretch/>
        </p:blipFill>
        <p:spPr bwMode="auto">
          <a:xfrm flipH="1">
            <a:off x="820270" y="1516912"/>
            <a:ext cx="5779037" cy="41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r="27270"/>
          <a:stretch/>
        </p:blipFill>
        <p:spPr>
          <a:xfrm>
            <a:off x="463560" y="1516912"/>
            <a:ext cx="6135748" cy="41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Образовательный веб-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endParaRPr lang="ru-RU" sz="2400" b="1" dirty="0">
              <a:solidFill>
                <a:srgbClr val="8238BA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616345" y="1344810"/>
            <a:ext cx="3960000" cy="900000"/>
            <a:chOff x="4748797" y="1822421"/>
            <a:chExt cx="5000025" cy="136095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748797" y="1848104"/>
              <a:ext cx="5000025" cy="1197643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748797" y="1822421"/>
              <a:ext cx="5000025" cy="1360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использование ИКТ для решения поставленных задач</a:t>
              </a:r>
              <a:endParaRPr lang="ru-RU" sz="24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641627" y="2279430"/>
            <a:ext cx="3960000" cy="830997"/>
            <a:chOff x="7004836" y="-708583"/>
            <a:chExt cx="6627413" cy="186131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7004836" y="-695538"/>
              <a:ext cx="6627413" cy="177396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078178" y="-708583"/>
              <a:ext cx="6554071" cy="1861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самообучение и самоорганизация</a:t>
              </a:r>
              <a:endParaRPr lang="ru-RU" sz="24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641627" y="3256548"/>
            <a:ext cx="3960000" cy="792000"/>
            <a:chOff x="6463018" y="-1255657"/>
            <a:chExt cx="4936139" cy="1495306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6463018" y="-1255657"/>
              <a:ext cx="4936139" cy="1495306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678725" y="-1043616"/>
              <a:ext cx="4405928" cy="871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работа в команде</a:t>
              </a:r>
              <a:endParaRPr lang="ru-RU" sz="2400" dirty="0"/>
            </a:p>
          </p:txBody>
        </p:sp>
      </p:grpSp>
      <p:pic>
        <p:nvPicPr>
          <p:cNvPr id="17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5" y="2173286"/>
            <a:ext cx="3655348" cy="3119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4728430" y="2640137"/>
            <a:ext cx="2761582" cy="1723147"/>
            <a:chOff x="2845842" y="2990365"/>
            <a:chExt cx="1922930" cy="1723147"/>
          </a:xfrm>
        </p:grpSpPr>
        <p:sp>
          <p:nvSpPr>
            <p:cNvPr id="19" name="Штриховая стрелка вправо 18"/>
            <p:cNvSpPr/>
            <p:nvPr/>
          </p:nvSpPr>
          <p:spPr>
            <a:xfrm>
              <a:off x="2845842" y="2990365"/>
              <a:ext cx="1922930" cy="1723147"/>
            </a:xfrm>
            <a:prstGeom prst="striped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071911" y="3590328"/>
              <a:ext cx="16968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КОМПЕТЕНЦИИ</a:t>
              </a:r>
              <a:endParaRPr lang="ru-RU" sz="20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41628" y="4153990"/>
            <a:ext cx="4003821" cy="792000"/>
            <a:chOff x="6996185" y="-257121"/>
            <a:chExt cx="4414809" cy="197107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996185" y="-257121"/>
              <a:ext cx="4366490" cy="1971079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005066" y="-227010"/>
              <a:ext cx="4405928" cy="1568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решение проблемы несколькими способами</a:t>
              </a:r>
              <a:endParaRPr lang="ru-RU" sz="2400" dirty="0"/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7649682" y="5106562"/>
            <a:ext cx="3960000" cy="792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80578" y="5106562"/>
            <a:ext cx="3995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навык публичных выступлений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21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5"/>
          <p:cNvSpPr/>
          <p:nvPr/>
        </p:nvSpPr>
        <p:spPr>
          <a:xfrm rot="21189611" flipH="1">
            <a:off x="501674" y="3307728"/>
            <a:ext cx="3526046" cy="1202901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98409 w 3868270"/>
              <a:gd name="connsiteY3" fmla="*/ 398965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98409" y="398965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развитие коммуникативных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   способностей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4367" y="1317482"/>
            <a:ext cx="4500392" cy="4218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Шестиугольник 4"/>
          <p:cNvSpPr/>
          <p:nvPr/>
        </p:nvSpPr>
        <p:spPr>
          <a:xfrm rot="1417248">
            <a:off x="5107303" y="2815554"/>
            <a:ext cx="1627735" cy="1425388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477871" y="2912407"/>
            <a:ext cx="2931457" cy="1028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УРОК-</a:t>
            </a:r>
          </a:p>
          <a:p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КВЕСТ</a:t>
            </a:r>
            <a:endParaRPr lang="ru-RU" sz="2400" b="1" dirty="0">
              <a:solidFill>
                <a:srgbClr val="8238B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496900">
            <a:off x="7632696" y="855235"/>
            <a:ext cx="4199828" cy="937928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0 w 3774141"/>
              <a:gd name="connsiteY0" fmla="*/ 282045 h 663513"/>
              <a:gd name="connsiteX1" fmla="*/ 3370112 w 3774141"/>
              <a:gd name="connsiteY1" fmla="*/ 0 h 663513"/>
              <a:gd name="connsiteX2" fmla="*/ 3774141 w 3774141"/>
              <a:gd name="connsiteY2" fmla="*/ 663513 h 663513"/>
              <a:gd name="connsiteX3" fmla="*/ 13447 w 3774141"/>
              <a:gd name="connsiteY3" fmla="*/ 502149 h 663513"/>
              <a:gd name="connsiteX4" fmla="*/ 0 w 3774141"/>
              <a:gd name="connsiteY4" fmla="*/ 282045 h 663513"/>
              <a:gd name="connsiteX0" fmla="*/ 0 w 3774141"/>
              <a:gd name="connsiteY0" fmla="*/ 282045 h 663513"/>
              <a:gd name="connsiteX1" fmla="*/ 3370112 w 3774141"/>
              <a:gd name="connsiteY1" fmla="*/ 0 h 663513"/>
              <a:gd name="connsiteX2" fmla="*/ 3774141 w 3774141"/>
              <a:gd name="connsiteY2" fmla="*/ 663513 h 663513"/>
              <a:gd name="connsiteX3" fmla="*/ 260227 w 3774141"/>
              <a:gd name="connsiteY3" fmla="*/ 489401 h 663513"/>
              <a:gd name="connsiteX4" fmla="*/ 0 w 3774141"/>
              <a:gd name="connsiteY4" fmla="*/ 282045 h 663513"/>
              <a:gd name="connsiteX0" fmla="*/ 0 w 3576179"/>
              <a:gd name="connsiteY0" fmla="*/ 207769 h 663513"/>
              <a:gd name="connsiteX1" fmla="*/ 3172150 w 3576179"/>
              <a:gd name="connsiteY1" fmla="*/ 0 h 663513"/>
              <a:gd name="connsiteX2" fmla="*/ 3576179 w 3576179"/>
              <a:gd name="connsiteY2" fmla="*/ 663513 h 663513"/>
              <a:gd name="connsiteX3" fmla="*/ 62265 w 3576179"/>
              <a:gd name="connsiteY3" fmla="*/ 489401 h 663513"/>
              <a:gd name="connsiteX4" fmla="*/ 0 w 3576179"/>
              <a:gd name="connsiteY4" fmla="*/ 207769 h 663513"/>
              <a:gd name="connsiteX0" fmla="*/ 0 w 3423783"/>
              <a:gd name="connsiteY0" fmla="*/ 207769 h 587076"/>
              <a:gd name="connsiteX1" fmla="*/ 3172150 w 3423783"/>
              <a:gd name="connsiteY1" fmla="*/ 0 h 587076"/>
              <a:gd name="connsiteX2" fmla="*/ 3423783 w 3423783"/>
              <a:gd name="connsiteY2" fmla="*/ 587076 h 587076"/>
              <a:gd name="connsiteX3" fmla="*/ 62265 w 3423783"/>
              <a:gd name="connsiteY3" fmla="*/ 489401 h 587076"/>
              <a:gd name="connsiteX4" fmla="*/ 0 w 3423783"/>
              <a:gd name="connsiteY4" fmla="*/ 207769 h 587076"/>
              <a:gd name="connsiteX0" fmla="*/ 0 w 3423783"/>
              <a:gd name="connsiteY0" fmla="*/ 155812 h 535119"/>
              <a:gd name="connsiteX1" fmla="*/ 2938130 w 3423783"/>
              <a:gd name="connsiteY1" fmla="*/ 0 h 535119"/>
              <a:gd name="connsiteX2" fmla="*/ 3423783 w 3423783"/>
              <a:gd name="connsiteY2" fmla="*/ 535119 h 535119"/>
              <a:gd name="connsiteX3" fmla="*/ 62265 w 3423783"/>
              <a:gd name="connsiteY3" fmla="*/ 437444 h 535119"/>
              <a:gd name="connsiteX4" fmla="*/ 0 w 3423783"/>
              <a:gd name="connsiteY4" fmla="*/ 155812 h 535119"/>
              <a:gd name="connsiteX0" fmla="*/ 0 w 3423783"/>
              <a:gd name="connsiteY0" fmla="*/ 196999 h 576306"/>
              <a:gd name="connsiteX1" fmla="*/ 3052249 w 3423783"/>
              <a:gd name="connsiteY1" fmla="*/ 0 h 576306"/>
              <a:gd name="connsiteX2" fmla="*/ 3423783 w 3423783"/>
              <a:gd name="connsiteY2" fmla="*/ 576306 h 576306"/>
              <a:gd name="connsiteX3" fmla="*/ 62265 w 3423783"/>
              <a:gd name="connsiteY3" fmla="*/ 478631 h 576306"/>
              <a:gd name="connsiteX4" fmla="*/ 0 w 3423783"/>
              <a:gd name="connsiteY4" fmla="*/ 196999 h 576306"/>
              <a:gd name="connsiteX0" fmla="*/ 0 w 3539605"/>
              <a:gd name="connsiteY0" fmla="*/ 196999 h 571957"/>
              <a:gd name="connsiteX1" fmla="*/ 3052249 w 3539605"/>
              <a:gd name="connsiteY1" fmla="*/ 0 h 571957"/>
              <a:gd name="connsiteX2" fmla="*/ 3539605 w 3539605"/>
              <a:gd name="connsiteY2" fmla="*/ 571957 h 571957"/>
              <a:gd name="connsiteX3" fmla="*/ 62265 w 3539605"/>
              <a:gd name="connsiteY3" fmla="*/ 478631 h 571957"/>
              <a:gd name="connsiteX4" fmla="*/ 0 w 3539605"/>
              <a:gd name="connsiteY4" fmla="*/ 196999 h 571957"/>
              <a:gd name="connsiteX0" fmla="*/ 0 w 3539605"/>
              <a:gd name="connsiteY0" fmla="*/ 111796 h 486754"/>
              <a:gd name="connsiteX1" fmla="*/ 3035683 w 3539605"/>
              <a:gd name="connsiteY1" fmla="*/ 0 h 486754"/>
              <a:gd name="connsiteX2" fmla="*/ 3539605 w 3539605"/>
              <a:gd name="connsiteY2" fmla="*/ 486754 h 486754"/>
              <a:gd name="connsiteX3" fmla="*/ 62265 w 3539605"/>
              <a:gd name="connsiteY3" fmla="*/ 393428 h 486754"/>
              <a:gd name="connsiteX4" fmla="*/ 0 w 3539605"/>
              <a:gd name="connsiteY4" fmla="*/ 111796 h 486754"/>
              <a:gd name="connsiteX0" fmla="*/ 0 w 3539605"/>
              <a:gd name="connsiteY0" fmla="*/ 111796 h 486754"/>
              <a:gd name="connsiteX1" fmla="*/ 3035683 w 3539605"/>
              <a:gd name="connsiteY1" fmla="*/ 0 h 486754"/>
              <a:gd name="connsiteX2" fmla="*/ 3539605 w 3539605"/>
              <a:gd name="connsiteY2" fmla="*/ 486754 h 486754"/>
              <a:gd name="connsiteX3" fmla="*/ 62265 w 3539605"/>
              <a:gd name="connsiteY3" fmla="*/ 393428 h 486754"/>
              <a:gd name="connsiteX4" fmla="*/ 0 w 3539605"/>
              <a:gd name="connsiteY4" fmla="*/ 111796 h 486754"/>
              <a:gd name="connsiteX0" fmla="*/ 0 w 3680575"/>
              <a:gd name="connsiteY0" fmla="*/ 111796 h 477308"/>
              <a:gd name="connsiteX1" fmla="*/ 3035683 w 3680575"/>
              <a:gd name="connsiteY1" fmla="*/ 0 h 477308"/>
              <a:gd name="connsiteX2" fmla="*/ 3680575 w 3680575"/>
              <a:gd name="connsiteY2" fmla="*/ 477308 h 477308"/>
              <a:gd name="connsiteX3" fmla="*/ 62265 w 3680575"/>
              <a:gd name="connsiteY3" fmla="*/ 393428 h 477308"/>
              <a:gd name="connsiteX4" fmla="*/ 0 w 3680575"/>
              <a:gd name="connsiteY4" fmla="*/ 111796 h 47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0575" h="477308">
                <a:moveTo>
                  <a:pt x="0" y="111796"/>
                </a:moveTo>
                <a:lnTo>
                  <a:pt x="3035683" y="0"/>
                </a:lnTo>
                <a:cubicBezTo>
                  <a:pt x="3272198" y="165095"/>
                  <a:pt x="3512601" y="315057"/>
                  <a:pt x="3680575" y="477308"/>
                </a:cubicBezTo>
                <a:lnTo>
                  <a:pt x="62265" y="393428"/>
                </a:lnTo>
                <a:lnTo>
                  <a:pt x="0" y="111796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подготовка к условиям жизни в информационном обществе </a:t>
            </a:r>
          </a:p>
        </p:txBody>
      </p:sp>
      <p:sp>
        <p:nvSpPr>
          <p:cNvPr id="17" name="Прямоугольник 5"/>
          <p:cNvSpPr/>
          <p:nvPr/>
        </p:nvSpPr>
        <p:spPr>
          <a:xfrm rot="1775998" flipH="1">
            <a:off x="1057266" y="760292"/>
            <a:ext cx="3526046" cy="827624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 развитие личности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5"/>
          <p:cNvSpPr/>
          <p:nvPr/>
        </p:nvSpPr>
        <p:spPr>
          <a:xfrm rot="215931" flipH="1">
            <a:off x="619867" y="1910539"/>
            <a:ext cx="3183308" cy="988404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0 w 3997915"/>
              <a:gd name="connsiteY0" fmla="*/ 362108 h 743576"/>
              <a:gd name="connsiteX1" fmla="*/ 3997915 w 3997915"/>
              <a:gd name="connsiteY1" fmla="*/ 0 h 743576"/>
              <a:gd name="connsiteX2" fmla="*/ 3774141 w 3997915"/>
              <a:gd name="connsiteY2" fmla="*/ 743576 h 743576"/>
              <a:gd name="connsiteX3" fmla="*/ 13447 w 3997915"/>
              <a:gd name="connsiteY3" fmla="*/ 582212 h 743576"/>
              <a:gd name="connsiteX4" fmla="*/ 0 w 3997915"/>
              <a:gd name="connsiteY4" fmla="*/ 362108 h 743576"/>
              <a:gd name="connsiteX0" fmla="*/ 0 w 3997915"/>
              <a:gd name="connsiteY0" fmla="*/ 362108 h 743576"/>
              <a:gd name="connsiteX1" fmla="*/ 3997915 w 3997915"/>
              <a:gd name="connsiteY1" fmla="*/ 0 h 743576"/>
              <a:gd name="connsiteX2" fmla="*/ 3774141 w 3997915"/>
              <a:gd name="connsiteY2" fmla="*/ 743576 h 743576"/>
              <a:gd name="connsiteX3" fmla="*/ 13447 w 3997915"/>
              <a:gd name="connsiteY3" fmla="*/ 582212 h 743576"/>
              <a:gd name="connsiteX4" fmla="*/ 0 w 3997915"/>
              <a:gd name="connsiteY4" fmla="*/ 362108 h 7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7915" h="743576">
                <a:moveTo>
                  <a:pt x="0" y="362108"/>
                </a:moveTo>
                <a:lnTo>
                  <a:pt x="3997915" y="0"/>
                </a:lnTo>
                <a:cubicBezTo>
                  <a:pt x="3685978" y="735591"/>
                  <a:pt x="3848732" y="495717"/>
                  <a:pt x="3774141" y="743576"/>
                </a:cubicBezTo>
                <a:lnTo>
                  <a:pt x="13447" y="582212"/>
                </a:lnTo>
                <a:lnTo>
                  <a:pt x="0" y="362108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развитие мышления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5"/>
          <p:cNvSpPr/>
          <p:nvPr/>
        </p:nvSpPr>
        <p:spPr>
          <a:xfrm rot="20655091">
            <a:off x="8305694" y="2365134"/>
            <a:ext cx="3042097" cy="827624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эстетическое </a:t>
            </a:r>
            <a:r>
              <a:rPr lang="ru-RU" sz="2000" dirty="0" smtClean="0">
                <a:solidFill>
                  <a:schemeClr val="tx1"/>
                </a:solidFill>
              </a:rPr>
              <a:t>воспитание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5"/>
          <p:cNvSpPr/>
          <p:nvPr/>
        </p:nvSpPr>
        <p:spPr>
          <a:xfrm rot="612176">
            <a:off x="8087947" y="3222755"/>
            <a:ext cx="3648537" cy="1618300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0 w 3774141"/>
              <a:gd name="connsiteY0" fmla="*/ 618509 h 999977"/>
              <a:gd name="connsiteX1" fmla="*/ 3745160 w 3774141"/>
              <a:gd name="connsiteY1" fmla="*/ 0 h 999977"/>
              <a:gd name="connsiteX2" fmla="*/ 3774141 w 3774141"/>
              <a:gd name="connsiteY2" fmla="*/ 999977 h 999977"/>
              <a:gd name="connsiteX3" fmla="*/ 13447 w 3774141"/>
              <a:gd name="connsiteY3" fmla="*/ 838613 h 999977"/>
              <a:gd name="connsiteX4" fmla="*/ 0 w 3774141"/>
              <a:gd name="connsiteY4" fmla="*/ 618509 h 999977"/>
              <a:gd name="connsiteX0" fmla="*/ 137262 w 3760694"/>
              <a:gd name="connsiteY0" fmla="*/ 504840 h 999977"/>
              <a:gd name="connsiteX1" fmla="*/ 3731713 w 3760694"/>
              <a:gd name="connsiteY1" fmla="*/ 0 h 999977"/>
              <a:gd name="connsiteX2" fmla="*/ 3760694 w 3760694"/>
              <a:gd name="connsiteY2" fmla="*/ 999977 h 999977"/>
              <a:gd name="connsiteX3" fmla="*/ 0 w 3760694"/>
              <a:gd name="connsiteY3" fmla="*/ 838613 h 999977"/>
              <a:gd name="connsiteX4" fmla="*/ 137262 w 3760694"/>
              <a:gd name="connsiteY4" fmla="*/ 504840 h 999977"/>
              <a:gd name="connsiteX0" fmla="*/ 231055 w 3854487"/>
              <a:gd name="connsiteY0" fmla="*/ 504840 h 999977"/>
              <a:gd name="connsiteX1" fmla="*/ 3825506 w 3854487"/>
              <a:gd name="connsiteY1" fmla="*/ 0 h 999977"/>
              <a:gd name="connsiteX2" fmla="*/ 3854487 w 3854487"/>
              <a:gd name="connsiteY2" fmla="*/ 999977 h 999977"/>
              <a:gd name="connsiteX3" fmla="*/ 0 w 3854487"/>
              <a:gd name="connsiteY3" fmla="*/ 882003 h 999977"/>
              <a:gd name="connsiteX4" fmla="*/ 231055 w 3854487"/>
              <a:gd name="connsiteY4" fmla="*/ 504840 h 999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487" h="999977">
                <a:moveTo>
                  <a:pt x="231055" y="504840"/>
                </a:moveTo>
                <a:lnTo>
                  <a:pt x="3825506" y="0"/>
                </a:lnTo>
                <a:lnTo>
                  <a:pt x="3854487" y="999977"/>
                </a:lnTo>
                <a:lnTo>
                  <a:pt x="0" y="882003"/>
                </a:lnTo>
                <a:lnTo>
                  <a:pt x="231055" y="504840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формирование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умений </a:t>
            </a:r>
            <a:r>
              <a:rPr lang="ru-RU" sz="2000" dirty="0">
                <a:solidFill>
                  <a:schemeClr val="tx1"/>
                </a:solidFill>
              </a:rPr>
              <a:t>находить оптимальное решение</a:t>
            </a:r>
          </a:p>
          <a:p>
            <a:pPr algn="ctr"/>
            <a:endParaRPr lang="ru-RU" dirty="0"/>
          </a:p>
        </p:txBody>
      </p:sp>
      <p:sp>
        <p:nvSpPr>
          <p:cNvPr id="22" name="Прямоугольник 5"/>
          <p:cNvSpPr/>
          <p:nvPr/>
        </p:nvSpPr>
        <p:spPr>
          <a:xfrm rot="1307734">
            <a:off x="7478646" y="4753222"/>
            <a:ext cx="3995763" cy="1112221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397489 w 3854823"/>
              <a:gd name="connsiteY0" fmla="*/ 84484 h 636963"/>
              <a:gd name="connsiteX1" fmla="*/ 3854823 w 3854823"/>
              <a:gd name="connsiteY1" fmla="*/ 0 h 636963"/>
              <a:gd name="connsiteX2" fmla="*/ 3760694 w 3854823"/>
              <a:gd name="connsiteY2" fmla="*/ 636963 h 636963"/>
              <a:gd name="connsiteX3" fmla="*/ 0 w 3854823"/>
              <a:gd name="connsiteY3" fmla="*/ 475599 h 636963"/>
              <a:gd name="connsiteX4" fmla="*/ 397489 w 3854823"/>
              <a:gd name="connsiteY4" fmla="*/ 84484 h 636963"/>
              <a:gd name="connsiteX0" fmla="*/ 397489 w 4383577"/>
              <a:gd name="connsiteY0" fmla="*/ 411152 h 963631"/>
              <a:gd name="connsiteX1" fmla="*/ 4383576 w 4383577"/>
              <a:gd name="connsiteY1" fmla="*/ 0 h 963631"/>
              <a:gd name="connsiteX2" fmla="*/ 3760694 w 4383577"/>
              <a:gd name="connsiteY2" fmla="*/ 963631 h 963631"/>
              <a:gd name="connsiteX3" fmla="*/ 0 w 4383577"/>
              <a:gd name="connsiteY3" fmla="*/ 802267 h 963631"/>
              <a:gd name="connsiteX4" fmla="*/ 397489 w 4383577"/>
              <a:gd name="connsiteY4" fmla="*/ 411152 h 963631"/>
              <a:gd name="connsiteX0" fmla="*/ 397489 w 4383576"/>
              <a:gd name="connsiteY0" fmla="*/ 411152 h 855997"/>
              <a:gd name="connsiteX1" fmla="*/ 4383576 w 4383576"/>
              <a:gd name="connsiteY1" fmla="*/ 0 h 855997"/>
              <a:gd name="connsiteX2" fmla="*/ 3588127 w 4383576"/>
              <a:gd name="connsiteY2" fmla="*/ 855997 h 855997"/>
              <a:gd name="connsiteX3" fmla="*/ 0 w 4383576"/>
              <a:gd name="connsiteY3" fmla="*/ 802267 h 855997"/>
              <a:gd name="connsiteX4" fmla="*/ 397489 w 4383576"/>
              <a:gd name="connsiteY4" fmla="*/ 411152 h 85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3576" h="855997">
                <a:moveTo>
                  <a:pt x="397489" y="411152"/>
                </a:moveTo>
                <a:lnTo>
                  <a:pt x="4383576" y="0"/>
                </a:lnTo>
                <a:lnTo>
                  <a:pt x="3588127" y="855997"/>
                </a:lnTo>
                <a:lnTo>
                  <a:pt x="0" y="802267"/>
                </a:lnTo>
                <a:lnTo>
                  <a:pt x="397489" y="411152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формирование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 информационной </a:t>
            </a:r>
            <a:r>
              <a:rPr lang="ru-RU" sz="2000" dirty="0">
                <a:solidFill>
                  <a:schemeClr val="tx1"/>
                </a:solidFill>
              </a:rPr>
              <a:t>культуры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5"/>
          <p:cNvSpPr/>
          <p:nvPr/>
        </p:nvSpPr>
        <p:spPr>
          <a:xfrm rot="20337207" flipH="1">
            <a:off x="572842" y="4456264"/>
            <a:ext cx="3975737" cy="1360484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60016 w 3868270"/>
              <a:gd name="connsiteY3" fmla="*/ 394481 h 636963"/>
              <a:gd name="connsiteX4" fmla="*/ 0 w 3868270"/>
              <a:gd name="connsiteY4" fmla="*/ 255495 h 636963"/>
              <a:gd name="connsiteX0" fmla="*/ 0 w 3868270"/>
              <a:gd name="connsiteY0" fmla="*/ 255495 h 598078"/>
              <a:gd name="connsiteX1" fmla="*/ 3868270 w 3868270"/>
              <a:gd name="connsiteY1" fmla="*/ 0 h 598078"/>
              <a:gd name="connsiteX2" fmla="*/ 3498749 w 3868270"/>
              <a:gd name="connsiteY2" fmla="*/ 598078 h 598078"/>
              <a:gd name="connsiteX3" fmla="*/ 60016 w 3868270"/>
              <a:gd name="connsiteY3" fmla="*/ 394481 h 598078"/>
              <a:gd name="connsiteX4" fmla="*/ 0 w 3868270"/>
              <a:gd name="connsiteY4" fmla="*/ 255495 h 598078"/>
              <a:gd name="connsiteX0" fmla="*/ 0 w 4056803"/>
              <a:gd name="connsiteY0" fmla="*/ 240607 h 583190"/>
              <a:gd name="connsiteX1" fmla="*/ 4056804 w 4056803"/>
              <a:gd name="connsiteY1" fmla="*/ 0 h 583190"/>
              <a:gd name="connsiteX2" fmla="*/ 3498749 w 4056803"/>
              <a:gd name="connsiteY2" fmla="*/ 583190 h 583190"/>
              <a:gd name="connsiteX3" fmla="*/ 60016 w 4056803"/>
              <a:gd name="connsiteY3" fmla="*/ 379593 h 583190"/>
              <a:gd name="connsiteX4" fmla="*/ 0 w 4056803"/>
              <a:gd name="connsiteY4" fmla="*/ 240607 h 58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6803" h="583190">
                <a:moveTo>
                  <a:pt x="0" y="240607"/>
                </a:moveTo>
                <a:lnTo>
                  <a:pt x="4056804" y="0"/>
                </a:lnTo>
                <a:lnTo>
                  <a:pt x="3498749" y="583190"/>
                </a:lnTo>
                <a:lnTo>
                  <a:pt x="60016" y="379593"/>
                </a:lnTo>
                <a:lnTo>
                  <a:pt x="0" y="240607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развитие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исследовательской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5"/>
          <p:cNvSpPr/>
          <p:nvPr/>
        </p:nvSpPr>
        <p:spPr>
          <a:xfrm rot="18874198">
            <a:off x="7232607" y="779863"/>
            <a:ext cx="1631355" cy="676313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5"/>
          <p:cNvSpPr/>
          <p:nvPr/>
        </p:nvSpPr>
        <p:spPr>
          <a:xfrm rot="2725802" flipV="1">
            <a:off x="6875719" y="5438803"/>
            <a:ext cx="1631355" cy="676313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5"/>
          <p:cNvSpPr/>
          <p:nvPr/>
        </p:nvSpPr>
        <p:spPr>
          <a:xfrm rot="8260764">
            <a:off x="3332686" y="5327067"/>
            <a:ext cx="1631355" cy="676313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5"/>
          <p:cNvSpPr/>
          <p:nvPr/>
        </p:nvSpPr>
        <p:spPr>
          <a:xfrm rot="13653677">
            <a:off x="3543612" y="743568"/>
            <a:ext cx="1285702" cy="486924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5"/>
          <p:cNvSpPr/>
          <p:nvPr/>
        </p:nvSpPr>
        <p:spPr>
          <a:xfrm rot="15421403">
            <a:off x="4925828" y="716431"/>
            <a:ext cx="801064" cy="455660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5"/>
          <p:cNvSpPr/>
          <p:nvPr/>
        </p:nvSpPr>
        <p:spPr>
          <a:xfrm rot="17156511">
            <a:off x="6164735" y="682310"/>
            <a:ext cx="801064" cy="455660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5"/>
          <p:cNvSpPr/>
          <p:nvPr/>
        </p:nvSpPr>
        <p:spPr>
          <a:xfrm rot="6178597" flipV="1">
            <a:off x="5063654" y="5767633"/>
            <a:ext cx="801064" cy="455660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5"/>
          <p:cNvSpPr/>
          <p:nvPr/>
        </p:nvSpPr>
        <p:spPr>
          <a:xfrm rot="4443489" flipV="1">
            <a:off x="6302561" y="5733512"/>
            <a:ext cx="801064" cy="455660"/>
          </a:xfrm>
          <a:custGeom>
            <a:avLst/>
            <a:gdLst>
              <a:gd name="connsiteX0" fmla="*/ 0 w 3760694"/>
              <a:gd name="connsiteY0" fmla="*/ 0 h 556280"/>
              <a:gd name="connsiteX1" fmla="*/ 3760694 w 3760694"/>
              <a:gd name="connsiteY1" fmla="*/ 0 h 556280"/>
              <a:gd name="connsiteX2" fmla="*/ 3760694 w 3760694"/>
              <a:gd name="connsiteY2" fmla="*/ 556280 h 556280"/>
              <a:gd name="connsiteX3" fmla="*/ 0 w 3760694"/>
              <a:gd name="connsiteY3" fmla="*/ 556280 h 556280"/>
              <a:gd name="connsiteX4" fmla="*/ 0 w 3760694"/>
              <a:gd name="connsiteY4" fmla="*/ 0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556280 h 556280"/>
              <a:gd name="connsiteX4" fmla="*/ 0 w 3774141"/>
              <a:gd name="connsiteY4" fmla="*/ 174812 h 556280"/>
              <a:gd name="connsiteX0" fmla="*/ 0 w 3774141"/>
              <a:gd name="connsiteY0" fmla="*/ 174812 h 556280"/>
              <a:gd name="connsiteX1" fmla="*/ 3774141 w 3774141"/>
              <a:gd name="connsiteY1" fmla="*/ 0 h 556280"/>
              <a:gd name="connsiteX2" fmla="*/ 3774141 w 3774141"/>
              <a:gd name="connsiteY2" fmla="*/ 556280 h 556280"/>
              <a:gd name="connsiteX3" fmla="*/ 13447 w 3774141"/>
              <a:gd name="connsiteY3" fmla="*/ 394916 h 556280"/>
              <a:gd name="connsiteX4" fmla="*/ 0 w 3774141"/>
              <a:gd name="connsiteY4" fmla="*/ 174812 h 556280"/>
              <a:gd name="connsiteX0" fmla="*/ 0 w 3868270"/>
              <a:gd name="connsiteY0" fmla="*/ 255495 h 636963"/>
              <a:gd name="connsiteX1" fmla="*/ 3868270 w 3868270"/>
              <a:gd name="connsiteY1" fmla="*/ 0 h 636963"/>
              <a:gd name="connsiteX2" fmla="*/ 3774141 w 3868270"/>
              <a:gd name="connsiteY2" fmla="*/ 636963 h 636963"/>
              <a:gd name="connsiteX3" fmla="*/ 13447 w 3868270"/>
              <a:gd name="connsiteY3" fmla="*/ 475599 h 636963"/>
              <a:gd name="connsiteX4" fmla="*/ 0 w 3868270"/>
              <a:gd name="connsiteY4" fmla="*/ 255495 h 63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8270" h="636963">
                <a:moveTo>
                  <a:pt x="0" y="255495"/>
                </a:moveTo>
                <a:lnTo>
                  <a:pt x="3868270" y="0"/>
                </a:lnTo>
                <a:lnTo>
                  <a:pt x="3774141" y="636963"/>
                </a:lnTo>
                <a:lnTo>
                  <a:pt x="13447" y="475599"/>
                </a:lnTo>
                <a:lnTo>
                  <a:pt x="0" y="255495"/>
                </a:lnTo>
                <a:close/>
              </a:path>
            </a:pathLst>
          </a:cu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>
          <a:xfrm>
            <a:off x="1418683" y="1505823"/>
            <a:ext cx="3468710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rgbClr val="8238BA"/>
                </a:solidFill>
              </a:rPr>
              <a:t>Квест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418683" y="2446986"/>
            <a:ext cx="3468710" cy="4636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/>
              <a:t>(англ. </a:t>
            </a:r>
            <a:r>
              <a:rPr lang="ru-RU" sz="3200" dirty="0" err="1"/>
              <a:t>Quest</a:t>
            </a:r>
            <a:r>
              <a:rPr lang="ru-RU" sz="3200" dirty="0"/>
              <a:t>) </a:t>
            </a:r>
            <a:endParaRPr lang="ru-RU" sz="3200" b="1" dirty="0">
              <a:solidFill>
                <a:srgbClr val="8238BA"/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684321" y="2242571"/>
            <a:ext cx="3468710" cy="26256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dirty="0"/>
              <a:t>поиск, предмет поисков, поиск </a:t>
            </a:r>
            <a:r>
              <a:rPr lang="ru-RU" sz="2400" dirty="0" smtClean="0"/>
              <a:t>приключений.</a:t>
            </a:r>
            <a:endParaRPr lang="ru-RU" sz="2400" b="1" dirty="0">
              <a:solidFill>
                <a:srgbClr val="8238BA"/>
              </a:solidFill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75" y="1751527"/>
            <a:ext cx="5031519" cy="3908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6601" y="2643283"/>
            <a:ext cx="2287187" cy="339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316654" y="2465604"/>
            <a:ext cx="2574458" cy="2299297"/>
            <a:chOff x="1248646" y="2448083"/>
            <a:chExt cx="2574458" cy="2299297"/>
          </a:xfrm>
        </p:grpSpPr>
        <p:pic>
          <p:nvPicPr>
            <p:cNvPr id="4100" name="Picture 4" descr="Картинки по запросу карта сокровищ под лупой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646" y="2448083"/>
              <a:ext cx="2299296" cy="2299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 flipH="1">
              <a:off x="2258016" y="2570239"/>
              <a:ext cx="1565088" cy="1565089"/>
              <a:chOff x="6299551" y="4329113"/>
              <a:chExt cx="1565088" cy="1565089"/>
            </a:xfrm>
          </p:grpSpPr>
          <p:pic>
            <p:nvPicPr>
              <p:cNvPr id="4102" name="Picture 6" descr="Картинки по запросу лупа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9551" y="4329113"/>
                <a:ext cx="1565088" cy="1565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8682" y="4667613"/>
                <a:ext cx="888087" cy="888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104" name="Picture 8" descr="Картинки по запросу человек за компьютером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74" y="625373"/>
            <a:ext cx="1944866" cy="1944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781497" y="4272669"/>
            <a:ext cx="2629005" cy="2104244"/>
            <a:chOff x="6299551" y="3759182"/>
            <a:chExt cx="2629005" cy="2104244"/>
          </a:xfrm>
        </p:grpSpPr>
        <p:pic>
          <p:nvPicPr>
            <p:cNvPr id="14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9551" y="3759182"/>
              <a:ext cx="2629005" cy="210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45546" y="4521965"/>
              <a:ext cx="737013" cy="1341461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299085" y="2388123"/>
            <a:ext cx="3300766" cy="2039050"/>
            <a:chOff x="3719076" y="1921263"/>
            <a:chExt cx="3397717" cy="3032296"/>
          </a:xfrm>
        </p:grpSpPr>
        <p:sp>
          <p:nvSpPr>
            <p:cNvPr id="4" name="Выноска с четырьмя стрелками 3"/>
            <p:cNvSpPr/>
            <p:nvPr/>
          </p:nvSpPr>
          <p:spPr>
            <a:xfrm>
              <a:off x="3719076" y="1921263"/>
              <a:ext cx="3397717" cy="3032296"/>
            </a:xfrm>
            <a:prstGeom prst="quadArrowCallou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аголовок 5"/>
            <p:cNvSpPr txBox="1">
              <a:spLocks/>
            </p:cNvSpPr>
            <p:nvPr/>
          </p:nvSpPr>
          <p:spPr>
            <a:xfrm>
              <a:off x="4635612" y="2732874"/>
              <a:ext cx="1564644" cy="118650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4000" b="1" dirty="0" err="1" smtClean="0">
                  <a:solidFill>
                    <a:srgbClr val="8238BA"/>
                  </a:solidFill>
                </a:rPr>
                <a:t>Квест</a:t>
              </a:r>
              <a:endParaRPr lang="ru-RU" sz="4000" b="1" dirty="0">
                <a:solidFill>
                  <a:srgbClr val="8238BA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490234" y="1892446"/>
            <a:ext cx="3030401" cy="3030403"/>
            <a:chOff x="8490234" y="1892446"/>
            <a:chExt cx="3030401" cy="3030403"/>
          </a:xfrm>
        </p:grpSpPr>
        <p:pic>
          <p:nvPicPr>
            <p:cNvPr id="22" name="Picture 6" descr="Картинки по запросу лупа 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90234" y="1892446"/>
              <a:ext cx="3030401" cy="3030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45297" y="2544180"/>
              <a:ext cx="1596983" cy="15772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251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998" r="3020"/>
          <a:stretch/>
        </p:blipFill>
        <p:spPr bwMode="auto">
          <a:xfrm>
            <a:off x="2099256" y="1681320"/>
            <a:ext cx="8306874" cy="470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2604" y="3183370"/>
            <a:ext cx="4829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индивидуализирует </a:t>
            </a:r>
            <a:r>
              <a:rPr lang="ru-RU" sz="2400" dirty="0"/>
              <a:t>процесс </a:t>
            </a:r>
            <a:r>
              <a:rPr lang="ru-RU" sz="2400" dirty="0" smtClean="0"/>
              <a:t>обучения;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задействует всё </a:t>
            </a:r>
            <a:r>
              <a:rPr lang="ru-RU" sz="2400" dirty="0"/>
              <a:t>образовательное </a:t>
            </a:r>
            <a:r>
              <a:rPr lang="ru-RU" sz="2400" dirty="0" smtClean="0"/>
              <a:t>пространство;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создаёт условия </a:t>
            </a:r>
            <a:r>
              <a:rPr lang="ru-RU" sz="2400" dirty="0"/>
              <a:t>для развития и самореализации участников образовательных отношений.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Образовательный 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</a:t>
            </a:r>
            <a:endParaRPr lang="ru-RU" sz="32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5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образовательный кве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75" y="1544563"/>
            <a:ext cx="5736102" cy="38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/>
          <a:stretch/>
        </p:blipFill>
        <p:spPr>
          <a:xfrm>
            <a:off x="922275" y="1544564"/>
            <a:ext cx="10693177" cy="38147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58377" y="1527026"/>
            <a:ext cx="52354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ea typeface="Times New Roman" panose="02020603050405020304" pitchFamily="18" charset="0"/>
              </a:rPr>
              <a:t>В образовательном процессе </a:t>
            </a:r>
            <a:r>
              <a:rPr lang="ru-RU" sz="2800" i="1" dirty="0" smtClean="0">
                <a:ea typeface="Times New Roman" panose="02020603050405020304" pitchFamily="18" charset="0"/>
              </a:rPr>
              <a:t/>
            </a:r>
            <a:br>
              <a:rPr lang="ru-RU" sz="2800" i="1" dirty="0" smtClean="0">
                <a:ea typeface="Times New Roman" panose="02020603050405020304" pitchFamily="18" charset="0"/>
              </a:rPr>
            </a:br>
            <a:r>
              <a:rPr lang="ru-RU" sz="2800" i="1" dirty="0" err="1" smtClean="0">
                <a:ea typeface="Times New Roman" panose="02020603050405020304" pitchFamily="18" charset="0"/>
              </a:rPr>
              <a:t>квест</a:t>
            </a:r>
            <a:r>
              <a:rPr lang="ru-RU" sz="2800" i="1" dirty="0" smtClean="0">
                <a:ea typeface="Times New Roman" panose="02020603050405020304" pitchFamily="18" charset="0"/>
              </a:rPr>
              <a:t>  </a:t>
            </a:r>
            <a:r>
              <a:rPr lang="ru-RU" sz="2800" i="1" dirty="0">
                <a:ea typeface="Times New Roman" panose="02020603050405020304" pitchFamily="18" charset="0"/>
              </a:rPr>
              <a:t>- это специальным образом организованный вид исследовательской деятельности, для выполнения </a:t>
            </a:r>
            <a:endParaRPr lang="ru-RU" sz="2800" i="1" dirty="0" smtClean="0">
              <a:ea typeface="Times New Roman" panose="02020603050405020304" pitchFamily="18" charset="0"/>
            </a:endParaRPr>
          </a:p>
          <a:p>
            <a:r>
              <a:rPr lang="ru-RU" sz="2800" i="1" dirty="0" smtClean="0">
                <a:ea typeface="Times New Roman" panose="02020603050405020304" pitchFamily="18" charset="0"/>
              </a:rPr>
              <a:t>которой </a:t>
            </a:r>
            <a:r>
              <a:rPr lang="ru-RU" sz="2800" i="1" dirty="0">
                <a:ea typeface="Times New Roman" panose="02020603050405020304" pitchFamily="18" charset="0"/>
              </a:rPr>
              <a:t>обучающиеся осуществляют поиск информации по указанным </a:t>
            </a:r>
            <a:r>
              <a:rPr lang="ru-RU" sz="2800" i="1" dirty="0" smtClean="0">
                <a:ea typeface="Times New Roman" panose="02020603050405020304" pitchFamily="18" charset="0"/>
              </a:rPr>
              <a:t>адресам, </a:t>
            </a:r>
            <a:r>
              <a:rPr lang="ru-RU" sz="2800" i="1" dirty="0">
                <a:ea typeface="Times New Roman" panose="02020603050405020304" pitchFamily="18" charset="0"/>
              </a:rPr>
              <a:t>включающий и поиск этих адресов или иных объектов, людей, </a:t>
            </a:r>
            <a:r>
              <a:rPr lang="ru-RU" sz="2800" i="1" dirty="0" smtClean="0">
                <a:ea typeface="Times New Roman" panose="02020603050405020304" pitchFamily="18" charset="0"/>
              </a:rPr>
              <a:t>заданий.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9927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998" r="3020"/>
          <a:stretch/>
        </p:blipFill>
        <p:spPr bwMode="auto">
          <a:xfrm>
            <a:off x="2099256" y="1681320"/>
            <a:ext cx="8306874" cy="470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2604" y="3183370"/>
            <a:ext cx="4829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в </a:t>
            </a:r>
            <a:r>
              <a:rPr lang="ru-RU" sz="2400" dirty="0"/>
              <a:t>замкнутом </a:t>
            </a:r>
            <a:r>
              <a:rPr lang="ru-RU" sz="2400" dirty="0" smtClean="0"/>
              <a:t>помещении;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на </a:t>
            </a:r>
            <a:r>
              <a:rPr lang="ru-RU" sz="2400" dirty="0"/>
              <a:t>местности </a:t>
            </a:r>
            <a:r>
              <a:rPr lang="ru-RU" sz="2400" dirty="0" smtClean="0"/>
              <a:t>с элементами ориентирования;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на местности с элементами краеведения;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смешанные </a:t>
            </a:r>
            <a:r>
              <a:rPr lang="ru-RU" sz="2400" dirty="0" err="1" smtClean="0"/>
              <a:t>квесты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Образовательный 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r>
              <a:rPr lang="ru-RU" sz="2400" b="1" dirty="0" smtClean="0">
                <a:solidFill>
                  <a:srgbClr val="8238BA"/>
                </a:solidFill>
              </a:rPr>
              <a:t>(место проведения)</a:t>
            </a: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3998" r="3020"/>
          <a:stretch/>
        </p:blipFill>
        <p:spPr bwMode="auto">
          <a:xfrm>
            <a:off x="2099256" y="1681320"/>
            <a:ext cx="8306874" cy="470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41703" y="3273522"/>
            <a:ext cx="2794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линейные;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штурмовые;</a:t>
            </a:r>
            <a:endParaRPr lang="ru-RU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кольцевые. </a:t>
            </a:r>
            <a:endParaRPr lang="ru-RU" sz="2400" dirty="0"/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519448" y="514150"/>
            <a:ext cx="11153104" cy="1186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8238BA"/>
                </a:solidFill>
              </a:rPr>
              <a:t>Образовательный </a:t>
            </a:r>
            <a:r>
              <a:rPr lang="ru-RU" sz="3200" b="1" dirty="0" err="1" smtClean="0">
                <a:solidFill>
                  <a:srgbClr val="8238BA"/>
                </a:solidFill>
              </a:rPr>
              <a:t>квест</a:t>
            </a:r>
            <a:r>
              <a:rPr lang="ru-RU" sz="3200" b="1" dirty="0" smtClean="0">
                <a:solidFill>
                  <a:srgbClr val="8238BA"/>
                </a:solidFill>
              </a:rPr>
              <a:t/>
            </a:r>
            <a:br>
              <a:rPr lang="ru-RU" sz="3200" b="1" dirty="0" smtClean="0">
                <a:solidFill>
                  <a:srgbClr val="8238BA"/>
                </a:solidFill>
              </a:rPr>
            </a:br>
            <a:r>
              <a:rPr lang="ru-RU" sz="2400" b="1" dirty="0" smtClean="0">
                <a:solidFill>
                  <a:srgbClr val="8238BA"/>
                </a:solidFill>
              </a:rPr>
              <a:t>(сюжет)</a:t>
            </a:r>
            <a:endParaRPr lang="ru-RU" sz="2400" b="1" dirty="0">
              <a:solidFill>
                <a:srgbClr val="823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1496</TotalTime>
  <Words>766</Words>
  <Application>Microsoft Office PowerPoint</Application>
  <PresentationFormat>Произвольный</PresentationFormat>
  <Paragraphs>209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Натуральные материалы</vt:lpstr>
      <vt:lpstr>Образовательный квест как интерактивная образовательная среда и деятельностная форма организации процесса обучения в рамках реализации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Admin</cp:lastModifiedBy>
  <cp:revision>150</cp:revision>
  <dcterms:created xsi:type="dcterms:W3CDTF">2017-01-09T10:38:11Z</dcterms:created>
  <dcterms:modified xsi:type="dcterms:W3CDTF">2018-10-21T17:56:45Z</dcterms:modified>
</cp:coreProperties>
</file>