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500175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«Как подготовить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              ребёнка к школе»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143246"/>
            <a:ext cx="7143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Родительское собрание в подготовительной к школе группе</a:t>
            </a:r>
          </a:p>
          <a:p>
            <a:pPr algn="r"/>
            <a:endParaRPr lang="ru-RU" b="1" i="1" dirty="0" smtClean="0"/>
          </a:p>
          <a:p>
            <a:pPr algn="r"/>
            <a:endParaRPr lang="ru-RU" b="1" i="1" dirty="0" smtClean="0"/>
          </a:p>
          <a:p>
            <a:pPr algn="r"/>
            <a:endParaRPr lang="ru-RU" b="1" i="1" dirty="0" smtClean="0"/>
          </a:p>
          <a:p>
            <a:pPr algn="r"/>
            <a:endParaRPr lang="ru-RU" b="1" i="1" dirty="0" smtClean="0"/>
          </a:p>
          <a:p>
            <a:pPr algn="r"/>
            <a:endParaRPr lang="ru-RU" b="1" i="1" dirty="0" smtClean="0"/>
          </a:p>
          <a:p>
            <a:pPr algn="r"/>
            <a:r>
              <a:rPr lang="ru-RU" b="1" i="1" dirty="0" smtClean="0"/>
              <a:t>Автор:</a:t>
            </a:r>
            <a:r>
              <a:rPr lang="ru-RU" dirty="0" smtClean="0"/>
              <a:t> Алексеева Татьяна Альбертовна</a:t>
            </a:r>
          </a:p>
          <a:p>
            <a:pPr algn="r"/>
            <a:r>
              <a:rPr lang="ru-RU" smtClean="0"/>
              <a:t>Воспитатель 1 </a:t>
            </a:r>
            <a:r>
              <a:rPr lang="ru-RU" dirty="0" smtClean="0"/>
              <a:t>квалификационной категории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571612"/>
            <a:ext cx="4602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Совет 4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785926"/>
            <a:ext cx="3500462" cy="421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Не возлагайте </a:t>
            </a:r>
          </a:p>
          <a:p>
            <a:pPr marL="609600" indent="-609600" algn="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непосильных, </a:t>
            </a:r>
          </a:p>
          <a:p>
            <a:pPr marL="609600" indent="-609600" algn="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необоснованных </a:t>
            </a:r>
          </a:p>
          <a:p>
            <a:pPr marL="609600" indent="-609600" algn="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надежд на то,</a:t>
            </a:r>
          </a:p>
          <a:p>
            <a:pPr marL="609600" indent="-609600" algn="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 что ребёнок </a:t>
            </a:r>
          </a:p>
          <a:p>
            <a:pPr marL="609600" indent="-609600" algn="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будет в школе</a:t>
            </a:r>
          </a:p>
          <a:p>
            <a:pPr marL="609600" indent="-609600" algn="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 лучшим учеником, </a:t>
            </a:r>
          </a:p>
          <a:p>
            <a:pPr marL="609600" indent="-609600" algn="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превосходящим </a:t>
            </a:r>
          </a:p>
          <a:p>
            <a:pPr marL="609600" indent="-609600" algn="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своих одноклассников.</a:t>
            </a:r>
          </a:p>
          <a:p>
            <a:pPr marL="609600" indent="-609600">
              <a:lnSpc>
                <a:spcPct val="90000"/>
              </a:lnSpc>
            </a:pP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6" descr="C:\Users\Администратор\Desktop\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4714908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7" y="0"/>
            <a:ext cx="928690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7" y="1714488"/>
            <a:ext cx="4673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Совет 5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28868"/>
            <a:ext cx="41433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ru-RU" sz="2400" b="1" dirty="0" smtClean="0">
                <a:solidFill>
                  <a:srgbClr val="002060"/>
                </a:solidFill>
              </a:rPr>
              <a:t>Старайтесь больше времени проводить с ребёнком, общайтесь с ним на равных,</a:t>
            </a:r>
          </a:p>
          <a:p>
            <a:pPr marL="609600" indent="-609600"/>
            <a:r>
              <a:rPr lang="ru-RU" sz="2400" b="1" dirty="0" smtClean="0">
                <a:solidFill>
                  <a:srgbClr val="002060"/>
                </a:solidFill>
              </a:rPr>
              <a:t>      тем самым </a:t>
            </a:r>
          </a:p>
          <a:p>
            <a:pPr marL="609600" indent="-609600"/>
            <a:r>
              <a:rPr lang="ru-RU" sz="2400" b="1" dirty="0" smtClean="0">
                <a:solidFill>
                  <a:srgbClr val="002060"/>
                </a:solidFill>
              </a:rPr>
              <a:t>      давая понять,</a:t>
            </a:r>
          </a:p>
          <a:p>
            <a:pPr marL="609600" indent="-609600"/>
            <a:r>
              <a:rPr lang="ru-RU" sz="2400" b="1" dirty="0" smtClean="0">
                <a:solidFill>
                  <a:srgbClr val="002060"/>
                </a:solidFill>
              </a:rPr>
              <a:t>      что он уже</a:t>
            </a:r>
          </a:p>
          <a:p>
            <a:pPr marL="609600" indent="-609600"/>
            <a:r>
              <a:rPr lang="ru-RU" sz="2400" b="1" dirty="0" smtClean="0">
                <a:solidFill>
                  <a:srgbClr val="002060"/>
                </a:solidFill>
              </a:rPr>
              <a:t>      достаточно  взрослый.</a:t>
            </a:r>
          </a:p>
        </p:txBody>
      </p:sp>
      <p:pic>
        <p:nvPicPr>
          <p:cNvPr id="6" name="Picture 5" descr="C:\Users\Администратор\Desktop\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4024353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714488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Совет 6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357430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ru-RU" sz="2400" b="1" i="1" dirty="0" smtClean="0">
                <a:solidFill>
                  <a:srgbClr val="002060"/>
                </a:solidFill>
              </a:rPr>
              <a:t>Чаще хвалите своего ребёнка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pPr marL="609600" indent="-609600"/>
            <a:r>
              <a:rPr lang="ru-RU" sz="2400" dirty="0" smtClean="0">
                <a:solidFill>
                  <a:srgbClr val="002060"/>
                </a:solidFill>
              </a:rPr>
              <a:t> пусть даже за </a:t>
            </a:r>
          </a:p>
          <a:p>
            <a:pPr marL="609600" indent="-609600"/>
            <a:r>
              <a:rPr lang="ru-RU" sz="2400" dirty="0" smtClean="0">
                <a:solidFill>
                  <a:srgbClr val="002060"/>
                </a:solidFill>
              </a:rPr>
              <a:t>небольшие достижения.</a:t>
            </a:r>
          </a:p>
          <a:p>
            <a:pPr marL="609600" indent="-609600"/>
            <a:r>
              <a:rPr lang="ru-RU" sz="2400" dirty="0" smtClean="0">
                <a:solidFill>
                  <a:srgbClr val="002060"/>
                </a:solidFill>
              </a:rPr>
              <a:t> Формируйте, </a:t>
            </a:r>
          </a:p>
          <a:p>
            <a:pPr marL="609600" indent="-609600"/>
            <a:r>
              <a:rPr lang="ru-RU" sz="2400" dirty="0" smtClean="0">
                <a:solidFill>
                  <a:srgbClr val="002060"/>
                </a:solidFill>
              </a:rPr>
              <a:t>таким образом, </a:t>
            </a:r>
          </a:p>
          <a:p>
            <a:pPr marL="609600" indent="-609600"/>
            <a:r>
              <a:rPr lang="ru-RU" sz="2400" dirty="0" smtClean="0">
                <a:solidFill>
                  <a:srgbClr val="002060"/>
                </a:solidFill>
              </a:rPr>
              <a:t>ситуацию успеха,</a:t>
            </a:r>
          </a:p>
          <a:p>
            <a:pPr marL="609600" indent="-609600"/>
            <a:r>
              <a:rPr lang="ru-RU" sz="2400" dirty="0" smtClean="0">
                <a:solidFill>
                  <a:srgbClr val="002060"/>
                </a:solidFill>
              </a:rPr>
              <a:t> укрепляйте его веру</a:t>
            </a:r>
          </a:p>
          <a:p>
            <a:pPr marL="609600" indent="-609600"/>
            <a:r>
              <a:rPr lang="ru-RU" sz="2400" dirty="0" smtClean="0">
                <a:solidFill>
                  <a:srgbClr val="002060"/>
                </a:solidFill>
              </a:rPr>
              <a:t> в собственные силы и возможности.</a:t>
            </a:r>
          </a:p>
        </p:txBody>
      </p:sp>
      <p:pic>
        <p:nvPicPr>
          <p:cNvPr id="7" name="Picture 5" descr="C:\Users\Администратор\Desktop\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85992"/>
            <a:ext cx="3786214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1643050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Желаем  вам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и вашим детям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успехов в школе!</a:t>
            </a:r>
            <a:endParaRPr lang="ru-RU" sz="4000" dirty="0"/>
          </a:p>
        </p:txBody>
      </p:sp>
      <p:pic>
        <p:nvPicPr>
          <p:cNvPr id="5" name="Picture 4" descr="C:\Users\Администратор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643314"/>
            <a:ext cx="421484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E2FE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E2FE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9" y="1785926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3300"/>
                </a:solidFill>
              </a:rPr>
              <a:t>Первое сентября…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551836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Этого дня с нетерпением ждут будущие первоклашки. Они волнуются, переживают…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Ещё больше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волнуются их родители!</a:t>
            </a:r>
          </a:p>
        </p:txBody>
      </p:sp>
      <p:pic>
        <p:nvPicPr>
          <p:cNvPr id="7" name="Picture 5" descr="C:\Users\Администратор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7688" y="1571611"/>
            <a:ext cx="4500562" cy="49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785926"/>
            <a:ext cx="6143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Какие вопросы чаще всего задают ваши дети?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Picture 23" descr="IMG_0179"/>
          <p:cNvPicPr>
            <a:picLocks noChangeAspect="1" noChangeArrowheads="1"/>
          </p:cNvPicPr>
          <p:nvPr/>
        </p:nvPicPr>
        <p:blipFill>
          <a:blip r:embed="rId3"/>
          <a:srcRect l="6314" r="29080" b="30745"/>
          <a:stretch>
            <a:fillRect/>
          </a:stretch>
        </p:blipFill>
        <p:spPr>
          <a:xfrm>
            <a:off x="785786" y="2857496"/>
            <a:ext cx="4752975" cy="38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C:\Users\Администратор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58082" y="5286388"/>
            <a:ext cx="1462068" cy="13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78592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А какие волнуют вас?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510286"/>
            <a:ext cx="450059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Кто будет учить ребёнка?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По какой программе?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Что купить к школе?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Готов ли ребёнок к обучению?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Как встретится ребёнок со школой?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Как сложится его обучение в 1классе?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</a:rPr>
              <a:t>Какие возникнут проблемы?...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000504"/>
            <a:ext cx="400052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u="sng" dirty="0" smtClean="0">
                <a:solidFill>
                  <a:srgbClr val="FF3300"/>
                </a:solidFill>
              </a:rPr>
              <a:t>Чем ближе этот день, </a:t>
            </a:r>
          </a:p>
          <a:p>
            <a:pPr algn="ctr">
              <a:lnSpc>
                <a:spcPct val="90000"/>
              </a:lnSpc>
            </a:pPr>
            <a:r>
              <a:rPr lang="ru-RU" sz="2400" b="1" u="sng" dirty="0" smtClean="0">
                <a:solidFill>
                  <a:srgbClr val="FF3300"/>
                </a:solidFill>
              </a:rPr>
              <a:t>тем больше вопросов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714488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 преодолеть страх перед        школой?</a:t>
            </a:r>
            <a:endParaRPr lang="ru-RU" sz="3600" dirty="0"/>
          </a:p>
        </p:txBody>
      </p:sp>
      <p:pic>
        <p:nvPicPr>
          <p:cNvPr id="6" name="Picture 5" descr="C:\Users\Администратор\Desktop\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00372"/>
            <a:ext cx="4500594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33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3000372"/>
            <a:ext cx="407196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Бывает, </a:t>
            </a:r>
          </a:p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   что ребёнок </a:t>
            </a:r>
          </a:p>
          <a:p>
            <a:pPr>
              <a:lnSpc>
                <a:spcPct val="90000"/>
              </a:lnSpc>
            </a:pPr>
            <a:r>
              <a:rPr lang="ru-RU" sz="3200" b="1" i="1" dirty="0" smtClean="0">
                <a:solidFill>
                  <a:srgbClr val="002060"/>
                </a:solidFill>
              </a:rPr>
              <a:t>не хочет </a:t>
            </a:r>
          </a:p>
          <a:p>
            <a:pPr>
              <a:lnSpc>
                <a:spcPct val="90000"/>
              </a:lnSpc>
            </a:pPr>
            <a:r>
              <a:rPr lang="ru-RU" sz="3200" b="1" i="1" dirty="0" smtClean="0">
                <a:solidFill>
                  <a:srgbClr val="002060"/>
                </a:solidFill>
              </a:rPr>
              <a:t>идти в школу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            поскольку панически её боится.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643050"/>
            <a:ext cx="864399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             Причина</a:t>
            </a:r>
            <a:r>
              <a:rPr lang="ru-RU" sz="2800" b="1" dirty="0" smtClean="0">
                <a:solidFill>
                  <a:srgbClr val="002060"/>
                </a:solidFill>
              </a:rPr>
              <a:t> такого отношения к школе,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       как правило, - результат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           ошибок в воспитании.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 algn="ctr"/>
            <a:r>
              <a:rPr lang="ru-RU" sz="2800" b="1" u="sng" dirty="0" smtClean="0">
                <a:solidFill>
                  <a:srgbClr val="FF3300"/>
                </a:solidFill>
              </a:rPr>
              <a:t>Воспользуйтесь нашими советами,</a:t>
            </a:r>
          </a:p>
          <a:p>
            <a:pPr algn="ctr"/>
            <a:r>
              <a:rPr lang="ru-RU" sz="2800" b="1" u="sng" dirty="0" smtClean="0">
                <a:solidFill>
                  <a:srgbClr val="FF3300"/>
                </a:solidFill>
              </a:rPr>
              <a:t> чтобы не допустить подобного.</a:t>
            </a:r>
            <a:r>
              <a:rPr lang="ru-RU" sz="2800" u="sng" dirty="0" smtClean="0">
                <a:solidFill>
                  <a:srgbClr val="FF3300"/>
                </a:solidFill>
              </a:rPr>
              <a:t> </a:t>
            </a:r>
          </a:p>
          <a:p>
            <a:endParaRPr lang="ru-RU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1500174"/>
            <a:ext cx="3816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Совет 1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357430"/>
            <a:ext cx="62150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ru-RU" sz="2000" b="1" i="1" dirty="0" smtClean="0">
                <a:solidFill>
                  <a:srgbClr val="FF3300"/>
                </a:solidFill>
              </a:rPr>
              <a:t> </a:t>
            </a:r>
            <a:r>
              <a:rPr lang="ru-RU" sz="2400" b="1" i="1" dirty="0" smtClean="0">
                <a:solidFill>
                  <a:srgbClr val="FF3300"/>
                </a:solidFill>
              </a:rPr>
              <a:t>Никогда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не запугивайте </a:t>
            </a:r>
          </a:p>
          <a:p>
            <a:pPr marL="609600" indent="-609600"/>
            <a:r>
              <a:rPr lang="ru-RU" sz="2400" b="1" i="1" dirty="0" smtClean="0">
                <a:solidFill>
                  <a:srgbClr val="002060"/>
                </a:solidFill>
              </a:rPr>
              <a:t> ребёнка школой</a:t>
            </a:r>
            <a:r>
              <a:rPr lang="ru-RU" sz="2400" b="1" dirty="0" smtClean="0">
                <a:solidFill>
                  <a:srgbClr val="002060"/>
                </a:solidFill>
              </a:rPr>
              <a:t>,  </a:t>
            </a:r>
          </a:p>
          <a:p>
            <a:pPr marL="609600" indent="-609600"/>
            <a:r>
              <a:rPr lang="ru-RU" sz="2400" b="1" dirty="0" smtClean="0">
                <a:solidFill>
                  <a:srgbClr val="002060"/>
                </a:solidFill>
              </a:rPr>
              <a:t>                    даже невольно. </a:t>
            </a:r>
          </a:p>
          <a:p>
            <a:pPr marL="609600" indent="-609600"/>
            <a:endParaRPr lang="ru-RU" sz="2400" dirty="0" smtClean="0"/>
          </a:p>
          <a:p>
            <a:pPr marL="609600" indent="-609600"/>
            <a:r>
              <a:rPr lang="ru-RU" sz="2400" dirty="0" smtClean="0"/>
              <a:t>          </a:t>
            </a:r>
            <a:r>
              <a:rPr lang="ru-RU" sz="2400" b="1" dirty="0" smtClean="0">
                <a:solidFill>
                  <a:srgbClr val="FF3300"/>
                </a:solidFill>
              </a:rPr>
              <a:t>Нельзя говорить:</a:t>
            </a:r>
            <a:r>
              <a:rPr lang="ru-RU" sz="2400" dirty="0" smtClean="0">
                <a:solidFill>
                  <a:srgbClr val="FF3300"/>
                </a:solidFill>
              </a:rPr>
              <a:t> </a:t>
            </a:r>
          </a:p>
          <a:p>
            <a:pPr marL="609600" indent="-609600"/>
            <a:r>
              <a:rPr lang="ru-RU" sz="2400" b="1" dirty="0" smtClean="0">
                <a:solidFill>
                  <a:srgbClr val="002060"/>
                </a:solidFill>
              </a:rPr>
              <a:t>«Ты плохо считаешь, как же ты будешь учиться?», </a:t>
            </a:r>
          </a:p>
          <a:p>
            <a:pPr marL="609600" indent="-609600"/>
            <a:r>
              <a:rPr lang="ru-RU" sz="2400" b="1" dirty="0" smtClean="0">
                <a:solidFill>
                  <a:srgbClr val="002060"/>
                </a:solidFill>
              </a:rPr>
              <a:t>«Ты не умеешь себя вести, таких детей в школу не берут», </a:t>
            </a:r>
          </a:p>
          <a:p>
            <a:pPr marL="609600" indent="-609600"/>
            <a:r>
              <a:rPr lang="ru-RU" sz="2400" b="1" dirty="0" smtClean="0">
                <a:solidFill>
                  <a:srgbClr val="002060"/>
                </a:solidFill>
              </a:rPr>
              <a:t>«Не будешь стараться, в школе будут одни двойки» и т.д.</a:t>
            </a:r>
          </a:p>
        </p:txBody>
      </p:sp>
      <p:pic>
        <p:nvPicPr>
          <p:cNvPr id="6" name="Picture 5" descr="C:\Users\Администратор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364333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571612"/>
            <a:ext cx="3530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Совет 2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357430"/>
            <a:ext cx="61436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Читайте ребёнку художественную литературу о школьной жизни, смотрите и обсуждайте вместе мультфильмы, кино о </a:t>
            </a:r>
            <a:r>
              <a:rPr lang="ru-RU" sz="2800" b="1" dirty="0" smtClean="0">
                <a:solidFill>
                  <a:srgbClr val="002060"/>
                </a:solidFill>
              </a:rPr>
              <a:t>школе.</a:t>
            </a:r>
            <a:endParaRPr lang="ru-RU" sz="2800" dirty="0"/>
          </a:p>
        </p:txBody>
      </p:sp>
      <p:pic>
        <p:nvPicPr>
          <p:cNvPr id="7" name="Picture 4" descr="C:\Users\Администратор\Desktop\from-home-tuitions-to-coaching-b-18d17a1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191">
            <a:off x="3568100" y="3680344"/>
            <a:ext cx="492922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09" y="1714488"/>
            <a:ext cx="4388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Совет 3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428868"/>
            <a:ext cx="621509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Формируйте 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  у ребёнка 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      позитивное 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         отношение 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             к школе,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               атрибутам 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школьной жизни, 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знакомым первоклашкам.</a:t>
            </a:r>
          </a:p>
        </p:txBody>
      </p:sp>
      <p:pic>
        <p:nvPicPr>
          <p:cNvPr id="7" name="Picture 5" descr="C:\Users\Администратор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733805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338</Words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8</cp:revision>
  <dcterms:created xsi:type="dcterms:W3CDTF">2017-09-22T14:08:42Z</dcterms:created>
  <dcterms:modified xsi:type="dcterms:W3CDTF">2017-09-23T18:55:29Z</dcterms:modified>
</cp:coreProperties>
</file>