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82" r:id="rId9"/>
    <p:sldId id="262" r:id="rId10"/>
    <p:sldId id="266" r:id="rId11"/>
    <p:sldId id="263" r:id="rId12"/>
    <p:sldId id="264" r:id="rId13"/>
    <p:sldId id="276" r:id="rId14"/>
    <p:sldId id="277" r:id="rId15"/>
    <p:sldId id="269" r:id="rId16"/>
    <p:sldId id="280" r:id="rId17"/>
    <p:sldId id="265" r:id="rId18"/>
    <p:sldId id="279" r:id="rId19"/>
    <p:sldId id="267" r:id="rId20"/>
    <p:sldId id="268" r:id="rId21"/>
    <p:sldId id="270" r:id="rId22"/>
    <p:sldId id="271" r:id="rId23"/>
    <p:sldId id="272" r:id="rId24"/>
    <p:sldId id="275" r:id="rId25"/>
    <p:sldId id="273" r:id="rId26"/>
    <p:sldId id="274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2E62-4F4C-4010-A675-7E05AD205224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8AD70-2B2F-49BA-83DB-5E2E80111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AD70-2B2F-49BA-83DB-5E2E8011101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AD70-2B2F-49BA-83DB-5E2E8011101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DB69D3-895D-4F45-902B-C48566CC1182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D9A8780-2163-4978-8E21-FDA94B357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27389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НЕПОСЛУШНЫЙ ЯЗЫЧОК </a:t>
            </a:r>
          </a:p>
          <a:p>
            <a:r>
              <a:rPr lang="ru-RU" dirty="0" smtClean="0"/>
              <a:t>ДЕЛАЕТ ЗАРЯДКУ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/>
              <a:t>Подготовила учитель-логопед ДОУ №907</a:t>
            </a:r>
          </a:p>
          <a:p>
            <a:r>
              <a:rPr lang="ru-RU" sz="1400" dirty="0" err="1" smtClean="0"/>
              <a:t>Мургина</a:t>
            </a:r>
            <a:r>
              <a:rPr lang="ru-RU" sz="1400" smtClean="0"/>
              <a:t> Е.Е.</a:t>
            </a:r>
            <a:endParaRPr lang="ru-RU" sz="1500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ВЕТЕРОК  ДУЕТ С ЛОПАТКИ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приоткрыть рот, положить широкий передний край языка на нижнюю губу и спокойно </a:t>
            </a:r>
            <a:r>
              <a:rPr lang="ru-RU" sz="1800" b="1" dirty="0" smtClean="0">
                <a:solidFill>
                  <a:srgbClr val="002060"/>
                </a:solidFill>
              </a:rPr>
              <a:t>подуть</a:t>
            </a:r>
            <a:r>
              <a:rPr lang="ru-RU" sz="1800" dirty="0" smtClean="0">
                <a:solidFill>
                  <a:srgbClr val="002060"/>
                </a:solidFill>
              </a:rPr>
              <a:t> посередине языка.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накажем язы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941696" cy="4000528"/>
          </a:xfrm>
        </p:spPr>
      </p:pic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6433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60" y="5786454"/>
            <a:ext cx="343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Дую, дую на «лопатку»,</a:t>
            </a:r>
            <a:endParaRPr lang="ru-RU" dirty="0"/>
          </a:p>
          <a:p>
            <a:r>
              <a:rPr lang="ru-RU" b="1" dirty="0"/>
              <a:t>Чтоб была широкой, гладкой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МЕСИМ ТЕСТО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Немного приоткрыть рот, спокойно положить язык на нижнюю губу и, пошлёпывая его губами, произносить звуки </a:t>
            </a:r>
            <a:r>
              <a:rPr lang="ru-RU" sz="1800" dirty="0" err="1" smtClean="0">
                <a:solidFill>
                  <a:srgbClr val="002060"/>
                </a:solidFill>
              </a:rPr>
              <a:t>пя-пя-пя</a:t>
            </a:r>
            <a:r>
              <a:rPr lang="ru-RU" sz="1800" dirty="0" smtClean="0">
                <a:solidFill>
                  <a:srgbClr val="002060"/>
                </a:solidFill>
              </a:rPr>
              <a:t>…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месим тест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000528" cy="4020333"/>
          </a:xfrm>
        </p:spPr>
      </p:pic>
      <p:pic>
        <p:nvPicPr>
          <p:cNvPr id="9" name="Содержимое 8" descr="64575409_d182d0b5d181d182d0b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3364557" cy="38528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НАКАЖЕМ ЯЗЫЧОК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Положить широкий язык на нижнюю губу, продвигая его вперед и назад, прикусывать зубами.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накажем язы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3871309" cy="3929090"/>
          </a:xfrm>
        </p:spPr>
      </p:pic>
      <p:sp>
        <p:nvSpPr>
          <p:cNvPr id="5" name="TextBox 4"/>
          <p:cNvSpPr txBox="1"/>
          <p:nvPr/>
        </p:nvSpPr>
        <p:spPr>
          <a:xfrm>
            <a:off x="1285852" y="5934670"/>
            <a:ext cx="563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Выдвигаю свой </a:t>
            </a:r>
            <a:r>
              <a:rPr lang="ru-RU" b="1" dirty="0" smtClean="0"/>
              <a:t>язык,</a:t>
            </a:r>
            <a:r>
              <a:rPr lang="ru-RU" dirty="0" smtClean="0"/>
              <a:t> </a:t>
            </a:r>
            <a:r>
              <a:rPr lang="ru-RU" b="1" dirty="0" smtClean="0"/>
              <a:t>чтоб </a:t>
            </a:r>
            <a:r>
              <a:rPr lang="ru-RU" b="1" dirty="0"/>
              <a:t>лениться не привык. </a:t>
            </a:r>
            <a:endParaRPr lang="ru-RU" dirty="0"/>
          </a:p>
          <a:p>
            <a:r>
              <a:rPr lang="ru-RU" b="1" dirty="0" smtClean="0"/>
              <a:t>И </a:t>
            </a:r>
            <a:r>
              <a:rPr lang="ru-RU" b="1" dirty="0"/>
              <a:t>от кончика до корня </a:t>
            </a:r>
            <a:r>
              <a:rPr lang="ru-RU" b="1" dirty="0" smtClean="0"/>
              <a:t> я </a:t>
            </a:r>
            <a:r>
              <a:rPr lang="ru-RU" b="1" dirty="0"/>
              <a:t>кусаю всё проворней.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marL="0" algn="ctr"/>
            <a:r>
              <a:rPr lang="ru-RU" dirty="0" smtClean="0"/>
              <a:t>РАСЧЕСКА</a:t>
            </a:r>
            <a:br>
              <a:rPr lang="ru-RU" dirty="0" smtClean="0"/>
            </a:br>
            <a:r>
              <a:rPr lang="ru-RU" dirty="0" smtClean="0"/>
              <a:t>  </a:t>
            </a:r>
            <a:r>
              <a:rPr lang="ru-RU" sz="1800" dirty="0" smtClean="0">
                <a:solidFill>
                  <a:srgbClr val="002060"/>
                </a:solidFill>
              </a:rPr>
              <a:t>Улыбнуться Закусить язык зубами «Протаскивать» язык между зубами вперед – назад, как бы «причесывая» 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накажем язы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72816"/>
            <a:ext cx="3800922" cy="3857652"/>
          </a:xfr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071834" cy="37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5643578"/>
            <a:ext cx="538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волосами я дружу, их порядок привожу.</a:t>
            </a:r>
          </a:p>
          <a:p>
            <a:r>
              <a:rPr lang="ru-RU" dirty="0" smtClean="0"/>
              <a:t>Благодарна мне прическа, а зовут меня расческа.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ЁЖИК (КАТУШКА)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Кончик языка упереть в нижние передние зубы, боковые края языка прижать к верхним коренным зубам. Широкий язык выкатывать вперед и убирать вглубь рта. 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т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786214" cy="3767654"/>
          </a:xfr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5429264"/>
            <a:ext cx="3141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Серый ёжик весь в иголках,</a:t>
            </a:r>
            <a:br>
              <a:rPr lang="ru-RU" dirty="0" smtClean="0"/>
            </a:br>
            <a:r>
              <a:rPr lang="ru-RU" dirty="0" smtClean="0"/>
              <a:t>Словно он не зверь, а ёлка.</a:t>
            </a:r>
            <a:br>
              <a:rPr lang="ru-RU" dirty="0" smtClean="0"/>
            </a:br>
            <a:r>
              <a:rPr lang="ru-RU" dirty="0" smtClean="0"/>
              <a:t>Хоть колюч молчун лесной -</a:t>
            </a:r>
            <a:br>
              <a:rPr lang="ru-RU" dirty="0" smtClean="0"/>
            </a:br>
            <a:r>
              <a:rPr lang="ru-RU" dirty="0" smtClean="0"/>
              <a:t>Ёжик добрый, а не злой.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ЧАСИКИ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Рот приоткрыт в улыбке. Кончиком языка дотрагиваться то до одного уголка рта, то до другого.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_136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3716428" cy="3441564"/>
          </a:xfrm>
        </p:spPr>
      </p:pic>
      <p:sp>
        <p:nvSpPr>
          <p:cNvPr id="7" name="TextBox 6"/>
          <p:cNvSpPr txBox="1"/>
          <p:nvPr/>
        </p:nvSpPr>
        <p:spPr>
          <a:xfrm>
            <a:off x="3203848" y="5877272"/>
            <a:ext cx="253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Тик-так, тик-так.</a:t>
            </a:r>
          </a:p>
          <a:p>
            <a:r>
              <a:rPr lang="ru-RU" dirty="0" smtClean="0"/>
              <a:t>Все часы идут вот так!</a:t>
            </a:r>
            <a:endParaRPr lang="ru-RU" dirty="0"/>
          </a:p>
        </p:txBody>
      </p:sp>
      <p:pic>
        <p:nvPicPr>
          <p:cNvPr id="9" name="Содержимое 8" descr="a5d91dc02e5e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4038600" cy="360621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КАЧЕЛИ / </a:t>
            </a:r>
            <a:r>
              <a:rPr lang="ru-RU" dirty="0" err="1" smtClean="0"/>
              <a:t>качели</a:t>
            </a:r>
            <a:r>
              <a:rPr lang="ru-RU" dirty="0" smtClean="0"/>
              <a:t> за зубами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1.Рот открыт. Языком тянуться к верхним и нижним резцам.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2. Рот открыт. Языком тянуться к носу и подбородку.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1c31cb82bebf62a1dfc091b6cc3424f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564904"/>
            <a:ext cx="3982827" cy="3312368"/>
          </a:xfrm>
        </p:spPr>
      </p:pic>
      <p:pic>
        <p:nvPicPr>
          <p:cNvPr id="8" name="Содержимое 7" descr="0004-003-Na-kacheli-KACH-KACH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3696203" cy="45259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ЧИСТИМ ЗУБЫ </a:t>
            </a:r>
            <a:r>
              <a:rPr lang="ru-RU" sz="4000" dirty="0" smtClean="0"/>
              <a:t>(нижние и верхние)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Рот открыт в улыбке. Провести кончиком языка по внутренней поверхности верхних и нижних зубов.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чистим в.зуб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4255962" cy="3873612"/>
          </a:xfrm>
        </p:spPr>
      </p:pic>
      <p:pic>
        <p:nvPicPr>
          <p:cNvPr id="9" name="Содержимое 8" descr="fdcb6ad273a2c126b85a598e775860a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4200467" cy="403244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ПАРУС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Широкий язык поднять вверх на альвеолы верхних зубов.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моля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4071966" cy="4071966"/>
          </a:xfrm>
        </p:spPr>
      </p:pic>
      <p:pic>
        <p:nvPicPr>
          <p:cNvPr id="8" name="Содержимое 7" descr="74522601_large_473209975752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4150573" cy="410445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МОЛЯР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Рот открыт. Широким кончиком языка, как кисточкой, ведем от верхних резцов до мягкого нёба.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моля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916832"/>
            <a:ext cx="4071966" cy="4071966"/>
          </a:xfrm>
        </p:spPr>
      </p:pic>
      <p:sp>
        <p:nvSpPr>
          <p:cNvPr id="7" name="TextBox 6"/>
          <p:cNvSpPr txBox="1"/>
          <p:nvPr/>
        </p:nvSpPr>
        <p:spPr>
          <a:xfrm>
            <a:off x="2571736" y="5934670"/>
            <a:ext cx="3169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Язык — как кисточка моя,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И </a:t>
            </a:r>
            <a:r>
              <a:rPr lang="ru-RU" b="1" dirty="0"/>
              <a:t>ею нёбо крашу я.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ris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3528392" cy="396944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УЛЫБКА</a:t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Удерживать губы в улыбке. Зубы не видны.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улыбка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3857652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" name="Рисунок 6" descr="smi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4107499" cy="388843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ВКУСНОЕ ВАРЕНЬЕ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Рот открыт. Широким языком облизать верхнюю губу и убрать язык вглубь рта.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варень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3810027" cy="3429024"/>
          </a:xfrm>
        </p:spPr>
      </p:pic>
      <p:sp>
        <p:nvSpPr>
          <p:cNvPr id="9" name="TextBox 8"/>
          <p:cNvSpPr txBox="1"/>
          <p:nvPr/>
        </p:nvSpPr>
        <p:spPr>
          <a:xfrm>
            <a:off x="2214546" y="5500702"/>
            <a:ext cx="4226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Как будто варенье лежит на губе — </a:t>
            </a:r>
            <a:endParaRPr lang="ru-RU" dirty="0"/>
          </a:p>
          <a:p>
            <a:r>
              <a:rPr lang="ru-RU" b="1" dirty="0"/>
              <a:t>Слижу </a:t>
            </a:r>
            <a:r>
              <a:rPr lang="ru-RU" b="1" dirty="0" smtClean="0"/>
              <a:t>побыстрее в ротик к </a:t>
            </a:r>
            <a:r>
              <a:rPr lang="ru-RU" b="1" dirty="0"/>
              <a:t>себе.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Содержимое 9" descr="banka-varenij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3384376" cy="349910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ГОРКА</a:t>
            </a:r>
            <a:r>
              <a:rPr lang="en-US" dirty="0" smtClean="0"/>
              <a:t> (</a:t>
            </a:r>
            <a:r>
              <a:rPr lang="ru-RU" dirty="0" smtClean="0"/>
              <a:t>киска сердится)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приоткрыть рот, кончик языка поставить за нижние зубы, широкий язык установить «горкой». Удерживать в таком положении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гор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3571900" cy="3571900"/>
          </a:xfrm>
        </p:spPr>
      </p:pic>
      <p:sp>
        <p:nvSpPr>
          <p:cNvPr id="7" name="TextBox 6"/>
          <p:cNvSpPr txBox="1"/>
          <p:nvPr/>
        </p:nvSpPr>
        <p:spPr>
          <a:xfrm>
            <a:off x="539552" y="57332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Улыбаюсь, рот открыт </a:t>
            </a:r>
            <a:r>
              <a:rPr lang="ru-RU" b="1" dirty="0" smtClean="0"/>
              <a:t>—</a:t>
            </a:r>
            <a:r>
              <a:rPr lang="ru-RU" dirty="0"/>
              <a:t> </a:t>
            </a:r>
            <a:r>
              <a:rPr lang="ru-RU" b="1" dirty="0" smtClean="0"/>
              <a:t>там </a:t>
            </a:r>
            <a:r>
              <a:rPr lang="ru-RU" b="1" dirty="0"/>
              <a:t>язык лежит, свернувшись. </a:t>
            </a:r>
            <a:endParaRPr lang="ru-RU" dirty="0"/>
          </a:p>
          <a:p>
            <a:r>
              <a:rPr lang="ru-RU" b="1" dirty="0"/>
              <a:t>В зубы нижние уткнувшись, </a:t>
            </a:r>
            <a:r>
              <a:rPr lang="ru-RU" b="1" dirty="0" smtClean="0"/>
              <a:t>горку </a:t>
            </a:r>
            <a:r>
              <a:rPr lang="ru-RU" b="1" dirty="0"/>
              <a:t>нам изобразит.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smoby_312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552" y="2132856"/>
            <a:ext cx="3528392" cy="345948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ВЕТЕР ДУЕТ С ГОРКИ</a:t>
            </a:r>
            <a:endParaRPr lang="ru-RU" dirty="0"/>
          </a:p>
        </p:txBody>
      </p:sp>
      <p:pic>
        <p:nvPicPr>
          <p:cNvPr id="5" name="Содержимое 4" descr="гор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3714776" cy="3714776"/>
          </a:xfr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429024" cy="36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1802" y="5572140"/>
            <a:ext cx="2623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 горки дует ветерок, </a:t>
            </a:r>
            <a:endParaRPr lang="ru-RU" dirty="0"/>
          </a:p>
          <a:p>
            <a:r>
              <a:rPr lang="ru-RU" b="1" dirty="0"/>
              <a:t>И несёт он холодок.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ЧАШЕЧКА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открыть рот, немного выдвинуть язык вперед и приподнять кончик и края языка в виде чашечки.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чаше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88840"/>
            <a:ext cx="3643338" cy="3625566"/>
          </a:xfrm>
        </p:spPr>
      </p:pic>
      <p:sp>
        <p:nvSpPr>
          <p:cNvPr id="7" name="TextBox 6"/>
          <p:cNvSpPr txBox="1"/>
          <p:nvPr/>
        </p:nvSpPr>
        <p:spPr>
          <a:xfrm>
            <a:off x="1691680" y="5733256"/>
            <a:ext cx="5496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Улыбаюсь, рот открыт: </a:t>
            </a:r>
            <a:r>
              <a:rPr lang="ru-RU" dirty="0"/>
              <a:t> </a:t>
            </a:r>
            <a:r>
              <a:rPr lang="ru-RU" b="1" dirty="0" smtClean="0"/>
              <a:t>там </a:t>
            </a:r>
            <a:r>
              <a:rPr lang="ru-RU" b="1" dirty="0"/>
              <a:t>язык уже стоит. </a:t>
            </a:r>
            <a:endParaRPr lang="ru-RU" dirty="0"/>
          </a:p>
          <a:p>
            <a:r>
              <a:rPr lang="ru-RU" b="1" dirty="0"/>
              <a:t> К зубкам подняты края — </a:t>
            </a:r>
            <a:r>
              <a:rPr lang="ru-RU" b="1" dirty="0" smtClean="0"/>
              <a:t>вот </a:t>
            </a:r>
            <a:r>
              <a:rPr lang="ru-RU" b="1" dirty="0"/>
              <a:t>и «чашечка» моя</a:t>
            </a:r>
            <a:endParaRPr lang="ru-RU" dirty="0"/>
          </a:p>
        </p:txBody>
      </p:sp>
      <p:pic>
        <p:nvPicPr>
          <p:cNvPr id="9" name="Содержимое 8" descr="Caf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392488" cy="439248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ЛОШАДКА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Присосать язык к нёбу, щелкнуть языком. Цокать медленно и сильно, тянуть подъязычную связку. Нижняя челюсть неподвижна.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гри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000528" cy="4101044"/>
          </a:xfrm>
        </p:spPr>
      </p:pic>
      <p:sp>
        <p:nvSpPr>
          <p:cNvPr id="6" name="TextBox 5"/>
          <p:cNvSpPr txBox="1"/>
          <p:nvPr/>
        </p:nvSpPr>
        <p:spPr>
          <a:xfrm>
            <a:off x="1785918" y="5929330"/>
            <a:ext cx="620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ЦОКАЙ ГРОМЧЕ ЯЗЫЧОК, ЧТОБ НИКТО ДОГНАТЬ НЕ МОГ.</a:t>
            </a:r>
            <a:endParaRPr lang="ru-RU" dirty="0"/>
          </a:p>
        </p:txBody>
      </p:sp>
      <p:pic>
        <p:nvPicPr>
          <p:cNvPr id="9" name="Содержимое 8" descr="19e49a5d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456384" cy="411634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ГРИБОК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Рот открыт верхнюю поверхность языка присосать к небу.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гри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276872"/>
            <a:ext cx="3639918" cy="3731373"/>
          </a:xfrm>
        </p:spPr>
      </p:pic>
      <p:pic>
        <p:nvPicPr>
          <p:cNvPr id="8" name="Содержимое 7" descr="mushroom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4038600" cy="358627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ГАРМОШКА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Рот открыт. Язык присосать к небу. Удерживая язык в таком положении открывать и закрывать рот.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гри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72816"/>
            <a:ext cx="3414666" cy="3500462"/>
          </a:xfrm>
        </p:spPr>
      </p:pic>
      <p:sp>
        <p:nvSpPr>
          <p:cNvPr id="7" name="TextBox 6"/>
          <p:cNvSpPr txBox="1"/>
          <p:nvPr/>
        </p:nvSpPr>
        <p:spPr>
          <a:xfrm>
            <a:off x="2000232" y="5072074"/>
            <a:ext cx="37843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Присосу язык на нёбо,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А </a:t>
            </a:r>
            <a:r>
              <a:rPr lang="ru-RU" b="1" dirty="0"/>
              <a:t>теперь смотрите в оба: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Ходит </a:t>
            </a:r>
            <a:r>
              <a:rPr lang="ru-RU" b="1" dirty="0"/>
              <a:t>челюсть вверх и вниз —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У </a:t>
            </a:r>
            <a:r>
              <a:rPr lang="ru-RU" b="1" dirty="0"/>
              <a:t>неё такой круиз.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Clipart 01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038600" cy="303568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КУЧЕР</a:t>
            </a:r>
            <a:endParaRPr lang="ru-RU" dirty="0"/>
          </a:p>
        </p:txBody>
      </p:sp>
      <p:pic>
        <p:nvPicPr>
          <p:cNvPr id="5" name="Содержимое 4" descr="I925481bbb5b1155ed4df011ab299241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5147329" cy="3286148"/>
          </a:xfrm>
        </p:spPr>
      </p:pic>
      <p:sp>
        <p:nvSpPr>
          <p:cNvPr id="6" name="TextBox 5"/>
          <p:cNvSpPr txBox="1"/>
          <p:nvPr/>
        </p:nvSpPr>
        <p:spPr>
          <a:xfrm>
            <a:off x="571472" y="528638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Сомкнуть губы и сильно подуть через них. Губы вибрируют и слышится характерный звук «тпру». </a:t>
            </a:r>
          </a:p>
          <a:p>
            <a:r>
              <a:rPr lang="ru-RU" dirty="0" smtClean="0"/>
              <a:t>Вариант: положить между губ широкий край языка и подуть. Язык будет вибрировать вместе с губами.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ЗАБОРЧИК</a:t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Губы в улыбке, зубы сомкнуты  и видны. Удерживать на счет.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929330"/>
            <a:ext cx="5136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Широка Нева-река, </a:t>
            </a:r>
            <a:r>
              <a:rPr lang="ru-RU" dirty="0" smtClean="0"/>
              <a:t> </a:t>
            </a:r>
            <a:r>
              <a:rPr lang="ru-RU" b="1" dirty="0" smtClean="0"/>
              <a:t>и </a:t>
            </a:r>
            <a:r>
              <a:rPr lang="ru-RU" b="1" dirty="0"/>
              <a:t>улыбка широка. </a:t>
            </a:r>
            <a:endParaRPr lang="ru-RU" dirty="0"/>
          </a:p>
          <a:p>
            <a:pPr algn="ctr"/>
            <a:r>
              <a:rPr lang="ru-RU" b="1" dirty="0"/>
              <a:t>Зубки все мои видны — </a:t>
            </a:r>
            <a:r>
              <a:rPr lang="ru-RU" dirty="0" smtClean="0"/>
              <a:t> </a:t>
            </a:r>
            <a:r>
              <a:rPr lang="ru-RU" b="1" dirty="0" smtClean="0"/>
              <a:t>от </a:t>
            </a:r>
            <a:r>
              <a:rPr lang="ru-RU" b="1" dirty="0"/>
              <a:t>краёв и до десны</a:t>
            </a:r>
            <a:endParaRPr lang="ru-RU" dirty="0"/>
          </a:p>
        </p:txBody>
      </p:sp>
      <p:pic>
        <p:nvPicPr>
          <p:cNvPr id="9" name="Содержимое 8" descr="SAM_26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4095779" cy="3071834"/>
          </a:xfrm>
        </p:spPr>
      </p:pic>
      <p:pic>
        <p:nvPicPr>
          <p:cNvPr id="8" name="Содержимое 7" descr="143d12390059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038600" cy="316835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ОКОШКО (БЕГЕМОТ)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Губы в улыбке, рот открыт, зубы видны.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mage10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4132143" cy="3786214"/>
          </a:xfrm>
        </p:spPr>
      </p:pic>
      <p:sp>
        <p:nvSpPr>
          <p:cNvPr id="7" name="TextBox 6"/>
          <p:cNvSpPr txBox="1"/>
          <p:nvPr/>
        </p:nvSpPr>
        <p:spPr>
          <a:xfrm>
            <a:off x="1357290" y="557214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Ротик широко  открыт,</a:t>
            </a:r>
            <a:endParaRPr lang="ru-RU" dirty="0"/>
          </a:p>
          <a:p>
            <a:pPr algn="ctr"/>
            <a:r>
              <a:rPr lang="ru-RU" b="1" dirty="0"/>
              <a:t>Язычок спокойно спит.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9" name="Содержимое 8" descr="fa330ef3a36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644008" cy="421196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ТРУБОЧКА (ХОБОТОК)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Вытягивание губ вперед длинной трубочкой. Удерживать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рубо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3786214" cy="3804866"/>
          </a:xfrm>
        </p:spPr>
      </p:pic>
      <p:sp>
        <p:nvSpPr>
          <p:cNvPr id="7" name="TextBox 6"/>
          <p:cNvSpPr txBox="1"/>
          <p:nvPr/>
        </p:nvSpPr>
        <p:spPr>
          <a:xfrm>
            <a:off x="1142976" y="5643578"/>
            <a:ext cx="5669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 слегка прикрою </a:t>
            </a:r>
            <a:r>
              <a:rPr lang="ru-RU" b="1" dirty="0" smtClean="0"/>
              <a:t>рот,</a:t>
            </a:r>
            <a:r>
              <a:rPr lang="ru-RU" dirty="0" smtClean="0"/>
              <a:t> </a:t>
            </a:r>
            <a:r>
              <a:rPr lang="ru-RU" b="1" dirty="0" smtClean="0"/>
              <a:t>губы </a:t>
            </a:r>
            <a:r>
              <a:rPr lang="ru-RU" b="1" dirty="0"/>
              <a:t>– «хоботком» вперед.</a:t>
            </a:r>
            <a:endParaRPr lang="ru-RU" dirty="0"/>
          </a:p>
          <a:p>
            <a:r>
              <a:rPr lang="ru-RU" b="1" dirty="0"/>
              <a:t>Далеко я их </a:t>
            </a:r>
            <a:r>
              <a:rPr lang="ru-RU" b="1" dirty="0" smtClean="0"/>
              <a:t>тяну,</a:t>
            </a:r>
            <a:r>
              <a:rPr lang="ru-RU" dirty="0" smtClean="0"/>
              <a:t> к</a:t>
            </a:r>
            <a:r>
              <a:rPr lang="ru-RU" b="1" dirty="0" smtClean="0"/>
              <a:t>ак </a:t>
            </a:r>
            <a:r>
              <a:rPr lang="ru-RU" b="1" dirty="0"/>
              <a:t>при долгом звуке: У – </a:t>
            </a:r>
            <a:r>
              <a:rPr lang="ru-RU" b="1" dirty="0" err="1"/>
              <a:t>у</a:t>
            </a:r>
            <a:r>
              <a:rPr lang="ru-RU" b="1" dirty="0"/>
              <a:t> – </a:t>
            </a:r>
            <a:r>
              <a:rPr lang="ru-RU" b="1" dirty="0" err="1"/>
              <a:t>у</a:t>
            </a:r>
            <a:r>
              <a:rPr lang="ru-RU" b="1" dirty="0"/>
              <a:t>…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176464" cy="381642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75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БУБЛИК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Зубы сомкнуты. Губы округлены и чуть вытянуты вперед. Верхние и нижние резцы видны. Удерживать на счет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SAM_26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4000528" cy="3528392"/>
          </a:xfrm>
        </p:spPr>
      </p:pic>
      <p:pic>
        <p:nvPicPr>
          <p:cNvPr id="6" name="Содержимое 5" descr="77346136_1245431396_br0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4038600" cy="36004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ЧЕРЕДОВАНИЕ  </a:t>
            </a:r>
            <a:br>
              <a:rPr lang="ru-RU" dirty="0" smtClean="0"/>
            </a:br>
            <a:r>
              <a:rPr lang="ru-RU" dirty="0" smtClean="0"/>
              <a:t>(улыбка, трубочка, окно)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01090" y="1645920"/>
            <a:ext cx="185710" cy="35432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77153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5286388"/>
            <a:ext cx="316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Улыбается ребёнок,</a:t>
            </a:r>
            <a:endParaRPr lang="ru-RU" dirty="0"/>
          </a:p>
          <a:p>
            <a:r>
              <a:rPr lang="ru-RU" b="1" dirty="0"/>
              <a:t> Хобот вытянул слонёнок.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Вот </a:t>
            </a:r>
            <a:r>
              <a:rPr lang="ru-RU" b="1" dirty="0"/>
              <a:t>зевает бегемот,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Широко </a:t>
            </a:r>
            <a:r>
              <a:rPr lang="ru-RU" b="1" dirty="0"/>
              <a:t>открыв свой рот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БЛИНЧИК (ЛОПАТКА)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Немного приоткрыть рот, в улыбке. Спокойно положить язык на нижнюю губу. Удержать на счет.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лопа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981013" cy="4000528"/>
          </a:xfrm>
        </p:spPr>
      </p:pic>
      <p:sp>
        <p:nvSpPr>
          <p:cNvPr id="6" name="TextBox 5"/>
          <p:cNvSpPr txBox="1"/>
          <p:nvPr/>
        </p:nvSpPr>
        <p:spPr>
          <a:xfrm>
            <a:off x="3214678" y="5715016"/>
            <a:ext cx="245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Поперёк улыбки лёг</a:t>
            </a:r>
            <a:endParaRPr lang="ru-RU" dirty="0"/>
          </a:p>
          <a:p>
            <a:r>
              <a:rPr lang="ru-RU" b="1" dirty="0"/>
              <a:t>Отдыхает язычок.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Pancakes_3_(3)_560x4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4038600" cy="379489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ЛОПАТКА КАПАЕТ</a:t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Немного приоткрыть рот, в улыбке. Спокойно положить язык на нижнюю губу. Кончик языка то поднимать вверх, то опускать вниз.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лопа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981013" cy="4104456"/>
          </a:xfrm>
        </p:spPr>
      </p:pic>
      <p:pic>
        <p:nvPicPr>
          <p:cNvPr id="10" name="Содержимое 9" descr="j012433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28801"/>
            <a:ext cx="4038600" cy="417646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3">
      <a:dk1>
        <a:srgbClr val="B5E8F3"/>
      </a:dk1>
      <a:lt1>
        <a:srgbClr val="B5E8F3"/>
      </a:lt1>
      <a:dk2>
        <a:srgbClr val="9FE1F0"/>
      </a:dk2>
      <a:lt2>
        <a:srgbClr val="DEF5FA"/>
      </a:lt2>
      <a:accent1>
        <a:srgbClr val="2DA2BF"/>
      </a:accent1>
      <a:accent2>
        <a:srgbClr val="0F5666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297</TotalTime>
  <Words>369</Words>
  <Application>Microsoft Office PowerPoint</Application>
  <PresentationFormat>Экран (4:3)</PresentationFormat>
  <Paragraphs>76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АРТИКУЛЯЦИОННАЯ ГИМНАСТИКА</vt:lpstr>
      <vt:lpstr>УЛЫБКА Удерживать губы в улыбке. Зубы не видны. </vt:lpstr>
      <vt:lpstr>ЗАБОРЧИК Губы в улыбке, зубы сомкнуты  и видны. Удерживать на счет.</vt:lpstr>
      <vt:lpstr>ОКОШКО (БЕГЕМОТ) Губы в улыбке, рот открыт, зубы видны. Удерживать на счет.</vt:lpstr>
      <vt:lpstr>ТРУБОЧКА (ХОБОТОК) Вытягивание губ вперед длинной трубочкой. Удерживать на счет.</vt:lpstr>
      <vt:lpstr>БУБЛИК Зубы сомкнуты. Губы округлены и чуть вытянуты вперед. Верхние и нижние резцы видны. Удерживать на счет.</vt:lpstr>
      <vt:lpstr>ЧЕРЕДОВАНИЕ   (улыбка, трубочка, окно)</vt:lpstr>
      <vt:lpstr>БЛИНЧИК (ЛОПАТКА) Немного приоткрыть рот, в улыбке. Спокойно положить язык на нижнюю губу. Удержать на счет.</vt:lpstr>
      <vt:lpstr>ЛОПАТКА КАПАЕТ  Немного приоткрыть рот, в улыбке. Спокойно положить язык на нижнюю губу. Кончик языка то поднимать вверх, то опускать вниз.</vt:lpstr>
      <vt:lpstr>ВЕТЕРОК  ДУЕТ С ЛОПАТКИ  Улыбнуться, приоткрыть рот, положить широкий передний край языка на нижнюю губу и спокойно подуть посередине языка.</vt:lpstr>
      <vt:lpstr>МЕСИМ ТЕСТО  Немного приоткрыть рот, спокойно положить язык на нижнюю губу и, пошлёпывая его губами, произносить звуки пя-пя-пя…</vt:lpstr>
      <vt:lpstr>НАКАЖЕМ ЯЗЫЧОК  Положить широкий язык на нижнюю губу, продвигая его вперед и назад, прикусывать зубами.</vt:lpstr>
      <vt:lpstr>РАСЧЕСКА   Улыбнуться Закусить язык зубами «Протаскивать» язык между зубами вперед – назад, как бы «причесывая» его.</vt:lpstr>
      <vt:lpstr>ЁЖИК (КАТУШКА)  Кончик языка упереть в нижние передние зубы, боковые края языка прижать к верхним коренным зубам. Широкий язык выкатывать вперед и убирать вглубь рта. </vt:lpstr>
      <vt:lpstr>ЧАСИКИ  Рот приоткрыт в улыбке. Кончиком языка дотрагиваться то до одного уголка рта, то до другого.</vt:lpstr>
      <vt:lpstr>КАЧЕЛИ / качели за зубами  1.Рот открыт. Языком тянуться к верхним и нижним резцам. 2. Рот открыт. Языком тянуться к носу и подбородку.</vt:lpstr>
      <vt:lpstr>ЧИСТИМ ЗУБЫ (нижние и верхние)  Рот открыт в улыбке. Провести кончиком языка по внутренней поверхности верхних и нижних зубов.</vt:lpstr>
      <vt:lpstr>ПАРУС  Широкий язык поднять вверх на альвеолы верхних зубов. Удерживать на счет.</vt:lpstr>
      <vt:lpstr>МОЛЯР  Рот открыт. Широким кончиком языка, как кисточкой, ведем от верхних резцов до мягкого нёба.</vt:lpstr>
      <vt:lpstr>ВКУСНОЕ ВАРЕНЬЕ  Рот открыт. Широким языком облизать верхнюю губу и убрать язык вглубь рта.</vt:lpstr>
      <vt:lpstr>ГОРКА (киска сердится)  Улыбнуться, приоткрыть рот, кончик языка поставить за нижние зубы, широкий язык установить «горкой». Удерживать в таком положении на счет.</vt:lpstr>
      <vt:lpstr>ВЕТЕР ДУЕТ С ГОРКИ</vt:lpstr>
      <vt:lpstr>ЧАШЕЧКА  Улыбнуться, открыть рот, немного выдвинуть язык вперед и приподнять кончик и края языка в виде чашечки. </vt:lpstr>
      <vt:lpstr>ЛОШАДКА  Присосать язык к нёбу, щелкнуть языком. Цокать медленно и сильно, тянуть подъязычную связку. Нижняя челюсть неподвижна.</vt:lpstr>
      <vt:lpstr>ГРИБОК  Рот открыт верхнюю поверхность языка присосать к небу. Удерживать на счет.</vt:lpstr>
      <vt:lpstr>ГАРМОШКА  Рот открыт. Язык присосать к небу. Удерживая язык в таком положении открывать и закрывать рот.</vt:lpstr>
      <vt:lpstr>КУЧЕР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ENM</cp:lastModifiedBy>
  <cp:revision>53</cp:revision>
  <dcterms:created xsi:type="dcterms:W3CDTF">2012-10-05T13:08:38Z</dcterms:created>
  <dcterms:modified xsi:type="dcterms:W3CDTF">2014-06-12T14:33:16Z</dcterms:modified>
</cp:coreProperties>
</file>