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1" r:id="rId5"/>
    <p:sldId id="270" r:id="rId6"/>
    <p:sldId id="264" r:id="rId7"/>
    <p:sldId id="263" r:id="rId8"/>
    <p:sldId id="262" r:id="rId9"/>
    <p:sldId id="282" r:id="rId10"/>
    <p:sldId id="272" r:id="rId11"/>
    <p:sldId id="269" r:id="rId12"/>
    <p:sldId id="268" r:id="rId13"/>
    <p:sldId id="267" r:id="rId14"/>
    <p:sldId id="266" r:id="rId15"/>
    <p:sldId id="273" r:id="rId16"/>
    <p:sldId id="265" r:id="rId17"/>
    <p:sldId id="281" r:id="rId18"/>
    <p:sldId id="280" r:id="rId19"/>
    <p:sldId id="279" r:id="rId20"/>
    <p:sldId id="278" r:id="rId21"/>
    <p:sldId id="277" r:id="rId22"/>
    <p:sldId id="276" r:id="rId23"/>
    <p:sldId id="275" r:id="rId24"/>
    <p:sldId id="285" r:id="rId25"/>
    <p:sldId id="286" r:id="rId26"/>
    <p:sldId id="287" r:id="rId27"/>
    <p:sldId id="284" r:id="rId28"/>
    <p:sldId id="288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1312"/>
    <a:srgbClr val="1E172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gi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 rot="291833" flipV="1">
            <a:off x="2364230" y="6773622"/>
            <a:ext cx="550811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Рисунок 3" descr="e7feaf6c02d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0648"/>
            <a:ext cx="9144000" cy="637851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1520" y="2276872"/>
            <a:ext cx="9073008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Языковая картина мира</a:t>
            </a:r>
          </a:p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в песенном творчестве </a:t>
            </a:r>
          </a:p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поморов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32040" y="260648"/>
            <a:ext cx="518457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Осипова Е.Н.</a:t>
            </a:r>
          </a:p>
          <a:p>
            <a:pPr algn="ctr"/>
            <a:r>
              <a:rPr lang="ru-RU" sz="24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учитель музыки</a:t>
            </a:r>
          </a:p>
          <a:p>
            <a:pPr algn="ctr"/>
            <a:r>
              <a:rPr lang="ru-RU" sz="24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</a:t>
            </a:r>
            <a:r>
              <a:rPr lang="ru-RU" sz="2400" b="1" cap="none" spc="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колы №12</a:t>
            </a:r>
          </a:p>
          <a:p>
            <a:pPr algn="ctr"/>
            <a:r>
              <a:rPr lang="ru-RU" sz="2400" b="1" cap="none" spc="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г.Архангельска</a:t>
            </a:r>
            <a:endParaRPr lang="ru-RU" sz="2400" b="1" cap="none" spc="0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okno_f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467544" y="633628"/>
            <a:ext cx="8280920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«С </a:t>
            </a:r>
            <a:r>
              <a:rPr kumimoji="0" lang="ru-RU" sz="4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потолоку</a:t>
            </a: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сажа </a:t>
            </a:r>
            <a:r>
              <a:rPr kumimoji="0" lang="ru-RU" sz="4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капит</a:t>
            </a: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голик, я не знаю,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чо</a:t>
            </a: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головушка болит.</a:t>
            </a:r>
            <a:endParaRPr kumimoji="0" lang="ru-RU" sz="4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Голова болит о Петеньке,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</a:t>
            </a: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ердце ноет о </a:t>
            </a:r>
            <a:r>
              <a:rPr kumimoji="0" lang="ru-RU" sz="4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Алёшеньки</a:t>
            </a:r>
            <a:endParaRPr kumimoji="0" lang="ru-RU" sz="4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Яшу, Яшу, </a:t>
            </a:r>
            <a:r>
              <a:rPr kumimoji="0" lang="ru-RU" sz="4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Николашеньку</a:t>
            </a: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да </a:t>
            </a:r>
            <a:r>
              <a:rPr kumimoji="0" lang="ru-RU" sz="40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сполюблю</a:t>
            </a: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я дружка Сашеньку…»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okno_f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9512" y="692696"/>
            <a:ext cx="86409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</a:t>
            </a:r>
            <a:r>
              <a:rPr lang="ru-RU" sz="40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«Под сырым дубком да </a:t>
            </a: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с милым дружком</a:t>
            </a:r>
            <a:endParaRPr lang="ru-RU" sz="4000" b="1" i="1" dirty="0" smtClean="0">
              <a:latin typeface="Arial" pitchFamily="34" charset="0"/>
              <a:cs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Все </a:t>
            </a:r>
            <a:r>
              <a:rPr lang="ru-RU" sz="4000" b="1" i="1" dirty="0" err="1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простáяла</a:t>
            </a:r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40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 все </a:t>
            </a:r>
            <a:r>
              <a:rPr lang="ru-RU" sz="4000" b="1" i="1" dirty="0" err="1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пробáяла</a:t>
            </a:r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4000" b="1" i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Ай, люли-люли, да всё </a:t>
            </a:r>
            <a:r>
              <a:rPr lang="ru-RU" sz="4000" b="1" i="1" dirty="0" err="1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пробáяла</a:t>
            </a:r>
            <a:r>
              <a:rPr lang="ru-RU" sz="40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4000" b="1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(«Всё на горище»)</a:t>
            </a:r>
            <a:endParaRPr lang="ru-RU" sz="4000" b="1" i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okno_f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611560" y="260648"/>
            <a:ext cx="8532440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«Не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велик-</a:t>
            </a:r>
            <a:r>
              <a:rPr kumimoji="0" lang="ru-RU" sz="36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перелестоцек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</a:p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 милого нету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вестоцек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…»                          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(«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Прялица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»)</a:t>
            </a:r>
          </a:p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</a:t>
            </a:r>
            <a:r>
              <a:rPr kumimoji="0" lang="ru-RU" sz="2800" b="1" i="1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Перелестоцек</a:t>
            </a:r>
            <a:r>
              <a:rPr kumimoji="0" lang="ru-RU" sz="2800" b="1" i="0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перелесок, </a:t>
            </a: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небольшой лесок среди </a:t>
            </a: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расчисток, </a:t>
            </a: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пашенных или сенокосных.</a:t>
            </a: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6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«Я </a:t>
            </a:r>
            <a:r>
              <a:rPr kumimoji="0" lang="ru-RU" sz="36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капустицу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полола, приговаривала…»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(Плясовая)</a:t>
            </a: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031_sever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988840"/>
            <a:ext cx="3648405" cy="2736304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okno_f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55576" y="404664"/>
            <a:ext cx="78488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«Купить было б </a:t>
            </a:r>
            <a:r>
              <a:rPr lang="ru-RU" sz="4000" b="1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конюшка</a:t>
            </a:r>
            <a:r>
              <a:rPr lang="ru-RU" sz="4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рано, рано, рано, </a:t>
            </a:r>
            <a:r>
              <a:rPr lang="ru-RU" sz="4000" b="1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конюшка</a:t>
            </a:r>
            <a:r>
              <a:rPr lang="ru-RU" sz="4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…»</a:t>
            </a:r>
            <a:endParaRPr lang="ru-RU" sz="4000" b="1" dirty="0" smtClean="0">
              <a:latin typeface="Arial" pitchFamily="34" charset="0"/>
              <a:cs typeface="Arial" pitchFamily="34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		</a:t>
            </a:r>
            <a:r>
              <a:rPr 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(«На улице </a:t>
            </a:r>
            <a:r>
              <a:rPr lang="ru-RU" sz="28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Ромода</a:t>
            </a:r>
            <a:r>
              <a:rPr 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»)</a:t>
            </a:r>
            <a:endParaRPr lang="ru-RU" sz="28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2681269"/>
            <a:ext cx="9144000" cy="298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«Сидит кошечка да на </a:t>
            </a:r>
            <a:r>
              <a:rPr kumimoji="0" lang="ru-RU" sz="4000" b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печурочке</a:t>
            </a:r>
            <a:r>
              <a:rPr kumimoji="0" lang="ru-RU" sz="40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r>
              <a:rPr kumimoji="0" lang="ru-RU" sz="4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ей </a:t>
            </a:r>
            <a:r>
              <a:rPr kumimoji="0" lang="ru-RU" sz="40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теплешенько</a:t>
            </a:r>
            <a:r>
              <a:rPr kumimoji="0" lang="ru-RU" sz="4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да </a:t>
            </a:r>
            <a:r>
              <a:rPr kumimoji="0" lang="ru-RU" sz="4000" b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горячешенько</a:t>
            </a:r>
            <a:r>
              <a:rPr kumimoji="0" lang="ru-RU" sz="4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…»</a:t>
            </a:r>
            <a:endParaRPr kumimoji="0" lang="ru-RU" sz="40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(Святочные гадания «Подблюдные»)</a:t>
            </a:r>
            <a:endParaRPr kumimoji="0" lang="ru-RU" sz="28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okno_f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323528" y="637982"/>
            <a:ext cx="864096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«Уж ты, </a:t>
            </a:r>
            <a:r>
              <a:rPr kumimoji="0" lang="ru-RU" sz="36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прялица-кокорица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моя,</a:t>
            </a:r>
          </a:p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Пойду вынесу на улицу тебя…»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1" u="sng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sng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Прялка-кокора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т.е. сделанная из нижней части дерева вместе с корнем – кокоры.</a:t>
            </a: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Буду прясть и </a:t>
            </a:r>
            <a:r>
              <a:rPr kumimoji="0" lang="ru-RU" sz="36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попрядывати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По </a:t>
            </a:r>
            <a:r>
              <a:rPr kumimoji="0" lang="ru-RU" sz="36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беседушкам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похаживати</a:t>
            </a:r>
            <a:r>
              <a:rPr lang="ru-RU" sz="3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(«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Прялица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»)</a:t>
            </a: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«Как </a:t>
            </a:r>
            <a:r>
              <a:rPr kumimoji="0" lang="ru-RU" sz="36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спо-морю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спо-морю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… плывут суда…»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okno_f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827584" y="404664"/>
            <a:ext cx="7992888" cy="5801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Северной напевности,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способствуют :</a:t>
            </a:r>
          </a:p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возвратные суффиксы  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-се</a:t>
            </a:r>
          </a:p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(вместо -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ся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и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ru-RU" sz="36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ся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(вместо -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сь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в глагольных формах,</a:t>
            </a:r>
          </a:p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древнерусское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ти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инфинитиве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постпозитивные частицы 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–то, -от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имен существительных, кратких прилагательных. </a:t>
            </a:r>
            <a:endParaRPr kumimoji="0" lang="ru-RU" sz="36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okno_f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1187624" y="946946"/>
            <a:ext cx="1008112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«Как хороший хмель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родилсе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</a:p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шестоцькам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вилсе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Вилсе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вилсе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извивалсе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 арку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поднималсе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  <a:endParaRPr lang="ru-RU" sz="3600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Плясовая «Как на нашей на сторонке»)</a:t>
            </a: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«Все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напелисе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да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нагулялисе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Ай, люли-люли, 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нагулялисе</a:t>
            </a:r>
            <a:r>
              <a:rPr lang="ru-RU" sz="3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(Хороводная весенняя «Всё на горище»)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okno_f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1520" y="260648"/>
            <a:ext cx="921702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Лексика</a:t>
            </a:r>
          </a:p>
          <a:p>
            <a:pPr algn="ctr"/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песенного творчества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2060848"/>
            <a:ext cx="781236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800" b="1" i="1" dirty="0" smtClean="0">
                <a:solidFill>
                  <a:srgbClr val="002060"/>
                </a:solidFill>
                <a:latin typeface="+mj-lt"/>
              </a:rPr>
              <a:t> Связанная </a:t>
            </a:r>
            <a:r>
              <a:rPr lang="ru-RU" sz="2800" b="1" i="1" dirty="0" smtClean="0">
                <a:solidFill>
                  <a:srgbClr val="C00000"/>
                </a:solidFill>
                <a:latin typeface="+mj-lt"/>
              </a:rPr>
              <a:t>с народным календарем, сельскохозяйственными работами, приговорками и приметами;</a:t>
            </a:r>
          </a:p>
          <a:p>
            <a:pPr marL="457200" indent="-457200">
              <a:buFont typeface="+mj-lt"/>
              <a:buAutoNum type="arabicPeriod"/>
            </a:pPr>
            <a:endParaRPr lang="ru-RU" sz="2800" b="1" i="1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</a:rPr>
              <a:t>Отражающая </a:t>
            </a:r>
            <a:r>
              <a:rPr lang="ru-RU" sz="2800" b="1" i="1" dirty="0" smtClean="0">
                <a:solidFill>
                  <a:srgbClr val="C00000"/>
                </a:solidFill>
              </a:rPr>
              <a:t>реалии поморского </a:t>
            </a:r>
          </a:p>
          <a:p>
            <a:pPr marL="457200" indent="-457200"/>
            <a:r>
              <a:rPr lang="ru-RU" sz="2800" b="1" i="1" dirty="0" smtClean="0">
                <a:solidFill>
                  <a:srgbClr val="C00000"/>
                </a:solidFill>
              </a:rPr>
              <a:t>быта, уклада семейной жизни</a:t>
            </a:r>
            <a:endParaRPr lang="ru-RU" sz="2800" dirty="0" smtClean="0">
              <a:solidFill>
                <a:srgbClr val="C00000"/>
              </a:solidFill>
            </a:endParaRPr>
          </a:p>
          <a:p>
            <a:pPr marL="742950" indent="-742950"/>
            <a:endParaRPr lang="ru-RU" sz="2800" b="1" i="1" dirty="0" smtClean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marL="742950" indent="-742950"/>
            <a:r>
              <a:rPr lang="ru-RU" sz="2800" b="1" i="1" dirty="0" smtClean="0">
                <a:solidFill>
                  <a:srgbClr val="002060"/>
                </a:solidFill>
                <a:latin typeface="+mj-lt"/>
              </a:rPr>
              <a:t>3. </a:t>
            </a:r>
            <a:r>
              <a:rPr lang="ru-RU" sz="2800" b="1" i="1" dirty="0" smtClean="0">
                <a:solidFill>
                  <a:srgbClr val="C00000"/>
                </a:solidFill>
                <a:latin typeface="+mj-lt"/>
              </a:rPr>
              <a:t>Праздники; </a:t>
            </a:r>
          </a:p>
          <a:p>
            <a:pPr marL="742950" indent="-742950"/>
            <a:endParaRPr lang="ru-RU" sz="2800" b="1" i="1" dirty="0" smtClean="0">
              <a:solidFill>
                <a:srgbClr val="C00000"/>
              </a:solidFill>
              <a:latin typeface="+mj-lt"/>
            </a:endParaRPr>
          </a:p>
          <a:p>
            <a:pPr marL="742950" indent="-742950"/>
            <a:r>
              <a:rPr lang="ru-RU" sz="2800" b="1" i="1" dirty="0" smtClean="0">
                <a:solidFill>
                  <a:srgbClr val="002060"/>
                </a:solidFill>
                <a:latin typeface="+mj-lt"/>
              </a:rPr>
              <a:t>4.Обряды, поверья.</a:t>
            </a:r>
            <a:endParaRPr lang="ru-RU" sz="2800" b="1" i="1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okno_f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611560" y="476673"/>
            <a:ext cx="8532440" cy="567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«Сей, сей горох! Уродись, горох! Уродись, горох, и крупен и бел…»</a:t>
            </a:r>
          </a:p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«Эх, берёза, ты моя кудрява, </a:t>
            </a: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раскудрява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ты моя берёза.</a:t>
            </a: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тебе, моя берёза, </a:t>
            </a: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ницего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не уродилось.</a:t>
            </a: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Уродилось одно </a:t>
            </a:r>
            <a:r>
              <a:rPr kumimoji="0" lang="ru-RU" sz="3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листье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до земли оно провисло»</a:t>
            </a: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(Плясовая весенняя «Эх, берёза»)</a:t>
            </a: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okno_f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260649"/>
            <a:ext cx="874846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C00000"/>
                </a:solidFill>
                <a:latin typeface="Monotype Corsiva" pitchFamily="66" charset="0"/>
              </a:rPr>
              <a:t>2.  </a:t>
            </a:r>
            <a:r>
              <a:rPr lang="ru-RU" sz="4000" b="1" i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Лексика, </a:t>
            </a:r>
          </a:p>
          <a:p>
            <a:pPr algn="ctr"/>
            <a:r>
              <a:rPr lang="ru-RU" sz="4000" b="1" i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отражающая </a:t>
            </a:r>
            <a:r>
              <a:rPr lang="ru-RU" sz="4400" b="1" i="1" u="sng" dirty="0" smtClean="0">
                <a:solidFill>
                  <a:srgbClr val="C00000"/>
                </a:solidFill>
                <a:latin typeface="+mj-lt"/>
              </a:rPr>
              <a:t>реалии поморского быта, уклада семейной жизни</a:t>
            </a:r>
            <a:endParaRPr lang="ru-RU" sz="4400" u="sng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1619672" y="2225063"/>
            <a:ext cx="7344816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«У него много 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ребят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</a:p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Все по </a:t>
            </a:r>
            <a:r>
              <a:rPr kumimoji="0" lang="ru-RU" sz="36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лавицам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сидят</a:t>
            </a: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Все по </a:t>
            </a:r>
            <a:r>
              <a:rPr kumimoji="0" lang="ru-RU" sz="36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лавицам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сидят,</a:t>
            </a: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Кашу </a:t>
            </a:r>
            <a:r>
              <a:rPr kumimoji="0" lang="ru-RU" sz="3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маслену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едят.</a:t>
            </a: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Каша масленая, </a:t>
            </a: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ожка крашеная…»</a:t>
            </a: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(Колыбельная)</a:t>
            </a: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okno_f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-612576" y="332656"/>
            <a:ext cx="10513168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Народное песенное</a:t>
            </a:r>
          </a:p>
          <a:p>
            <a:pPr algn="ctr"/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творчество –</a:t>
            </a:r>
          </a:p>
          <a:p>
            <a:pPr algn="ctr"/>
            <a:r>
              <a:rPr lang="ru-RU" sz="48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</a:t>
            </a:r>
            <a:r>
              <a:rPr lang="ru-RU" sz="4800" b="1" cap="none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огатейший источник познания </a:t>
            </a:r>
          </a:p>
          <a:p>
            <a:pPr algn="ctr"/>
            <a:r>
              <a:rPr lang="ru-RU" sz="48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русской культуры</a:t>
            </a:r>
            <a:endParaRPr lang="ru-RU" sz="4800" b="1" cap="none" spc="50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Рисунок 3" descr="08-01_sever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3861048"/>
            <a:ext cx="3343920" cy="250794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okno_f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395536" y="523867"/>
            <a:ext cx="7128792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Много ребят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в значении</a:t>
            </a:r>
          </a:p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детей, большая семья.</a:t>
            </a:r>
          </a:p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Лавицы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(лавки)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в крестьянской избе широкие доски для сидения, лежания, прикрепленные к стене.</a:t>
            </a: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Такие широкие доски клались</a:t>
            </a: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для перехода через ручей, они тоже назывались </a:t>
            </a: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лавицами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там </a:t>
            </a: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лавицу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снесло,</a:t>
            </a: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Мне к милому не пройти.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Arkhipovvillage_du_nor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48264" y="1988840"/>
            <a:ext cx="1728192" cy="2276894"/>
          </a:xfrm>
          <a:prstGeom prst="rect">
            <a:avLst/>
          </a:prstGeom>
        </p:spPr>
      </p:pic>
      <p:pic>
        <p:nvPicPr>
          <p:cNvPr id="5" name="Рисунок 4" descr="i999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16216" y="418408"/>
            <a:ext cx="1728192" cy="1362660"/>
          </a:xfrm>
          <a:prstGeom prst="rect">
            <a:avLst/>
          </a:prstGeom>
        </p:spPr>
      </p:pic>
      <p:pic>
        <p:nvPicPr>
          <p:cNvPr id="6" name="Рисунок 5" descr="kres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68144" y="4509120"/>
            <a:ext cx="3095323" cy="2144199"/>
          </a:xfrm>
          <a:prstGeom prst="rect">
            <a:avLst/>
          </a:prstGeom>
        </p:spPr>
      </p:pic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okno_f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3995936" y="1203236"/>
            <a:ext cx="4752528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«На пожаре мужики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</a:t>
            </a: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оскидали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армяки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Лаптями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затопали,</a:t>
            </a: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адьями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захлопали…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Задели трубу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багром,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растащили дом…</a:t>
            </a: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(Прибаутка)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lapti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2276872"/>
            <a:ext cx="3765798" cy="2915803"/>
          </a:xfrm>
          <a:prstGeom prst="rect">
            <a:avLst/>
          </a:prstGeom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okno_f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115616" y="-899873"/>
            <a:ext cx="7632848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b="1" dirty="0" smtClean="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Армяк </a:t>
            </a: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старинная верхняя распашная одежда из толстого сукна в виде халата или прямого кафтана без сборок по талии.</a:t>
            </a:r>
            <a:endParaRPr kumimoji="0" lang="ru-RU" sz="28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Бадья</a:t>
            </a: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деревянное ведро, может быть немного сужено книзу.</a:t>
            </a:r>
            <a:endParaRPr kumimoji="0" lang="ru-RU" sz="28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Багор</a:t>
            </a: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длинный шест с металлическим острием и крюком на конце.</a:t>
            </a:r>
            <a:endParaRPr kumimoji="0" lang="ru-RU" sz="28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Лапти</a:t>
            </a: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крестьянская обувь, сплетенная из лыка (внутренней части коры молодых деревьев), чаще из бересты, могли быть и из веревок.</a:t>
            </a:r>
            <a:endParaRPr kumimoji="0" lang="ru-RU" sz="28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999i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96336" y="5013176"/>
            <a:ext cx="1229306" cy="1539616"/>
          </a:xfrm>
          <a:prstGeom prst="rect">
            <a:avLst/>
          </a:prstGeom>
        </p:spPr>
      </p:pic>
      <p:pic>
        <p:nvPicPr>
          <p:cNvPr id="5" name="Рисунок 4" descr="d3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509120"/>
            <a:ext cx="1499285" cy="2348880"/>
          </a:xfrm>
          <a:prstGeom prst="rect">
            <a:avLst/>
          </a:prstGeom>
        </p:spPr>
      </p:pic>
      <p:pic>
        <p:nvPicPr>
          <p:cNvPr id="6" name="Рисунок 5" descr="50982300_14886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91880" y="4797152"/>
            <a:ext cx="1208400" cy="1844824"/>
          </a:xfrm>
          <a:prstGeom prst="rect">
            <a:avLst/>
          </a:prstGeom>
        </p:spPr>
      </p:pic>
      <p:pic>
        <p:nvPicPr>
          <p:cNvPr id="7" name="Рисунок 6" descr="багорi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60032" y="5157192"/>
            <a:ext cx="971550" cy="1428750"/>
          </a:xfrm>
          <a:prstGeom prst="rect">
            <a:avLst/>
          </a:prstGeom>
        </p:spPr>
      </p:pic>
      <p:pic>
        <p:nvPicPr>
          <p:cNvPr id="8" name="Рисунок 7" descr="i.jpe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891289" y="4797152"/>
            <a:ext cx="1621629" cy="1210816"/>
          </a:xfrm>
          <a:prstGeom prst="rect">
            <a:avLst/>
          </a:prstGeom>
        </p:spPr>
      </p:pic>
      <p:pic>
        <p:nvPicPr>
          <p:cNvPr id="9" name="Рисунок 8" descr="i77.jpe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763688" y="5517232"/>
            <a:ext cx="1428750" cy="1076325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okno_f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683568" y="330620"/>
            <a:ext cx="8460432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Встречаемся и с </a:t>
            </a:r>
            <a:r>
              <a:rPr kumimoji="0" lang="ru-RU" sz="4400" b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трудно объяснимыми словами:</a:t>
            </a:r>
            <a:endParaRPr kumimoji="0" lang="ru-RU" sz="4400" b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«-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Сосказали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у Ивана-то дуга высока?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высока, не высока, а </a:t>
            </a: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церемшиноцька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одна!</a:t>
            </a:r>
            <a:endParaRPr kumimoji="0" lang="ru-RU" sz="32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Да,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сосказали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у Ивана </a:t>
            </a: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пошавеноцьки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косы?</a:t>
            </a:r>
            <a:endParaRPr kumimoji="0" lang="ru-RU" sz="32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Ой, не косы, ой, не косы, у его</a:t>
            </a: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розвальни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худы!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У его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розвальни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худы, да и те не свои…»</a:t>
            </a:r>
            <a:endParaRPr lang="ru-RU" sz="3200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(Шуточная для посиделок, </a:t>
            </a: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  работой «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Гордена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»)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okno_f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95536" y="588325"/>
            <a:ext cx="6696744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Церемшиноцька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по-видимому, от церковно-славянского и древнерусского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цер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порода дуба, т.е. всего одна ветка дуба согнута для изготовления дуги.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Пошавеноцьки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пошевни, вид саней, расширяющихся к задней спинке, часто расписные, для праздничного выезда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Розвальни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обычные сани, для повседневных нужд крестьянина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4" name="Рисунок 3" descr="00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26058" y="2708920"/>
            <a:ext cx="1866422" cy="1944550"/>
          </a:xfrm>
          <a:prstGeom prst="rect">
            <a:avLst/>
          </a:prstGeom>
        </p:spPr>
      </p:pic>
      <p:pic>
        <p:nvPicPr>
          <p:cNvPr id="5" name="Рисунок 4" descr="878i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92280" y="548680"/>
            <a:ext cx="1736657" cy="1800200"/>
          </a:xfrm>
          <a:prstGeom prst="rect">
            <a:avLst/>
          </a:prstGeom>
        </p:spPr>
      </p:pic>
      <p:pic>
        <p:nvPicPr>
          <p:cNvPr id="6" name="Рисунок 5" descr="2006_01_Novogodnie-kartinki-00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12160" y="4725144"/>
            <a:ext cx="2895423" cy="1988840"/>
          </a:xfrm>
          <a:prstGeom prst="rect">
            <a:avLst/>
          </a:prstGeom>
        </p:spPr>
      </p:pic>
      <p:pic>
        <p:nvPicPr>
          <p:cNvPr id="7" name="Рисунок 6" descr="0_4d6ba_68ff6a26_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99792" y="5203347"/>
            <a:ext cx="2304256" cy="1476974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okno_f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35907" y="0"/>
            <a:ext cx="9279907" cy="6858000"/>
          </a:xfrm>
          <a:prstGeom prst="rect">
            <a:avLst/>
          </a:prstGeom>
        </p:spPr>
      </p:pic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0" y="430047"/>
            <a:ext cx="914400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Оригинально «обставляются» 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словесно </a:t>
            </a:r>
            <a:r>
              <a:rPr kumimoji="0" lang="ru-RU" sz="3600" b="1" i="1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народные праздники:</a:t>
            </a:r>
            <a:endParaRPr kumimoji="0" lang="ru-RU" sz="3600" b="1" i="1" u="sng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Коляда, коляда,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колядница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…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Ходят ребята –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колядовщики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Ищут ребята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господинова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двора.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Сам господин – высоко в терему,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Сама госпожа – в новой горенке,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Малы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детоцьки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 в новой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клетоцьке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(«Коляда»)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вот опять и заиграла развесёлая игра,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на сердечке было горюшко и то запела я</a:t>
            </a: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 (Частушки)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Ой,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масленица-кривошейка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мы встречаем тебя хорошенько!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Сыром, маслом, калачом и печёным яйцом!</a:t>
            </a: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(«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Масленица-кривошейка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»)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okno_f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35907" y="0"/>
            <a:ext cx="9279907" cy="6858000"/>
          </a:xfrm>
          <a:prstGeom prst="rect">
            <a:avLst/>
          </a:prstGeom>
        </p:spPr>
      </p:pic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323528" y="165987"/>
            <a:ext cx="8424936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о-народному, непосредственно оформлены словесно </a:t>
            </a:r>
            <a:r>
              <a:rPr kumimoji="0" lang="ru-RU" sz="3600" b="1" i="1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обряды, поверья, игры:</a:t>
            </a:r>
          </a:p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1" u="sng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Весна-красна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на чём пришла? </a:t>
            </a: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жёрдочке, на бороздочке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Кулики, жаворонки, прилетите к нам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одонки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Посылаем вам головки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(«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Весна-красна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»)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Одонки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то, что осталось от прежнего, остатки чего-либо на дне ведра, бидона. Здесь – остатки старых снопов.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Мороз, мороз через тын перерос,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Бабу снежную принёс,</a:t>
            </a:r>
            <a:endParaRPr lang="ru-RU" sz="2800" b="1" i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Баба, баба-нос крючком, </a:t>
            </a: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олучай-ка снега ком.       </a:t>
            </a: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(Игра «Снежная баба»)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okno_f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35907" y="0"/>
            <a:ext cx="9279907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-396552" y="404664"/>
            <a:ext cx="10009112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Внимательное отношение к слову</a:t>
            </a:r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</a:t>
            </a:r>
          </a:p>
          <a:p>
            <a:pPr algn="ctr"/>
            <a:r>
              <a:rPr lang="ru-RU" sz="40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его смыслу</a:t>
            </a:r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0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позволит сохранить</a:t>
            </a:r>
          </a:p>
          <a:p>
            <a:pPr algn="ctr"/>
            <a:r>
              <a:rPr lang="ru-RU" sz="40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песенную культуру края,</a:t>
            </a:r>
          </a:p>
          <a:p>
            <a:pPr algn="ctr"/>
            <a:r>
              <a:rPr lang="ru-RU" sz="40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сформировать </a:t>
            </a:r>
          </a:p>
          <a:p>
            <a:pPr algn="ctr"/>
            <a:r>
              <a:rPr lang="ru-RU" sz="40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сознательное отношение</a:t>
            </a:r>
          </a:p>
          <a:p>
            <a:pPr algn="ctr"/>
            <a:r>
              <a:rPr lang="ru-RU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 текстам песен, отражающих дух </a:t>
            </a:r>
          </a:p>
          <a:p>
            <a:pPr algn="ctr"/>
            <a:r>
              <a:rPr lang="ru-RU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</a:t>
            </a:r>
            <a:r>
              <a:rPr lang="ru-RU" sz="40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ародного творчества поморов.</a:t>
            </a:r>
            <a:endParaRPr lang="ru-RU" sz="40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okno_f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35907" y="0"/>
            <a:ext cx="9279907" cy="6858000"/>
          </a:xfrm>
          <a:prstGeom prst="rect">
            <a:avLst/>
          </a:prstGeom>
        </p:spPr>
      </p:pic>
      <p:pic>
        <p:nvPicPr>
          <p:cNvPr id="3" name="Рисунок 2" descr="7edbc4535923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24544" y="-243408"/>
            <a:ext cx="9468544" cy="71014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okno_f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 rot="21065822">
            <a:off x="27684" y="980501"/>
            <a:ext cx="912725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«Не я пою, душа поёт»</a:t>
            </a:r>
            <a:endParaRPr lang="ru-RU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21088016">
            <a:off x="3330012" y="1708318"/>
            <a:ext cx="474859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русская пословица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179512" y="2128060"/>
            <a:ext cx="864096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Лучшее из созданного предками народ пронес в своей памяти через столетия, бережно сохраняя и</a:t>
            </a:r>
            <a:r>
              <a:rPr kumimoji="0" lang="ru-RU" sz="4800" b="1" i="0" u="none" strike="noStrike" cap="none" normalizeH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обогащая  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«звучащие памятники» 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старины.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okno_f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43608" y="260648"/>
            <a:ext cx="7488832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Северный край славится песенной культурой поморов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 rot="19586241">
            <a:off x="409769" y="2842729"/>
            <a:ext cx="379518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</a:t>
            </a:r>
            <a:r>
              <a:rPr lang="ru-RU" sz="2400" b="1" dirty="0" smtClean="0">
                <a:solidFill>
                  <a:srgbClr val="C00000"/>
                </a:solidFill>
              </a:rPr>
              <a:t>ПЕСНИ: 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колыбельные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лирические,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исторические, 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плясовые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47864" y="3573016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 rot="1726855">
            <a:off x="5906836" y="4281217"/>
            <a:ext cx="1896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ПЕСТУШКИ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19939081">
            <a:off x="995230" y="5662642"/>
            <a:ext cx="2736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ПОТЕШКИ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20517796">
            <a:off x="4260216" y="5686487"/>
            <a:ext cx="12259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ИГРЫ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20557236">
            <a:off x="7098758" y="5061874"/>
            <a:ext cx="20829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ХОРОВОДЫ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1394863">
            <a:off x="2577951" y="6071054"/>
            <a:ext cx="207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ЧАСТУШКИ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rot="1498618">
            <a:off x="5790280" y="5902758"/>
            <a:ext cx="2105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БЫЛИНЫ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88224" y="3429000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БАЛЛАДЫ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48064" y="594928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7" name="Рисунок 16" descr="DSC01167_2042708046_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27784" y="3356992"/>
            <a:ext cx="3384376" cy="226330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355976" y="6381328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ОБРЯДОВЫЙ ПРАЗДНИЧНЫЙ ФОЛЬКЛОР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okno_f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39552" y="620688"/>
            <a:ext cx="792088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ПРОГРАММА 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«Музыкальный 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фольклор в школе»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03647" y="3140968"/>
            <a:ext cx="6984777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«ВЕРЕТЁНЦЕ»</a:t>
            </a:r>
            <a:endParaRPr lang="ru-RU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3861047"/>
            <a:ext cx="91440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4400" b="1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  <a:p>
            <a:pPr algn="ctr"/>
            <a:r>
              <a:rPr lang="ru-RU" sz="44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Л.А.Дойницына</a:t>
            </a:r>
            <a:r>
              <a:rPr lang="ru-RU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, </a:t>
            </a:r>
            <a:r>
              <a:rPr lang="ru-RU" sz="44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Л.Ю.Ивкова</a:t>
            </a:r>
            <a:endParaRPr lang="ru-RU" sz="4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okno_f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620688"/>
            <a:ext cx="9144000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РАЗБОР И ХАРАКТЕ РИСТИКА ЛЕКСИКИ </a:t>
            </a:r>
            <a:r>
              <a:rPr lang="ru-RU" sz="54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песен,</a:t>
            </a:r>
          </a:p>
          <a:p>
            <a:pPr algn="ctr"/>
            <a:r>
              <a:rPr lang="ru-RU" sz="54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поморского словаря:</a:t>
            </a:r>
          </a:p>
          <a:p>
            <a:pPr algn="ctr"/>
            <a:endParaRPr lang="ru-RU" sz="5400" b="1" i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ru-RU" sz="5400" b="1" i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3429000"/>
            <a:ext cx="849694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ru-RU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формирует историческую память </a:t>
            </a:r>
          </a:p>
          <a:p>
            <a:pPr algn="ctr"/>
            <a:r>
              <a:rPr lang="ru-RU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о жизни, быте, труде  поморов;</a:t>
            </a:r>
          </a:p>
          <a:p>
            <a:pPr>
              <a:buFont typeface="Wingdings" pitchFamily="2" charset="2"/>
              <a:buChar char="ü"/>
            </a:pPr>
            <a:r>
              <a:rPr lang="ru-RU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сохраняет северные традиции;</a:t>
            </a:r>
          </a:p>
          <a:p>
            <a:pPr algn="ctr"/>
            <a:endParaRPr lang="ru-RU" sz="4400" b="1" dirty="0">
              <a:solidFill>
                <a:schemeClr val="tx1">
                  <a:lumMod val="95000"/>
                  <a:lumOff val="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okno_f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-468560" y="404665"/>
            <a:ext cx="961256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Фонетические  приметы </a:t>
            </a:r>
          </a:p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Северной речи: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1916832"/>
            <a:ext cx="81724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Font typeface="Wingdings" pitchFamily="2" charset="2"/>
              <a:buChar char="ü"/>
            </a:pPr>
            <a:r>
              <a:rPr lang="ru-RU" sz="3200" b="1" i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ПОМОРСКОЕ ОКАНЬЕ</a:t>
            </a:r>
          </a:p>
          <a:p>
            <a:pPr>
              <a:buFont typeface="Wingdings" pitchFamily="2" charset="2"/>
              <a:buChar char="ü"/>
            </a:pPr>
            <a:endParaRPr lang="ru-RU" sz="3200" b="1" i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611560" y="1933021"/>
            <a:ext cx="8532440" cy="3447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(бочок, стожок, годок, покос, мороз, много, боровок, окошко, во бору и т. п.)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нитоцки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нитоцька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коцешок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, нету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вестоцек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,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на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лужоцке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цветоцки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, малы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детоцьки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и т. п.)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          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3573016"/>
            <a:ext cx="637220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Font typeface="Wingdings" pitchFamily="2" charset="2"/>
              <a:buChar char="ü"/>
            </a:pPr>
            <a:r>
              <a:rPr lang="ru-RU" sz="3200" b="1" i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ЦОКАНЬЕ И ЧОКАНЬЕ</a:t>
            </a:r>
            <a:endParaRPr lang="ru-RU" sz="3200" b="1" i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756592" y="5157192"/>
            <a:ext cx="9073008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Font typeface="Wingdings" pitchFamily="2" charset="2"/>
              <a:buChar char="ü"/>
            </a:pPr>
            <a:r>
              <a:rPr lang="ru-RU" sz="3200" b="1" i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СТЯЖЕНИЕ ГЛАСНЫХ </a:t>
            </a:r>
          </a:p>
          <a:p>
            <a:pPr algn="ctr"/>
            <a:r>
              <a:rPr lang="ru-RU" sz="3200" b="1" i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В ГЛАГОЛЬНЫХ ФОРМАХ </a:t>
            </a:r>
            <a:endParaRPr lang="ru-RU" sz="3200" b="1" i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7704" y="5949280"/>
            <a:ext cx="83238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Monotype Corsiva" pitchFamily="66" charset="0"/>
              </a:rPr>
              <a:t>(сажа </a:t>
            </a:r>
            <a:r>
              <a:rPr lang="ru-RU" sz="3600" b="1" dirty="0" err="1" smtClean="0">
                <a:latin typeface="Monotype Corsiva" pitchFamily="66" charset="0"/>
              </a:rPr>
              <a:t>капит</a:t>
            </a:r>
            <a:r>
              <a:rPr lang="ru-RU" sz="3600" b="1" dirty="0" smtClean="0">
                <a:latin typeface="Monotype Corsiva" pitchFamily="66" charset="0"/>
              </a:rPr>
              <a:t> с потолка)</a:t>
            </a:r>
            <a:endParaRPr lang="ru-RU" sz="3600"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okno_f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476672"/>
            <a:ext cx="8820472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Морфологические особенности</a:t>
            </a:r>
          </a:p>
          <a:p>
            <a:pPr algn="ctr"/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Поморской напевной речи</a:t>
            </a:r>
          </a:p>
          <a:p>
            <a:pPr algn="ctr"/>
            <a:r>
              <a:rPr lang="ru-RU" sz="32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( внутренняя форма слова)</a:t>
            </a:r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: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3284984"/>
            <a:ext cx="784887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Font typeface="Wingdings" pitchFamily="2" charset="2"/>
              <a:buChar char="ü"/>
            </a:pPr>
            <a:r>
              <a:rPr lang="ru-RU" sz="36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необычные приставки,</a:t>
            </a:r>
          </a:p>
          <a:p>
            <a:pPr>
              <a:buFont typeface="Wingdings" pitchFamily="2" charset="2"/>
              <a:buChar char="ü"/>
            </a:pPr>
            <a:r>
              <a:rPr lang="ru-RU" sz="36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</a:t>
            </a:r>
            <a:r>
              <a:rPr lang="ru-RU" sz="36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уффиксальные образования</a:t>
            </a:r>
            <a:endParaRPr lang="ru-RU" sz="3600" b="1" i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okno_f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611560" y="696730"/>
            <a:ext cx="792088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</a:t>
            </a:r>
            <a:r>
              <a:rPr kumimoji="0" lang="ru-RU" sz="40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Сосказали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 Ивана</a:t>
            </a: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конёк вороной?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Не вороной, не вороной, у его белый да худой!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</a:t>
            </a:r>
            <a:r>
              <a:rPr kumimoji="0" lang="ru-RU" sz="40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Сосказали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 Ивана-</a:t>
            </a: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убор золотой? </a:t>
            </a: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(Шуточная «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Гордена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»)	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1017</Words>
  <Application>Microsoft Office PowerPoint</Application>
  <PresentationFormat>Экран (4:3)</PresentationFormat>
  <Paragraphs>212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Екатерина</dc:creator>
  <cp:lastModifiedBy>user</cp:lastModifiedBy>
  <cp:revision>19</cp:revision>
  <dcterms:created xsi:type="dcterms:W3CDTF">2011-09-20T19:45:49Z</dcterms:created>
  <dcterms:modified xsi:type="dcterms:W3CDTF">2011-09-21T20:48:12Z</dcterms:modified>
</cp:coreProperties>
</file>