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87" r:id="rId6"/>
    <p:sldId id="269" r:id="rId7"/>
    <p:sldId id="268" r:id="rId8"/>
    <p:sldId id="259" r:id="rId9"/>
    <p:sldId id="277" r:id="rId10"/>
    <p:sldId id="261" r:id="rId11"/>
    <p:sldId id="262" r:id="rId12"/>
    <p:sldId id="270" r:id="rId13"/>
    <p:sldId id="265" r:id="rId14"/>
    <p:sldId id="264" r:id="rId15"/>
    <p:sldId id="267" r:id="rId16"/>
    <p:sldId id="271" r:id="rId17"/>
    <p:sldId id="272" r:id="rId18"/>
    <p:sldId id="275" r:id="rId19"/>
    <p:sldId id="278" r:id="rId20"/>
    <p:sldId id="286" r:id="rId21"/>
    <p:sldId id="279" r:id="rId22"/>
    <p:sldId id="273" r:id="rId23"/>
    <p:sldId id="274" r:id="rId24"/>
    <p:sldId id="284" r:id="rId25"/>
    <p:sldId id="283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DEE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714511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Arial Black" pitchFamily="34" charset="0"/>
              </a:rPr>
              <a:t>АФРИКА</a:t>
            </a:r>
            <a:endParaRPr lang="ru-RU" sz="8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786742" cy="113823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ГЕОГРАФИЧЕСКОЕ ПОЛОЖЕНИЕ МАТЕРИКА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Относительно океанов и морей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2971792" cy="498317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Атлантический Океан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Индийский океан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Средиземное море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Красное море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Гибралтарский пролив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Суэцкий канал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9306965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00339" y="1071546"/>
            <a:ext cx="4191553" cy="5500726"/>
          </a:xfrm>
        </p:spPr>
      </p:pic>
      <p:sp>
        <p:nvSpPr>
          <p:cNvPr id="8" name="Стрелка вправо 7"/>
          <p:cNvSpPr/>
          <p:nvPr/>
        </p:nvSpPr>
        <p:spPr>
          <a:xfrm>
            <a:off x="4429124" y="1643050"/>
            <a:ext cx="285752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8286776" y="3143248"/>
            <a:ext cx="285752" cy="21431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143504" y="1000108"/>
            <a:ext cx="285752" cy="35719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58082" y="2000240"/>
            <a:ext cx="285752" cy="28575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5143504" y="1571612"/>
            <a:ext cx="285752" cy="42862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7000892" y="1928802"/>
            <a:ext cx="285752" cy="42862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0.01806 C -0.00781 0.04838 -0.02674 0.07894 -0.03229 0.10834 C -0.03785 0.13773 -0.02743 0.16968 -0.02257 0.19445 C -0.01771 0.21922 -0.01493 0.24375 -0.0033 0.25672 C 0.00833 0.26968 0.03316 0.26389 0.0467 0.27176 C 0.06024 0.27963 0.06823 0.29167 0.07743 0.30394 C 0.08663 0.31621 0.09323 0.31736 0.10156 0.34491 C 0.1099 0.37246 0.12344 0.44236 0.12743 0.46968 C 0.13142 0.49699 0.12205 0.49491 0.12587 0.50834 C 0.12969 0.52153 0.14028 0.5375 0.15 0.54931 C 0.15972 0.56111 0.17552 0.5713 0.18385 0.5794 C 0.19219 0.5875 0.19705 0.5919 0.2 0.59861 C 0.20295 0.6051 0.20156 0.61158 0.20156 0.61806 C 0.20156 0.62454 0.20069 0.63079 0.2 0.63727 " pathEditMode="relative" ptsTypes="aaaaaaaaa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C -0.01996 0.06042 -0.03975 0.12106 -0.04844 0.15486 C -0.05712 0.18866 -0.04827 0.18588 -0.05173 0.20231 C -0.05522 0.21875 -0.06493 0.24004 -0.06945 0.25393 C -0.07396 0.26782 -0.07552 0.27315 -0.07899 0.28611 C -0.08247 0.29907 -0.08368 0.31736 -0.09046 0.33125 C -0.09723 0.34514 -0.10817 0.3581 -0.11945 0.36991 C -0.13074 0.38171 -0.14827 0.39629 -0.15817 0.40231 C -0.16806 0.40833 -0.17466 0.40393 -0.179 0.40648 " pathEditMode="relative" ptsTypes="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phmapoftheworl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5700"/>
            <a:ext cx="89281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14488"/>
            <a:ext cx="4471990" cy="447199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Соседние материки и части света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928934"/>
            <a:ext cx="3214678" cy="32575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</p:txBody>
      </p:sp>
      <p:sp>
        <p:nvSpPr>
          <p:cNvPr id="8" name="Стрелка вниз 7"/>
          <p:cNvSpPr/>
          <p:nvPr/>
        </p:nvSpPr>
        <p:spPr>
          <a:xfrm>
            <a:off x="4143372" y="2071678"/>
            <a:ext cx="285752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15 -0.00579 0.00295 -0.02106 0.00972 -0.03009 C 0.01441 -0.03634 0.02257 -0.03356 0.02899 -0.03449 C 0.13698 -0.03194 0.10521 -0.06574 0.121 -0.00231 C 0.11927 0.03009 0.12639 0.02569 0.10972 0.02569 " pathEditMode="relative" ptsTypes="ffff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192882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Определение географических координат крайних точек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900486" cy="186847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Крайняя северная точка – мыс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Эль-Абьяд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357562"/>
            <a:ext cx="3286148" cy="276860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37˚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10˚ в.д.</a:t>
            </a:r>
          </a:p>
        </p:txBody>
      </p:sp>
      <p:pic>
        <p:nvPicPr>
          <p:cNvPr id="4" name="Содержимое 3" descr="930696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64" y="0"/>
            <a:ext cx="4953636" cy="6500834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5929322" y="214290"/>
            <a:ext cx="457200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71480"/>
            <a:ext cx="3571900" cy="60007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Крайняя южная точка – мыс Игольный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  35˚ю.ш.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 20˚в.д.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9306965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3653" y="428604"/>
            <a:ext cx="4790347" cy="6286544"/>
          </a:xfrm>
        </p:spPr>
      </p:pic>
      <p:sp>
        <p:nvSpPr>
          <p:cNvPr id="7" name="Блок-схема: узел 6"/>
          <p:cNvSpPr/>
          <p:nvPr/>
        </p:nvSpPr>
        <p:spPr>
          <a:xfrm>
            <a:off x="6715140" y="557214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340042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Крайняя  западная точка – мыс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Альмади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15˚с.ш.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17˚з.д.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0696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75914"/>
            <a:ext cx="5167950" cy="6782086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3786182" y="192880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371477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Крайняя восточная точка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Рас-Хафун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2400288" cy="305435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  10˚с.ш.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 52˚в.д.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0696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75914"/>
            <a:ext cx="5167950" cy="6782086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8686800" y="235743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Определение протяженности материка 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 севера на юг 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 с запада на восток 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 градусах и километрах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контурная карта Афри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31775"/>
            <a:ext cx="5165725" cy="662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428728" y="5715016"/>
            <a:ext cx="963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44" y="642918"/>
            <a:ext cx="36115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Расстояние с севера на юг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крайней северной до крайней южной точки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градусах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километрах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28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571744"/>
            <a:ext cx="3381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градуса)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111 =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7992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(км)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857628"/>
            <a:ext cx="37861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Расстояние с запада на восток по 10 параллели в градусах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километрах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285992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072074"/>
            <a:ext cx="37861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15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+ 52 = 67 (градусов)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67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109,6 =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7343,2 (км)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643570" y="642918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429388" y="5715016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786182" y="2428868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8643966" y="2571744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5874 L 0.06667 0.761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231 L 0.54861 0.025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Африки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2868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5472122" cy="56261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Оглушенная ревом и топотом,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Облеченная в пламя и дымы,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 тебе, моя Африка, шепотом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небесах говорят серафимы.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 деяния свои и фантазии,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 звериную душу послушай,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 на дереве древнем Евразии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Исполинской висящая грушей.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(Николай Гумилев)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foto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57165"/>
            <a:ext cx="2643206" cy="1982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200px-Tarangire-Natpark800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500306"/>
            <a:ext cx="2643206" cy="1982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2160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643446"/>
            <a:ext cx="2687625" cy="1919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214710" cy="4731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857628"/>
            <a:ext cx="4267200" cy="2857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3786214" cy="1274786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Бартоломеу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1488 год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BHC2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5886" y="142852"/>
            <a:ext cx="2819973" cy="350046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 Гама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1498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аск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197" y="0"/>
            <a:ext cx="2971803" cy="400050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6518520" cy="5000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14422"/>
            <a:ext cx="10493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6042 C -0.01215 0.06111 -0.01406 0.06111 -0.01545 0.0625 C -0.0191 0.0662 -0.02066 0.07361 -0.025 0.07546 C -0.0283 0.07685 -0.03472 0.07963 -0.03472 0.07963 C -0.0441 0.09792 -0.03177 0.07639 -0.04288 0.08843 C -0.04427 0.09005 -0.04462 0.09282 -0.04601 0.09468 C -0.0474 0.09653 -0.04931 0.09768 -0.05087 0.09907 C -0.0526 0.10625 -0.05903 0.11852 -0.05903 0.11852 C -0.06181 0.12986 -0.06597 0.1419 -0.07344 0.14861 C -0.07587 0.15833 -0.08056 0.16574 -0.08472 0.1743 C -0.08576 0.17639 -0.08715 0.18518 -0.08802 0.18727 C -0.08889 0.18958 -0.09028 0.19143 -0.09115 0.19375 C -0.0934 0.19977 -0.09445 0.20648 -0.09601 0.21296 C -0.09653 0.21505 -0.09774 0.21944 -0.09774 0.21944 C -0.09514 0.3 -0.0934 0.29792 -0.09601 0.40231 C -0.09618 0.40856 -0.10017 0.41852 -0.10243 0.42384 C -0.10434 0.42847 -0.10903 0.4368 -0.10903 0.4368 C -0.11285 0.45741 -0.11493 0.48102 -0.10573 0.49907 C -0.10295 0.51805 -0.10417 0.5162 -0.09288 0.53125 C -0.09115 0.53356 -0.0908 0.53727 -0.08958 0.54005 C -0.08663 0.54676 -0.08594 0.54699 -0.0816 0.55278 C -0.07847 0.56805 -0.07014 0.57847 -0.06059 0.58727 C -0.05955 0.59005 -0.05868 0.59329 -0.05729 0.59583 C -0.0559 0.59838 -0.05365 0.59977 -0.05243 0.60231 C -0.04566 0.61597 -0.05799 0.60069 -0.04774 0.61736 C -0.04514 0.62176 -0.0408 0.62384 -0.03802 0.62801 C -0.03333 0.63518 -0.03056 0.64005 -0.02344 0.64305 C -0.00313 0.67014 0.07049 0.66389 0.08142 0.66458 C 0.09427 0.66528 0.12014 0.6669 0.12014 0.6669 C 0.12274 0.66759 0.12604 0.66667 0.12812 0.66898 C 0.13125 0.67222 0.13455 0.68194 0.13455 0.68194 C 0.15451 0.68125 0.17448 0.68241 0.19427 0.67963 C 0.19878 0.67893 0.19948 0.66111 0.20069 0.6581 C 0.20365 0.65139 0.21059 0.6493 0.21528 0.64537 C 0.22014 0.62477 0.21198 0.65555 0.2217 0.63241 C 0.22222 0.63125 0.22569 0.6169 0.22656 0.61296 C 0.22708 0.59861 0.22674 0.58426 0.22812 0.57014 C 0.22865 0.56528 0.23229 0.5618 0.23299 0.55718 C 0.23368 0.55231 0.23333 0.54143 0.23785 0.53773 C 0.24392 0.53264 0.25365 0.53194 0.26042 0.52917 C 0.26371 0.52477 0.27066 0.52222 0.27014 0.5162 C 0.26892 0.50023 0.26858 0.48843 0.26198 0.47546 C 0.26233 0.45463 0.2474 0.37685 0.27812 0.36366 C 0.28871 0.3544 0.28507 0.35532 0.29583 0.35278 C 0.30226 0.35116 0.31528 0.34861 0.31528 0.34861 C 0.31632 0.34282 0.31736 0.33704 0.3184 0.33125 C 0.31944 0.32546 0.32483 0.32268 0.32812 0.31852 C 0.32969 0.31643 0.33941 0.30856 0.34271 0.30555 C 0.34427 0.30417 0.34618 0.30301 0.34757 0.30116 C 0.34913 0.29907 0.35035 0.2963 0.35226 0.29468 C 0.35365 0.29352 0.35555 0.29375 0.35712 0.29259 C 0.37378 0.28032 0.36076 0.28657 0.3717 0.28194 C 0.39115 0.26435 0.41771 0.27199 0.43941 0.27106 C 0.44045 0.26898 0.44271 0.26458 0.44271 0.26458 " pathEditMode="relative" ptsTypes="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3786214" cy="27565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428976"/>
            <a:ext cx="4071966" cy="321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58148" y="714356"/>
            <a:ext cx="828652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53"/>
            <a:ext cx="4429124" cy="307183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Агостинье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Нето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(Ангола)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Пламя и ритмы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 кандалов на дорогах,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Пенье птиц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зеленой прохладе леса,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сладостной музыке пальм…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Пламя…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Пламя на травах…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Пламя над крышами хижин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Каяте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000108"/>
            <a:ext cx="4214842" cy="5857892"/>
          </a:xfrm>
        </p:spPr>
        <p:txBody>
          <a:bodyPr>
            <a:normAutofit fontScale="40000" lnSpcReduction="20000"/>
          </a:bodyPr>
          <a:lstStyle/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дальних дорогах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Толпы народа, толпы народа, толпы народа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Изгнанного отовсюду,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дальних дорогах,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самого горизонта…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снова на дальних дорогах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Шагают люди,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Бессильно руки опустив…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Зарево,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Танцы,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Тамтамы,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Ритмы…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436019" cy="357187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Давид Ливингстон 1854-1873 гг.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52"/>
            <a:ext cx="2583012" cy="40751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Русские исследователи Африки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43200"/>
                <a:gridCol w="2743200"/>
                <a:gridCol w="2743200"/>
              </a:tblGrid>
              <a:tr h="9658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</a:rPr>
                        <a:t>Фамилия имя и отчество ученого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</a:rPr>
                        <a:t>Годы изучения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</a:rPr>
                        <a:t>Его вклад в науку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Русские исследователи Африки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000109"/>
          <a:ext cx="8515353" cy="57278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38451"/>
                <a:gridCol w="1662144"/>
                <a:gridCol w="4014758"/>
              </a:tblGrid>
              <a:tr h="9010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 имя и отчество ученого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 изучения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 вклад в науку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Василий Васильевич Юнкер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Конец 19 века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Исследовал Восточную и Центральную Африку, водораздел рек Нил, Конго, Нигер, он составил подробную географическую карту этой территории.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5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Егор Петрович Ковалевский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Конец 19 века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Горный инженер, которого пригласили в Египет для исследования месторождения золота в междуречье Белого и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Голубого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Нила.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0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Александр Васильевич Елисеев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Конец 19 века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Исследовал природу Африки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Николай Иванович Вавилов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1926-1927 годы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Изучил 6000  образцов культурных растений, установил, что Эфиопия является родиной ценных сортов пшеницы,  исследовал почвы и технику земледелия.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24, чтение и пересказ</a:t>
            </a:r>
          </a:p>
          <a:p>
            <a:r>
              <a:rPr lang="ru-RU" dirty="0" smtClean="0"/>
              <a:t>Номенклатура по теме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ПРОИСХОЖДЕНИЕ НАЗВАНИЯ МАТЕРИКА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Изначально словом «</a:t>
            </a:r>
            <a:r>
              <a:rPr lang="ru-RU" dirty="0" err="1" smtClean="0"/>
              <a:t>афри</a:t>
            </a:r>
            <a:r>
              <a:rPr lang="ru-RU" dirty="0" smtClean="0"/>
              <a:t>» жители древнего Карфагена называли людей, обитавших недалеко от города. </a:t>
            </a:r>
          </a:p>
          <a:p>
            <a:r>
              <a:rPr lang="ru-RU" dirty="0" smtClean="0"/>
              <a:t>Это название обычно относят к финикийскому </a:t>
            </a:r>
            <a:r>
              <a:rPr lang="ru-RU" dirty="0" err="1" smtClean="0"/>
              <a:t>afar</a:t>
            </a:r>
            <a:r>
              <a:rPr lang="ru-RU" dirty="0" smtClean="0"/>
              <a:t>, что значит «пыль». После завоевания Карфагена римляне назвали провинцию Африкой (лат. </a:t>
            </a:r>
            <a:r>
              <a:rPr lang="ru-RU" dirty="0" err="1" smtClean="0"/>
              <a:t>Africa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Позднее Африкой стали называть и все известные регионы этого континента, а потом и сам континент.</a:t>
            </a:r>
          </a:p>
          <a:p>
            <a:r>
              <a:rPr lang="ru-RU" dirty="0" smtClean="0"/>
              <a:t>Другая теория гласит, что название народа «</a:t>
            </a:r>
            <a:r>
              <a:rPr lang="ru-RU" dirty="0" err="1" smtClean="0"/>
              <a:t>афри</a:t>
            </a:r>
            <a:r>
              <a:rPr lang="ru-RU" dirty="0" smtClean="0"/>
              <a:t>» происходит от берберского </a:t>
            </a:r>
            <a:r>
              <a:rPr lang="ru-RU" dirty="0" err="1" smtClean="0"/>
              <a:t>ifri</a:t>
            </a:r>
            <a:r>
              <a:rPr lang="ru-RU" dirty="0" smtClean="0"/>
              <a:t>, «пещера», имея в виду пещерных жителей.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4143404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ПЛОЩАДЬ АФРИКИ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29,2 млн. км²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 островами 30,3 млн. км²)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вторая после Евразии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06965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0"/>
            <a:ext cx="5167950" cy="678208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Очертания берегов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Полуостров</a:t>
            </a:r>
          </a:p>
          <a:p>
            <a:pPr algn="r">
              <a:buNone/>
            </a:pPr>
            <a:r>
              <a:rPr lang="ru-RU" dirty="0" smtClean="0"/>
              <a:t> Сомали</a:t>
            </a:r>
          </a:p>
          <a:p>
            <a:pPr>
              <a:buNone/>
            </a:pPr>
            <a:r>
              <a:rPr lang="ru-RU" dirty="0" smtClean="0"/>
              <a:t>Гвинейский</a:t>
            </a:r>
          </a:p>
          <a:p>
            <a:pPr>
              <a:buNone/>
            </a:pPr>
            <a:r>
              <a:rPr lang="ru-RU" dirty="0" smtClean="0"/>
              <a:t> залив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Остров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Мадагаскар</a:t>
            </a:r>
            <a:endParaRPr lang="ru-RU" dirty="0"/>
          </a:p>
        </p:txBody>
      </p:sp>
      <p:pic>
        <p:nvPicPr>
          <p:cNvPr id="6" name="Содержимое 3" descr="930696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785794"/>
            <a:ext cx="4477288" cy="5875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928794" y="3500438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6143636" y="3071810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357950" y="478632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47149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Географическое положение – это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положение материка относительно других географических объектов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 характеристики географического положения материка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117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1.Положение материка относительно экватора.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Положение материка относительно нулевого меридиана.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Какие океаны и моря омывают материк?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Как расположен материк относительно других материков?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Координаты крайних точек материка, его протяженность и размеры.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4357686" cy="15716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Относительно экватора,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тропиков и начального меридиана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429124" y="4429132"/>
            <a:ext cx="4143404" cy="1857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.</a:t>
            </a:r>
            <a:endParaRPr lang="ru-RU" dirty="0"/>
          </a:p>
        </p:txBody>
      </p:sp>
      <p:pic>
        <p:nvPicPr>
          <p:cNvPr id="7" name="Содержимое 3" descr="9306965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35929" y="285728"/>
            <a:ext cx="5008071" cy="6572272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86248" y="3357562"/>
            <a:ext cx="457203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86446" y="292893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ЭКВАТОР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6248" y="1571612"/>
            <a:ext cx="4500594" cy="142876"/>
          </a:xfrm>
          <a:prstGeom prst="line">
            <a:avLst/>
          </a:prstGeom>
          <a:ln w="57150">
            <a:solidFill>
              <a:srgbClr val="0DE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14810" y="5072074"/>
            <a:ext cx="4714908" cy="142876"/>
          </a:xfrm>
          <a:prstGeom prst="line">
            <a:avLst/>
          </a:prstGeom>
          <a:ln w="57150">
            <a:solidFill>
              <a:srgbClr val="0DE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3504" y="1285860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Северный тропик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4857760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Южный тропик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Месяц 18"/>
          <p:cNvSpPr/>
          <p:nvPr/>
        </p:nvSpPr>
        <p:spPr>
          <a:xfrm>
            <a:off x="5429256" y="428604"/>
            <a:ext cx="357190" cy="5857916"/>
          </a:xfrm>
          <a:prstGeom prst="moon">
            <a:avLst>
              <a:gd name="adj" fmla="val 1121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Климатические пояса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001056" cy="49631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650</Words>
  <PresentationFormat>Экран (4:3)</PresentationFormat>
  <Paragraphs>155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АФРИКА</vt:lpstr>
      <vt:lpstr>Слайд 2</vt:lpstr>
      <vt:lpstr>ПРОИСХОЖДЕНИЕ НАЗВАНИЯ МАТЕРИКА</vt:lpstr>
      <vt:lpstr>ПЛОЩАДЬ АФРИКИ 29,2 млн. км²  (с островами 30,3 млн. км²)   вторая после Евразии</vt:lpstr>
      <vt:lpstr>Очертания берегов</vt:lpstr>
      <vt:lpstr>Географическое положение – это положение материка относительно других географических объектов</vt:lpstr>
      <vt:lpstr>План характеристики географического положения материка</vt:lpstr>
      <vt:lpstr>1. Относительно экватора,  тропиков и начального меридиана   </vt:lpstr>
      <vt:lpstr>Климатические пояса</vt:lpstr>
      <vt:lpstr>2. Относительно океанов и морей </vt:lpstr>
      <vt:lpstr>Соседние материки и части света</vt:lpstr>
      <vt:lpstr>Практическая работа</vt:lpstr>
      <vt:lpstr>1. Крайняя северная точка – мыс Эль-Абьяд </vt:lpstr>
      <vt:lpstr>.</vt:lpstr>
      <vt:lpstr>.</vt:lpstr>
      <vt:lpstr>4. Крайняя восточная точка мыс Рас-Хафун</vt:lpstr>
      <vt:lpstr>Практическая работа</vt:lpstr>
      <vt:lpstr>Слайд 18</vt:lpstr>
      <vt:lpstr>Исследования  Африки</vt:lpstr>
      <vt:lpstr>Бартоломеу Диаш  1488 год</vt:lpstr>
      <vt:lpstr>Васко да Гама  1498 год</vt:lpstr>
      <vt:lpstr>.</vt:lpstr>
      <vt:lpstr>Давид Ливингстон 1854-1873 гг.</vt:lpstr>
      <vt:lpstr>Русские исследователи Африки</vt:lpstr>
      <vt:lpstr>Русские исследователи Африки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cp:lastModifiedBy>Кириллов Сергей Серафимович</cp:lastModifiedBy>
  <cp:revision>58</cp:revision>
  <dcterms:modified xsi:type="dcterms:W3CDTF">2010-12-03T10:00:09Z</dcterms:modified>
</cp:coreProperties>
</file>