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94" r:id="rId7"/>
    <p:sldId id="280" r:id="rId8"/>
    <p:sldId id="263" r:id="rId9"/>
    <p:sldId id="285" r:id="rId10"/>
    <p:sldId id="264" r:id="rId11"/>
    <p:sldId id="265" r:id="rId12"/>
    <p:sldId id="290" r:id="rId13"/>
    <p:sldId id="266" r:id="rId14"/>
    <p:sldId id="286" r:id="rId15"/>
    <p:sldId id="267" r:id="rId16"/>
    <p:sldId id="282" r:id="rId17"/>
    <p:sldId id="284" r:id="rId18"/>
    <p:sldId id="270" r:id="rId19"/>
    <p:sldId id="271" r:id="rId20"/>
    <p:sldId id="273" r:id="rId21"/>
    <p:sldId id="272" r:id="rId22"/>
    <p:sldId id="291" r:id="rId23"/>
    <p:sldId id="274" r:id="rId24"/>
    <p:sldId id="292" r:id="rId25"/>
    <p:sldId id="275" r:id="rId26"/>
    <p:sldId id="293" r:id="rId27"/>
    <p:sldId id="276" r:id="rId28"/>
    <p:sldId id="288" r:id="rId29"/>
    <p:sldId id="277" r:id="rId30"/>
    <p:sldId id="289" r:id="rId31"/>
    <p:sldId id="29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6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Фирмы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NIKE</c:v>
                </c:pt>
                <c:pt idx="1">
                  <c:v>REEBOK</c:v>
                </c:pt>
                <c:pt idx="2">
                  <c:v>ADIDAS</c:v>
                </c:pt>
                <c:pt idx="3">
                  <c:v>NEW BALANCE</c:v>
                </c:pt>
                <c:pt idx="4">
                  <c:v>ASICS</c:v>
                </c:pt>
                <c:pt idx="5">
                  <c:v>PUMA</c:v>
                </c:pt>
                <c:pt idx="6">
                  <c:v>DEMIX</c:v>
                </c:pt>
                <c:pt idx="7">
                  <c:v>Незнают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</c:v>
                </c:pt>
                <c:pt idx="1">
                  <c:v>6</c:v>
                </c:pt>
                <c:pt idx="2">
                  <c:v>11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5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spPr>
    <a:solidFill>
      <a:schemeClr val="lt1"/>
    </a:solidFill>
    <a:ln w="22225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lt1"/>
        </a:solidFill>
        <a:ln w="22225" cap="flat" cmpd="sng" algn="ctr">
          <a:solidFill>
            <a:schemeClr val="accent1"/>
          </a:solidFill>
          <a:prstDash val="solid"/>
        </a:ln>
        <a:effectLst/>
      </c:spPr>
    </c:sideWall>
    <c:backWall>
      <c:spPr>
        <a:solidFill>
          <a:schemeClr val="lt1"/>
        </a:solidFill>
        <a:ln w="22225" cap="flat" cmpd="sng" algn="ctr">
          <a:solidFill>
            <a:schemeClr val="accent1"/>
          </a:solidFill>
          <a:prstDash val="solid"/>
        </a:ln>
        <a:effectLst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23</c:v>
                </c:pt>
              </c:numCache>
            </c:numRef>
          </c:val>
        </c:ser>
        <c:shape val="cylinder"/>
        <c:axId val="98080256"/>
        <c:axId val="98081792"/>
        <c:axId val="0"/>
      </c:bar3DChart>
      <c:catAx>
        <c:axId val="98080256"/>
        <c:scaling>
          <c:orientation val="minMax"/>
        </c:scaling>
        <c:axPos val="b"/>
        <c:numFmt formatCode="General" sourceLinked="1"/>
        <c:tickLblPos val="nextTo"/>
        <c:crossAx val="98081792"/>
        <c:crosses val="autoZero"/>
        <c:auto val="1"/>
        <c:lblAlgn val="ctr"/>
        <c:lblOffset val="100"/>
      </c:catAx>
      <c:valAx>
        <c:axId val="98081792"/>
        <c:scaling>
          <c:orientation val="minMax"/>
        </c:scaling>
        <c:axPos val="l"/>
        <c:majorGridlines/>
        <c:numFmt formatCode="General" sourceLinked="1"/>
        <c:tickLblPos val="nextTo"/>
        <c:crossAx val="98080256"/>
        <c:crosses val="autoZero"/>
        <c:crossBetween val="between"/>
      </c:valAx>
      <c:spPr>
        <a:solidFill>
          <a:schemeClr val="lt1"/>
        </a:solidFill>
        <a:ln w="22225" cap="flat" cmpd="sng" algn="ctr">
          <a:solidFill>
            <a:schemeClr val="dk1"/>
          </a:solidFill>
          <a:prstDash val="solid"/>
        </a:ln>
        <a:effectLst/>
      </c:spPr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</c:ser>
        <c:overlap val="100"/>
        <c:axId val="98316288"/>
        <c:axId val="98317824"/>
      </c:barChart>
      <c:catAx>
        <c:axId val="98316288"/>
        <c:scaling>
          <c:orientation val="minMax"/>
        </c:scaling>
        <c:axPos val="b"/>
        <c:tickLblPos val="nextTo"/>
        <c:crossAx val="98317824"/>
        <c:crosses val="autoZero"/>
        <c:auto val="1"/>
        <c:lblAlgn val="ctr"/>
        <c:lblOffset val="100"/>
      </c:catAx>
      <c:valAx>
        <c:axId val="98317824"/>
        <c:scaling>
          <c:orientation val="minMax"/>
        </c:scaling>
        <c:axPos val="l"/>
        <c:majorGridlines/>
        <c:numFmt formatCode="General" sourceLinked="1"/>
        <c:tickLblPos val="nextTo"/>
        <c:crossAx val="98316288"/>
        <c:crosses val="autoZero"/>
        <c:crossBetween val="between"/>
      </c:valAx>
      <c:spPr>
        <a:solidFill>
          <a:schemeClr val="lt1"/>
        </a:solidFill>
        <a:ln w="22225" cap="flat" cmpd="sng" algn="ctr">
          <a:solidFill>
            <a:schemeClr val="accent1"/>
          </a:solidFill>
          <a:prstDash val="solid"/>
        </a:ln>
        <a:effectLst/>
      </c:spPr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5B626-E0A2-4912-886A-A8397A6B0523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E4464-6CA5-45EB-8031-300762CF4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E4464-6CA5-45EB-8031-300762CF42B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14356"/>
            <a:ext cx="7245448" cy="77042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500438"/>
            <a:ext cx="3643338" cy="264320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Авторы: </a:t>
            </a:r>
          </a:p>
          <a:p>
            <a:r>
              <a:rPr lang="ru-RU" sz="1800" dirty="0" smtClean="0"/>
              <a:t>Вожиков Никита, Петренко Андрей, учащиеся 9 класса </a:t>
            </a:r>
          </a:p>
          <a:p>
            <a:r>
              <a:rPr lang="ru-RU" sz="1800" dirty="0" smtClean="0"/>
              <a:t>Руководитель: </a:t>
            </a:r>
          </a:p>
          <a:p>
            <a:r>
              <a:rPr lang="ru-RU" sz="1800" dirty="0" smtClean="0"/>
              <a:t>учитель физики</a:t>
            </a:r>
          </a:p>
          <a:p>
            <a:r>
              <a:rPr lang="ru-RU" sz="1800" dirty="0" smtClean="0"/>
              <a:t>Жарикова Светлана Семеновна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41277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Исследовательская работа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Тема: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bg1"/>
                </a:solidFill>
                <a:latin typeface="Candara" pitchFamily="34" charset="0"/>
              </a:rPr>
              <a:t>ИССЛЕДОВАНИЕ  КОЭФФИЦИЕНТА </a:t>
            </a:r>
            <a:r>
              <a:rPr lang="ru-RU" b="1" dirty="0">
                <a:solidFill>
                  <a:schemeClr val="bg1"/>
                </a:solidFill>
                <a:latin typeface="Candara" pitchFamily="34" charset="0"/>
              </a:rPr>
              <a:t>ТРЕНИЯ </a:t>
            </a:r>
            <a:r>
              <a:rPr lang="ru-RU" b="1" dirty="0" smtClean="0">
                <a:solidFill>
                  <a:schemeClr val="bg1"/>
                </a:solidFill>
                <a:latin typeface="Candara" pitchFamily="34" charset="0"/>
              </a:rPr>
              <a:t> СПОРТИВНОЙ ОБУВИ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andara" pitchFamily="34" charset="0"/>
              </a:rPr>
              <a:t>О РАЗЛИЧНУЮ ПОВЕРХНОСТЬ</a:t>
            </a:r>
            <a:r>
              <a:rPr lang="ru-RU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DMIN\Desktop\DeViL\Влияние-обуви-на-здоровье-человека\21516d17ad5b06c1c645d46ad6edb2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643314"/>
            <a:ext cx="3096880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85786" y="285728"/>
            <a:ext cx="750099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МКОУ «Табулгинская средняя общеобразовательная школа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им. П.Д.Слюсарева»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Чистоозерного района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Новосибирской области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2781300"/>
            <a:ext cx="63786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768752" cy="1152128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Особенности сил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трения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43116"/>
            <a:ext cx="7543800" cy="2571768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озникают </a:t>
            </a:r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при </a:t>
            </a:r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соприкосновении;</a:t>
            </a:r>
            <a:endParaRPr lang="ru-RU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д</a:t>
            </a:r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ействуют </a:t>
            </a:r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вдоль поверхности;</a:t>
            </a:r>
          </a:p>
          <a:p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сегда </a:t>
            </a:r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направлены против направления движения тела</a:t>
            </a:r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ru-RU" sz="32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buNone/>
            </a:pPr>
            <a:r>
              <a:rPr lang="ru-RU" sz="3200" b="1" dirty="0" smtClean="0"/>
              <a:t>   коэффициент трения µ – определяется шероховатостью соприкасающихся поверхностей</a:t>
            </a:r>
            <a:r>
              <a:rPr lang="ru-RU" sz="3200" dirty="0" smtClean="0"/>
              <a:t>; </a:t>
            </a:r>
          </a:p>
          <a:p>
            <a:endParaRPr lang="ru-RU" sz="2800" dirty="0" smtClean="0"/>
          </a:p>
          <a:p>
            <a:endParaRPr lang="ru-RU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3571868" y="4429132"/>
          <a:ext cx="1000132" cy="1175155"/>
        </p:xfrm>
        <a:graphic>
          <a:graphicData uri="http://schemas.openxmlformats.org/presentationml/2006/ole">
            <p:oleObj spid="_x0000_s24577" name="Формула" r:id="rId3" imgW="380825" imgH="444291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00166" y="4572008"/>
            <a:ext cx="2143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       µ =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0508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200800" cy="1024072"/>
          </a:xfrm>
        </p:spPr>
        <p:txBody>
          <a:bodyPr>
            <a:noAutofit/>
          </a:bodyPr>
          <a:lstStyle/>
          <a:p>
            <a:r>
              <a:rPr lang="x-none" sz="4400">
                <a:solidFill>
                  <a:schemeClr val="accent1">
                    <a:lumMod val="75000"/>
                  </a:schemeClr>
                </a:solidFill>
              </a:rPr>
              <a:t>Типы спортивных покрытий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543800" cy="3886200"/>
          </a:xfrm>
        </p:spPr>
        <p:txBody>
          <a:bodyPr/>
          <a:lstStyle/>
          <a:p>
            <a:pPr algn="ctr"/>
            <a:r>
              <a:rPr lang="x-none" sz="2800" b="1">
                <a:latin typeface="Georgia" panose="02040502050405020303" pitchFamily="18" charset="0"/>
              </a:rPr>
              <a:t>Деревянные </a:t>
            </a:r>
            <a:r>
              <a:rPr lang="x-none" sz="2800" b="1" smtClean="0">
                <a:latin typeface="Georgia" panose="02040502050405020303" pitchFamily="18" charset="0"/>
              </a:rPr>
              <a:t>полы</a:t>
            </a:r>
            <a:endParaRPr lang="ru-RU" sz="2800" b="1" dirty="0" smtClean="0">
              <a:latin typeface="Georgia" panose="02040502050405020303" pitchFamily="18" charset="0"/>
            </a:endParaRPr>
          </a:p>
          <a:p>
            <a:pPr algn="ctr"/>
            <a:endParaRPr lang="ru-RU" sz="2800" b="1" dirty="0">
              <a:latin typeface="Georgia" panose="02040502050405020303" pitchFamily="18" charset="0"/>
            </a:endParaRPr>
          </a:p>
          <a:p>
            <a:pPr algn="ctr"/>
            <a:r>
              <a:rPr lang="x-none" sz="2800" b="1">
                <a:latin typeface="Georgia" panose="02040502050405020303" pitchFamily="18" charset="0"/>
              </a:rPr>
              <a:t>Резиновые </a:t>
            </a:r>
            <a:r>
              <a:rPr lang="x-none" sz="2800" b="1" smtClean="0">
                <a:latin typeface="Georgia" panose="02040502050405020303" pitchFamily="18" charset="0"/>
              </a:rPr>
              <a:t>покрытия</a:t>
            </a:r>
            <a:endParaRPr lang="ru-RU" sz="2800" b="1" dirty="0" smtClean="0">
              <a:latin typeface="Georgia" panose="02040502050405020303" pitchFamily="18" charset="0"/>
            </a:endParaRPr>
          </a:p>
          <a:p>
            <a:pPr algn="ctr"/>
            <a:endParaRPr lang="ru-RU" sz="2800" b="1" dirty="0">
              <a:latin typeface="Georgia" panose="02040502050405020303" pitchFamily="18" charset="0"/>
            </a:endParaRPr>
          </a:p>
          <a:p>
            <a:pPr algn="ctr"/>
            <a:r>
              <a:rPr lang="x-none" sz="2800" b="1">
                <a:latin typeface="Georgia" panose="02040502050405020303" pitchFamily="18" charset="0"/>
              </a:rPr>
              <a:t>Цементные покрытия</a:t>
            </a:r>
            <a:endParaRPr lang="ru-RU" sz="2800" b="1" dirty="0">
              <a:latin typeface="Georgia" panose="02040502050405020303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12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E0000"/>
                </a:solidFill>
              </a:rPr>
              <a:t>Методика и результаты исследований</a:t>
            </a:r>
            <a:endParaRPr lang="ru-RU" dirty="0">
              <a:solidFill>
                <a:srgbClr val="9E0000"/>
              </a:solidFill>
            </a:endParaRPr>
          </a:p>
        </p:txBody>
      </p:sp>
      <p:pic>
        <p:nvPicPr>
          <p:cNvPr id="1026" name="Picture 2" descr="C:\Documents and Settings\Комп-физика\Рабочий стол\Влияние-обуви-на-здоровье-человека\20170520_113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13204">
            <a:off x="442878" y="2479739"/>
            <a:ext cx="2667018" cy="2000264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омп-физика\Рабочий стол\Влияние-обуви-на-здоровье-человека\20170520_111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8268">
            <a:off x="5968115" y="2596822"/>
            <a:ext cx="2596466" cy="194735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омп-физика\Рабочий стол\Влияние-обуви-на-здоровье-человека\20170520_111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214818"/>
            <a:ext cx="2428892" cy="182166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2736304" cy="16002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Анкета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3" y="428604"/>
            <a:ext cx="2286016" cy="1780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950" y="500042"/>
            <a:ext cx="2357454" cy="1689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85720" y="2214555"/>
            <a:ext cx="85725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ndara" pitchFamily="34" charset="0"/>
              </a:rPr>
              <a:t>1.Обувь </a:t>
            </a:r>
            <a:r>
              <a:rPr lang="ru-RU" sz="2400" b="1" dirty="0">
                <a:solidFill>
                  <a:srgbClr val="002060"/>
                </a:solidFill>
                <a:latin typeface="Candara" pitchFamily="34" charset="0"/>
              </a:rPr>
              <a:t>каких производителей вы носите</a:t>
            </a:r>
            <a:r>
              <a:rPr lang="ru-RU" sz="2400" b="1" dirty="0" smtClean="0">
                <a:solidFill>
                  <a:srgbClr val="002060"/>
                </a:solidFill>
                <a:latin typeface="Candara" pitchFamily="34" charset="0"/>
              </a:rPr>
              <a:t>?</a:t>
            </a:r>
          </a:p>
          <a:p>
            <a:endParaRPr lang="ru-RU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andara" pitchFamily="34" charset="0"/>
              </a:rPr>
              <a:t>2. Знаете ли вы, что материал подошвы существенно влияет на трение при ходьбе?</a:t>
            </a:r>
          </a:p>
          <a:p>
            <a:endParaRPr lang="ru-RU" sz="28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andara" pitchFamily="34" charset="0"/>
              </a:rPr>
              <a:t>3. </a:t>
            </a:r>
            <a:r>
              <a:rPr lang="ru-RU" sz="2400" b="1" dirty="0" smtClean="0">
                <a:solidFill>
                  <a:srgbClr val="002060"/>
                </a:solidFill>
                <a:latin typeface="Candara" pitchFamily="34" charset="0"/>
              </a:rPr>
              <a:t>При покупке обуви интересуетесь ли вы, из какого материала изготовлена подошва обуви?</a:t>
            </a:r>
          </a:p>
          <a:p>
            <a:endParaRPr lang="ru-RU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andara" pitchFamily="34" charset="0"/>
              </a:rPr>
              <a:t>4. Знаете ли вы о физических свойствах и характеристиках различных материалов для изготовления подошв?</a:t>
            </a:r>
          </a:p>
          <a:p>
            <a:endParaRPr lang="ru-RU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0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81800" cy="10001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анкеты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571612"/>
            <a:ext cx="5500726" cy="1785950"/>
          </a:xfrm>
        </p:spPr>
        <p:txBody>
          <a:bodyPr/>
          <a:lstStyle/>
          <a:p>
            <a:pPr algn="ctr"/>
            <a:r>
              <a:rPr lang="ru-RU" b="1" dirty="0" smtClean="0"/>
              <a:t>В анкетирование участвовало 48 учащихся 7-11 классов, из них :</a:t>
            </a:r>
          </a:p>
          <a:p>
            <a:pPr algn="ctr"/>
            <a:r>
              <a:rPr lang="ru-RU" b="1" dirty="0" smtClean="0"/>
              <a:t>23 Девочки</a:t>
            </a:r>
          </a:p>
          <a:p>
            <a:pPr algn="ctr"/>
            <a:r>
              <a:rPr lang="ru-RU" b="1" dirty="0" smtClean="0"/>
              <a:t>25 Мальчиков</a:t>
            </a:r>
            <a:endParaRPr lang="ru-RU" b="1" dirty="0"/>
          </a:p>
        </p:txBody>
      </p:sp>
      <p:pic>
        <p:nvPicPr>
          <p:cNvPr id="3074" name="Picture 2" descr="C:\Users\ADMIN\Desktop\DeViL\Влияние-обуви-на-здоровье-человека\Исследовательская работа Сила трения - Коваленко Инна Сергеевна\p73_dscf0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357562"/>
            <a:ext cx="3821908" cy="257176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602638" cy="9503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Обувь каких производителей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вы носите?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733553382"/>
              </p:ext>
            </p:extLst>
          </p:nvPr>
        </p:nvGraphicFramePr>
        <p:xfrm>
          <a:off x="1619672" y="18448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787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736"/>
            <a:ext cx="6781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4000" b="1" dirty="0" smtClean="0">
                <a:latin typeface="Candara" pitchFamily="34" charset="0"/>
              </a:rPr>
              <a:t/>
            </a:r>
            <a:br>
              <a:rPr lang="ru-RU" sz="4000" b="1" dirty="0" smtClean="0">
                <a:latin typeface="Candara" pitchFamily="34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Знаете ли вы, что материал подошвы существенно влияет на трение при ходьбе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70692595"/>
              </p:ext>
            </p:extLst>
          </p:nvPr>
        </p:nvGraphicFramePr>
        <p:xfrm>
          <a:off x="762000" y="2285993"/>
          <a:ext cx="766765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29684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Знаете ли вы о физических свойствах и характеристиках различных материалов для изготовления подошв?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3698075"/>
              </p:ext>
            </p:extLst>
          </p:nvPr>
        </p:nvGraphicFramePr>
        <p:xfrm>
          <a:off x="1357313" y="2285992"/>
          <a:ext cx="6643711" cy="374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571480"/>
            <a:ext cx="4437706" cy="13812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E0000"/>
                </a:solidFill>
              </a:rPr>
              <a:t>Исследование</a:t>
            </a:r>
            <a:endParaRPr lang="ru-RU" dirty="0">
              <a:solidFill>
                <a:srgbClr val="9E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7543800" cy="3886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/>
              <a:t>Цель </a:t>
            </a:r>
            <a:r>
              <a:rPr lang="ru-RU" sz="2800" b="1" dirty="0" smtClean="0"/>
              <a:t>работы состоит </a:t>
            </a:r>
            <a:r>
              <a:rPr lang="ru-RU" sz="2800" b="1" dirty="0"/>
              <a:t>в исследовании зависимости силы трения </a:t>
            </a:r>
            <a:r>
              <a:rPr lang="ru-RU" sz="2800" b="1" dirty="0" smtClean="0"/>
              <a:t> спортивной обуви </a:t>
            </a:r>
            <a:r>
              <a:rPr lang="ru-RU" sz="2800" b="1" dirty="0"/>
              <a:t>о </a:t>
            </a:r>
            <a:r>
              <a:rPr lang="ru-RU" sz="2800" b="1" dirty="0" smtClean="0"/>
              <a:t>различную поверхность, </a:t>
            </a:r>
            <a:r>
              <a:rPr lang="ru-RU" sz="2800" b="1" dirty="0"/>
              <a:t>определение коэффициентов трения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8779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8001024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ambria" pitchFamily="18" charset="0"/>
              </a:rPr>
              <a:t>Приборы </a:t>
            </a: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и материалы</a:t>
            </a:r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,</a:t>
            </a: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используемые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Cambria" pitchFamily="18" charset="0"/>
              </a:rPr>
              <a:t>в опыте</a:t>
            </a:r>
            <a:endParaRPr lang="ru-RU" sz="44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2143116"/>
            <a:ext cx="7543800" cy="3143272"/>
          </a:xfrm>
        </p:spPr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1.Красовки </a:t>
            </a:r>
            <a:r>
              <a:rPr lang="ru-RU" b="1" dirty="0">
                <a:latin typeface="Georgia" panose="02040502050405020303" pitchFamily="18" charset="0"/>
              </a:rPr>
              <a:t>с резиновой </a:t>
            </a:r>
            <a:r>
              <a:rPr lang="ru-RU" b="1" dirty="0" smtClean="0">
                <a:latin typeface="Georgia" panose="02040502050405020303" pitchFamily="18" charset="0"/>
              </a:rPr>
              <a:t>,пластиковой </a:t>
            </a:r>
            <a:r>
              <a:rPr lang="ru-RU" b="1" dirty="0">
                <a:latin typeface="Georgia" panose="02040502050405020303" pitchFamily="18" charset="0"/>
              </a:rPr>
              <a:t>и каучуковой подошвой.</a:t>
            </a:r>
          </a:p>
          <a:p>
            <a:r>
              <a:rPr lang="ru-RU" b="1" dirty="0" smtClean="0">
                <a:latin typeface="Georgia" panose="02040502050405020303" pitchFamily="18" charset="0"/>
              </a:rPr>
              <a:t>2. Деревянная, асфальтированная поверхности </a:t>
            </a:r>
            <a:r>
              <a:rPr lang="ru-RU" b="1" dirty="0">
                <a:latin typeface="Georgia" panose="02040502050405020303" pitchFamily="18" charset="0"/>
              </a:rPr>
              <a:t>и </a:t>
            </a:r>
            <a:r>
              <a:rPr lang="ru-RU" b="1" dirty="0" smtClean="0">
                <a:latin typeface="Georgia" panose="02040502050405020303" pitchFamily="18" charset="0"/>
              </a:rPr>
              <a:t>линолеум.</a:t>
            </a:r>
            <a:endParaRPr lang="ru-RU" b="1" dirty="0">
              <a:latin typeface="Georgia" panose="02040502050405020303" pitchFamily="18" charset="0"/>
            </a:endParaRPr>
          </a:p>
          <a:p>
            <a:r>
              <a:rPr lang="ru-RU" b="1" dirty="0">
                <a:latin typeface="Georgia" panose="02040502050405020303" pitchFamily="18" charset="0"/>
              </a:rPr>
              <a:t>3.Динамометр</a:t>
            </a:r>
            <a:r>
              <a:rPr lang="ru-RU" b="1" dirty="0" smtClean="0">
                <a:latin typeface="Georgia" panose="02040502050405020303" pitchFamily="18" charset="0"/>
              </a:rPr>
              <a:t>.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7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781800" cy="8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Актуальность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071546"/>
            <a:ext cx="8715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Чтобы на соревнованиях или тренировки не порвались и не потрескались кроссовки, </a:t>
            </a:r>
            <a:r>
              <a:rPr lang="ru-RU" sz="2800" b="1" dirty="0">
                <a:solidFill>
                  <a:srgbClr val="002060"/>
                </a:solidFill>
              </a:rPr>
              <a:t>важно при покупке обуви учитывать особенности подошв и погодные условия,  в </a:t>
            </a:r>
            <a:r>
              <a:rPr lang="ru-RU" sz="2800" b="1" dirty="0" smtClean="0">
                <a:solidFill>
                  <a:srgbClr val="002060"/>
                </a:solidFill>
              </a:rPr>
              <a:t>которых </a:t>
            </a:r>
            <a:r>
              <a:rPr lang="ru-RU" sz="2800" b="1" dirty="0">
                <a:solidFill>
                  <a:srgbClr val="002060"/>
                </a:solidFill>
              </a:rPr>
              <a:t>вы будете носить данную обувь.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3429000"/>
            <a:ext cx="3643338" cy="2466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746" name="Picture 2" descr="http://tvoya-life.ru/wp-content/uploads/2016/08/b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3786174" cy="2524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725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Порядок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проведения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опыта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7543800" cy="38862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Измерили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силу тяжести, действующую на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обувь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с резиновой подошвой. Для этого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подвесили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его к динамометру.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Положили эти </a:t>
            </a:r>
            <a:r>
              <a:rPr lang="ru-RU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красовки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с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резиновой подошвой на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деревянную поверхность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протянули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его с равномерной скоростью по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полу приблизительно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около метра, сняв показания динамометра в этом положении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49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11256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Повторили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опыт,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подсчитали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среднее значение силы трения для получения более точных результатов,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вычислили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коэффициент трения.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Протянули  обувь по асфальту ,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деревянной поверхностям и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линолеуму и сняли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показания динамометра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Повторили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опыты и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подсчитали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среднее значение силы трения для получения более точных результатов,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вычислили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коэффициент трения.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Полученные данные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занесли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в таблицы.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71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353304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Исследование №1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Трение о линолеум</a:t>
            </a:r>
            <a:endParaRPr lang="ru-RU" sz="4000" dirty="0"/>
          </a:p>
        </p:txBody>
      </p:sp>
      <p:pic>
        <p:nvPicPr>
          <p:cNvPr id="5" name="Рисунок 4" descr="20170520_112456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4143372" y="2500306"/>
            <a:ext cx="4214842" cy="3161132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2143116"/>
            <a:ext cx="4214842" cy="292895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Место проведения:</a:t>
            </a:r>
          </a:p>
          <a:p>
            <a:pPr>
              <a:buNone/>
            </a:pPr>
            <a:r>
              <a:rPr lang="ru-RU" b="1" dirty="0" smtClean="0"/>
              <a:t>коридор школы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01122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Исследование №1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Трение о линолеум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9772543"/>
              </p:ext>
            </p:extLst>
          </p:nvPr>
        </p:nvGraphicFramePr>
        <p:xfrm>
          <a:off x="785787" y="2143116"/>
          <a:ext cx="7919738" cy="3978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1569"/>
                <a:gridCol w="1214446"/>
                <a:gridCol w="1626630"/>
                <a:gridCol w="1418052"/>
                <a:gridCol w="1418052"/>
                <a:gridCol w="1170989"/>
              </a:tblGrid>
              <a:tr h="14125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Фирма обуви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материал подошвы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материал поверхности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eorgia" panose="02040502050405020303" pitchFamily="18" charset="0"/>
                        </a:rPr>
                        <a:t>F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тяж., 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(</a:t>
                      </a:r>
                      <a:r>
                        <a:rPr lang="ru-RU" sz="1800" dirty="0" err="1">
                          <a:effectLst/>
                          <a:latin typeface="Georgia" panose="02040502050405020303" pitchFamily="18" charset="0"/>
                        </a:rPr>
                        <a:t>средн.значение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) 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Georgia" panose="02040502050405020303" pitchFamily="18" charset="0"/>
                        </a:rPr>
                        <a:t>F</a:t>
                      </a: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тр., Н (средн.значение)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коэффициент трения </a:t>
                      </a:r>
                      <a:r>
                        <a:rPr lang="ru-RU" sz="1800" dirty="0" err="1">
                          <a:effectLst/>
                          <a:latin typeface="Georgia" panose="02040502050405020303" pitchFamily="18" charset="0"/>
                        </a:rPr>
                        <a:t>μ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664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Nike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пластик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  <a:cs typeface="Calibri"/>
                        </a:rPr>
                        <a:t>линолеум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2,6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1.03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0,39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664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Adidas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каучук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  <a:cs typeface="Calibri"/>
                        </a:rPr>
                        <a:t>линолеум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2,2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1,1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0,</a:t>
                      </a:r>
                      <a:r>
                        <a:rPr lang="en-US" sz="1800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664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Reebok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резина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  <a:cs typeface="Calibri"/>
                        </a:rPr>
                        <a:t>линолеум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3,3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1,4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0,42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49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Исследование №2 </a:t>
            </a:r>
            <a:b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Трение о асфальт</a:t>
            </a:r>
            <a:endParaRPr lang="ru-RU" sz="3600" dirty="0"/>
          </a:p>
        </p:txBody>
      </p:sp>
      <p:pic>
        <p:nvPicPr>
          <p:cNvPr id="4" name="Содержимое 3" descr="20170520_112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3071810"/>
            <a:ext cx="4762533" cy="285752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00232" y="1857364"/>
            <a:ext cx="4786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Место проведения:</a:t>
            </a:r>
          </a:p>
          <a:p>
            <a:pPr algn="ctr"/>
            <a:r>
              <a:rPr lang="ru-RU" sz="2800" b="1" dirty="0" smtClean="0"/>
              <a:t>школьный стадион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781800" cy="130868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Исследование №2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Трение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асфальт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45779540"/>
              </p:ext>
            </p:extLst>
          </p:nvPr>
        </p:nvGraphicFramePr>
        <p:xfrm>
          <a:off x="642910" y="2500306"/>
          <a:ext cx="8286808" cy="34840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843"/>
                <a:gridCol w="1295605"/>
                <a:gridCol w="1349194"/>
                <a:gridCol w="1676768"/>
                <a:gridCol w="1676768"/>
                <a:gridCol w="1384630"/>
              </a:tblGrid>
              <a:tr h="17522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Фирма обуви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материал подошвы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  материал поверхности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eorgia" panose="02040502050405020303" pitchFamily="18" charset="0"/>
                        </a:rPr>
                        <a:t>F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тяж., 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(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среднее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.значение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) 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Georgia" panose="02040502050405020303" pitchFamily="18" charset="0"/>
                        </a:rPr>
                        <a:t>F</a:t>
                      </a:r>
                      <a:r>
                        <a:rPr lang="ru-RU" sz="1800" dirty="0" err="1">
                          <a:effectLst/>
                          <a:latin typeface="Georgia" panose="02040502050405020303" pitchFamily="18" charset="0"/>
                        </a:rPr>
                        <a:t>тр</a:t>
                      </a:r>
                      <a:r>
                        <a:rPr lang="ru-RU" sz="1800" dirty="0" err="1" smtClean="0">
                          <a:effectLst/>
                          <a:latin typeface="Georgia" panose="02040502050405020303" pitchFamily="18" charset="0"/>
                        </a:rPr>
                        <a:t>.,Н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(</a:t>
                      </a:r>
                      <a:r>
                        <a:rPr lang="ru-RU" sz="1800" dirty="0" err="1">
                          <a:effectLst/>
                          <a:latin typeface="Georgia" panose="02040502050405020303" pitchFamily="18" charset="0"/>
                        </a:rPr>
                        <a:t>средн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значение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коэффициент трения μ 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77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Nike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пластик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асфальт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2,6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0,46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0,18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77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Adidas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каучук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  <a:cs typeface="Calibri"/>
                        </a:rPr>
                        <a:t>асфальт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2,2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0,6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0,27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77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Reebok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резина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  <a:cs typeface="Calibri"/>
                        </a:rPr>
                        <a:t>асфальт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3,3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0,83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0,25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38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Исследование № 3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Трение о дерево</a:t>
            </a:r>
            <a:endParaRPr lang="ru-RU" sz="3600" dirty="0"/>
          </a:p>
        </p:txBody>
      </p:sp>
      <p:pic>
        <p:nvPicPr>
          <p:cNvPr id="4" name="Содержимое 3" descr="20170520_111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3143248"/>
            <a:ext cx="3905277" cy="292895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 descr="20170520_1118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143248"/>
            <a:ext cx="3810027" cy="285752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000232" y="20002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Место проведения:</a:t>
            </a:r>
          </a:p>
          <a:p>
            <a:pPr algn="ctr"/>
            <a:r>
              <a:rPr lang="ru-RU" sz="2800" b="1" dirty="0" smtClean="0"/>
              <a:t>школьный спортзал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781800" cy="16658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Исследование №3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Трение о дерево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6845277"/>
              </p:ext>
            </p:extLst>
          </p:nvPr>
        </p:nvGraphicFramePr>
        <p:xfrm>
          <a:off x="857224" y="2571744"/>
          <a:ext cx="7920880" cy="3493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3946"/>
                <a:gridCol w="1109317"/>
                <a:gridCol w="1189508"/>
                <a:gridCol w="1615623"/>
                <a:gridCol w="1560590"/>
                <a:gridCol w="1121896"/>
              </a:tblGrid>
              <a:tr h="18137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Фирма обуви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материал подошвы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материал поверхности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eorgia" panose="02040502050405020303" pitchFamily="18" charset="0"/>
                        </a:rPr>
                        <a:t>F</a:t>
                      </a: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тяж., 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(средн.значение) 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Georgia" panose="02040502050405020303" pitchFamily="18" charset="0"/>
                        </a:rPr>
                        <a:t>F</a:t>
                      </a: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тр., Н (средн.значение)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коэффициент трения μ 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599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</a:rPr>
                        <a:t>Nike    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пластик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  <a:cs typeface="Calibri"/>
                        </a:rPr>
                        <a:t>дерево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2,6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1,6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0,62 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599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Adidas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каучук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  <a:cs typeface="Calibri"/>
                        </a:rPr>
                        <a:t>дерево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2,2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1,76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0,8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599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Reebok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резина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  <a:cs typeface="Calibri"/>
                        </a:rPr>
                        <a:t>дерево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3,3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Georgia" panose="02040502050405020303" pitchFamily="18" charset="0"/>
                        </a:rPr>
                        <a:t>2,6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0,78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35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6781800" cy="78581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Выводы из опытов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96346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Проведя опыт,  сделали вывод, что наибольший коэффициент трения у подошвы каучука , затем у  резины, а наименьший коэффициент у пластика. Фирма </a:t>
            </a:r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Adidas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имеет наибольший коэффициент трения.</a:t>
            </a:r>
            <a:endParaRPr lang="ru-RU" b="1" dirty="0" smtClean="0">
              <a:solidFill>
                <a:srgbClr val="002060"/>
              </a:solidFill>
              <a:latin typeface="Georgia" panose="02040502050405020303" pitchFamily="18" charset="0"/>
              <a:ea typeface="Times New Roman"/>
              <a:cs typeface="Calibri"/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  Из этого следует, что при покупке обуви следует учитывать особенности подошв  и погодных условий, в которых вы будете носить обувь.</a:t>
            </a:r>
          </a:p>
          <a:p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81800" cy="108012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Выводы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543800" cy="431824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  </a:t>
            </a:r>
            <a:r>
              <a:rPr lang="ru-RU" b="1" dirty="0"/>
              <a:t>Все опрошенные </a:t>
            </a:r>
            <a:r>
              <a:rPr lang="ru-RU" b="1" dirty="0" smtClean="0"/>
              <a:t> учащиеся знают </a:t>
            </a:r>
            <a:r>
              <a:rPr lang="ru-RU" b="1" dirty="0"/>
              <a:t>о влиянии материала подошвы на трение при ходьбе, но большинство из них не интересуется при покупке обуви материалом подошвы.</a:t>
            </a:r>
          </a:p>
          <a:p>
            <a:r>
              <a:rPr lang="ru-RU" b="1" dirty="0"/>
              <a:t>  Материал подошвы существенно влияет на значение коэффициента трения. Наибольшим значением коэффициента трения скольжения обладает подошва, изготовленная из </a:t>
            </a:r>
            <a:r>
              <a:rPr lang="ru-RU" b="1" dirty="0" smtClean="0"/>
              <a:t>каучука </a:t>
            </a:r>
            <a:r>
              <a:rPr lang="ru-RU" b="1" dirty="0"/>
              <a:t>и резины, а наименьшим - из пластика.</a:t>
            </a:r>
          </a:p>
          <a:p>
            <a:r>
              <a:rPr lang="ru-RU" b="1" dirty="0"/>
              <a:t> Зная коэффициент трения материала подошвы о различную поверхность, можно подобрать оптимальный вариант приобретения обуви. В качестве идеального варианта можно предложить обувь на каучуковой </a:t>
            </a:r>
            <a:r>
              <a:rPr lang="ru-RU" b="1" dirty="0" smtClean="0"/>
              <a:t>подошве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148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280"/>
            <a:ext cx="9114020" cy="1600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Проблема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4500570"/>
            <a:ext cx="2332856" cy="142895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636" y="4572008"/>
            <a:ext cx="2560937" cy="1332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4143380"/>
            <a:ext cx="2500330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07503" y="1844825"/>
            <a:ext cx="882221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Georgia" pitchFamily="18" charset="0"/>
              </a:rPr>
              <a:t>При покупке обуви мало кто обращает внимание на материал, из которого изготовлена подошва и не учитывает коэффициент трения обуви о различные поверхности.</a:t>
            </a:r>
            <a:r>
              <a:rPr lang="ru-RU" sz="2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66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ПРАКТИЧЕСКИЕ РЕКОМЕНДАЦИИ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7715304" cy="407196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b="1" dirty="0" smtClean="0"/>
              <a:t> </a:t>
            </a:r>
            <a:r>
              <a:rPr lang="ru-RU" dirty="0" smtClean="0"/>
              <a:t> </a:t>
            </a:r>
            <a:endParaRPr lang="ru-RU" sz="5600" dirty="0" smtClean="0"/>
          </a:p>
          <a:p>
            <a:pPr lvl="0"/>
            <a:r>
              <a:rPr lang="ru-RU" sz="5600" b="1" dirty="0" smtClean="0">
                <a:solidFill>
                  <a:srgbClr val="002060"/>
                </a:solidFill>
              </a:rPr>
              <a:t>От падения не спасают средства «народные», такие как приклеенный к подошве пластырь, мех, песок и др. Подготовьте обувь заблаговременно. Если вы не спортивный человек, бегающий зимой в кроссовках, лучше обратиться к специалистам и наклеить </a:t>
            </a:r>
            <a:r>
              <a:rPr lang="ru-RU" sz="5600" b="1" dirty="0" err="1" smtClean="0">
                <a:solidFill>
                  <a:srgbClr val="002060"/>
                </a:solidFill>
              </a:rPr>
              <a:t>антискользящую</a:t>
            </a:r>
            <a:r>
              <a:rPr lang="ru-RU" sz="5600" b="1" dirty="0" smtClean="0">
                <a:solidFill>
                  <a:srgbClr val="002060"/>
                </a:solidFill>
              </a:rPr>
              <a:t> профилактику.</a:t>
            </a:r>
          </a:p>
          <a:p>
            <a:pPr lvl="0"/>
            <a:r>
              <a:rPr lang="ru-RU" sz="5600" b="1" dirty="0" smtClean="0">
                <a:solidFill>
                  <a:srgbClr val="002060"/>
                </a:solidFill>
              </a:rPr>
              <a:t>Во время движения по льду не идите на цыпочках, старайтесь наступать на всю подошву, т.к. при этом увеличивается площадь соприкосновения со льдом и усиливается трение. Поднимайте ноги, а в буквальном смысле – скользите, как будто вы на лыжах. Помните, что шпильки в гололед могут стать причиной серьезной травмы головы.</a:t>
            </a:r>
          </a:p>
          <a:p>
            <a:pPr lvl="0"/>
            <a:r>
              <a:rPr lang="ru-RU" sz="5600" b="1" dirty="0" smtClean="0">
                <a:solidFill>
                  <a:srgbClr val="002060"/>
                </a:solidFill>
              </a:rPr>
              <a:t> Старайтесь ходить там, где можно за что-то держаться.</a:t>
            </a:r>
          </a:p>
          <a:p>
            <a:pPr lvl="0"/>
            <a:r>
              <a:rPr lang="ru-RU" sz="5600" b="1" dirty="0" smtClean="0">
                <a:solidFill>
                  <a:srgbClr val="002060"/>
                </a:solidFill>
              </a:rPr>
              <a:t>При ходьбе смотрите под ноги, а не рассматривайте других пешеходов, машины или дома. Для сохранения равновесия  руки лучше держать свободными, при ходьбе ими можно размахивать, удерживая равновесие, а сумку лучше повесить на плечо.</a:t>
            </a:r>
          </a:p>
          <a:p>
            <a:pPr lvl="0"/>
            <a:r>
              <a:rPr lang="ru-RU" sz="5600" b="1" dirty="0" smtClean="0">
                <a:solidFill>
                  <a:srgbClr val="002060"/>
                </a:solidFill>
              </a:rPr>
              <a:t>Носите шапку и капюшон. Они могут смягчить падение, если будете падать на затылок.</a:t>
            </a:r>
          </a:p>
          <a:p>
            <a:pPr lvl="0"/>
            <a:r>
              <a:rPr lang="ru-RU" sz="5600" b="1" dirty="0" smtClean="0">
                <a:solidFill>
                  <a:srgbClr val="002060"/>
                </a:solidFill>
              </a:rPr>
              <a:t>Как только вы начинаете терять равновесие, тотчас же присядьте, причем резко. Тогда ваше падение произойдет с небольшой высоты. Вполне возможно, что вы и вовсе не упадете. При этом, когда будете падать, втяните как можно сильней голову в плечи, к бокам прижмите локти и спину держите как можно прямей. Благодаря этой группировке вы сможете избежать растяжений и ушибов. Падайте на бок, на предплечье, амортизируя таким образом удар. Не выставляйте назад локти и не подставляйте ладонь вытянутой руки. Такие падения чреваты переломами.</a:t>
            </a:r>
          </a:p>
          <a:p>
            <a:pPr lvl="0"/>
            <a:r>
              <a:rPr lang="ru-RU" sz="5600" b="1" dirty="0" smtClean="0">
                <a:solidFill>
                  <a:srgbClr val="002060"/>
                </a:solidFill>
              </a:rPr>
              <a:t>Чтобы при падении все вышеперечисленные советы вспоминались автоматически, заранее отрепетируйте все эти движения. Иначе, когда будете падать, вы вовсе про них не вспомните. А так ваше тело при падении само примет нужное положение</a:t>
            </a:r>
            <a:r>
              <a:rPr lang="ru-RU" sz="64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 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 fontAlgn="base">
              <a:buNone/>
            </a:pPr>
            <a:r>
              <a:rPr lang="ru-RU" b="1" dirty="0" smtClean="0"/>
              <a:t>Литература</a:t>
            </a:r>
            <a:endParaRPr lang="ru-RU" dirty="0" smtClean="0"/>
          </a:p>
          <a:p>
            <a:pPr fontAlgn="base"/>
            <a:r>
              <a:rPr lang="ru-RU" dirty="0" smtClean="0"/>
              <a:t>1. Аксёнова М., Володин В. Энциклопедия «Физика»: «</a:t>
            </a:r>
            <a:r>
              <a:rPr lang="ru-RU" dirty="0" err="1" smtClean="0"/>
              <a:t>Аванта</a:t>
            </a:r>
            <a:r>
              <a:rPr lang="ru-RU" dirty="0" smtClean="0"/>
              <a:t>», 2005.</a:t>
            </a:r>
          </a:p>
          <a:p>
            <a:pPr fontAlgn="base"/>
            <a:r>
              <a:rPr lang="ru-RU" dirty="0" smtClean="0"/>
              <a:t>2.Елкин В.И. «Необычные учебные материалы по физике». «Физика в школе» библиотека журнала,   №16, 2000.</a:t>
            </a:r>
          </a:p>
          <a:p>
            <a:pPr fontAlgn="base"/>
            <a:r>
              <a:rPr lang="ru-RU" dirty="0" smtClean="0"/>
              <a:t>3. Н. М. </a:t>
            </a:r>
            <a:r>
              <a:rPr lang="ru-RU" dirty="0" err="1" smtClean="0"/>
              <a:t>Шахмаев</a:t>
            </a:r>
            <a:r>
              <a:rPr lang="ru-RU" dirty="0" smtClean="0"/>
              <a:t>, С. Н. </a:t>
            </a:r>
            <a:r>
              <a:rPr lang="ru-RU" dirty="0" err="1" smtClean="0"/>
              <a:t>Шахмаев</a:t>
            </a:r>
            <a:r>
              <a:rPr lang="ru-RU" dirty="0" smtClean="0"/>
              <a:t>, Д. Ш. </a:t>
            </a:r>
            <a:r>
              <a:rPr lang="ru-RU" dirty="0" err="1" smtClean="0"/>
              <a:t>Шодиев</a:t>
            </a:r>
            <a:r>
              <a:rPr lang="ru-RU" dirty="0" smtClean="0"/>
              <a:t> «Физика»: Москва «Просвещение», 1995.</a:t>
            </a:r>
          </a:p>
          <a:p>
            <a:pPr fontAlgn="base"/>
            <a:r>
              <a:rPr lang="ru-RU" dirty="0" smtClean="0"/>
              <a:t>4. А. В. </a:t>
            </a:r>
            <a:r>
              <a:rPr lang="ru-RU" dirty="0" err="1" smtClean="0"/>
              <a:t>Пёрышкин</a:t>
            </a:r>
            <a:r>
              <a:rPr lang="ru-RU" dirty="0" smtClean="0"/>
              <a:t>, Е. М. </a:t>
            </a:r>
            <a:r>
              <a:rPr lang="ru-RU" dirty="0" err="1" smtClean="0"/>
              <a:t>Гутник</a:t>
            </a:r>
            <a:r>
              <a:rPr lang="ru-RU" dirty="0" smtClean="0"/>
              <a:t> «Физика»: Москва «Дрофа», 2003.</a:t>
            </a:r>
          </a:p>
          <a:p>
            <a:pPr fontAlgn="base"/>
            <a:r>
              <a:rPr lang="ru-RU" dirty="0" smtClean="0"/>
              <a:t>5 . Изображения взяты на сайте    </a:t>
            </a:r>
            <a:r>
              <a:rPr lang="ru-RU" u="sng" dirty="0" smtClean="0">
                <a:hlinkClick r:id="rId2"/>
              </a:rPr>
              <a:t>http://yandex.ru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6781800" cy="457203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4800" dirty="0">
                <a:solidFill>
                  <a:schemeClr val="accent1">
                    <a:lumMod val="75000"/>
                  </a:schemeClr>
                </a:solidFill>
              </a:rPr>
              <a:t>Цель работы:</a:t>
            </a:r>
            <a:r>
              <a:rPr lang="ru-RU" altLang="ru-RU" sz="3600" dirty="0">
                <a:solidFill>
                  <a:srgbClr val="002060"/>
                </a:solidFill>
              </a:rPr>
              <a:t/>
            </a:r>
            <a:br>
              <a:rPr lang="ru-RU" altLang="ru-RU" sz="3600" dirty="0">
                <a:solidFill>
                  <a:srgbClr val="002060"/>
                </a:solidFill>
              </a:rPr>
            </a:br>
            <a:r>
              <a:rPr lang="ru-RU" altLang="ru-RU" sz="3600" dirty="0">
                <a:solidFill>
                  <a:srgbClr val="5A160B"/>
                </a:solidFill>
                <a:latin typeface="Georgia" pitchFamily="18" charset="0"/>
              </a:rPr>
              <a:t/>
            </a:r>
            <a:br>
              <a:rPr lang="ru-RU" altLang="ru-RU" sz="3600" dirty="0">
                <a:solidFill>
                  <a:srgbClr val="5A160B"/>
                </a:solidFill>
                <a:latin typeface="Georgia" pitchFamily="18" charset="0"/>
              </a:rPr>
            </a:br>
            <a:r>
              <a:rPr lang="ru-RU" altLang="ru-RU" sz="3600" dirty="0"/>
              <a:t> </a:t>
            </a:r>
            <a:r>
              <a:rPr lang="ru-RU" altLang="ru-RU" sz="3600" b="1" dirty="0">
                <a:solidFill>
                  <a:srgbClr val="002060"/>
                </a:solidFill>
                <a:latin typeface="Georgia" pitchFamily="18" charset="0"/>
              </a:rPr>
              <a:t>Исследование трения подошв </a:t>
            </a:r>
            <a:r>
              <a:rPr lang="ru-RU" altLang="ru-RU" sz="3600" b="1" dirty="0" smtClean="0">
                <a:solidFill>
                  <a:srgbClr val="002060"/>
                </a:solidFill>
                <a:latin typeface="Georgia" pitchFamily="18" charset="0"/>
              </a:rPr>
              <a:t>спортивной обуви</a:t>
            </a:r>
            <a:r>
              <a:rPr lang="ru-RU" altLang="ru-RU" sz="3600" b="1" dirty="0">
                <a:solidFill>
                  <a:srgbClr val="002060"/>
                </a:solidFill>
                <a:latin typeface="Georgia" pitchFamily="18" charset="0"/>
              </a:rPr>
              <a:t>, изготовленных из разных материалов о различные </a:t>
            </a:r>
            <a:r>
              <a:rPr lang="ru-RU" altLang="ru-RU" sz="3600" b="1" dirty="0" smtClean="0">
                <a:solidFill>
                  <a:srgbClr val="002060"/>
                </a:solidFill>
                <a:latin typeface="Georgia" pitchFamily="18" charset="0"/>
              </a:rPr>
              <a:t>поверхности.</a:t>
            </a:r>
            <a:r>
              <a:rPr lang="ru-RU" altLang="ru-RU" sz="3600" b="1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3600" b="1" dirty="0">
                <a:solidFill>
                  <a:srgbClr val="002060"/>
                </a:solidFill>
                <a:latin typeface="Georgia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0273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852"/>
            <a:ext cx="9144000" cy="12439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8964488" cy="4608512"/>
          </a:xfrm>
        </p:spPr>
        <p:txBody>
          <a:bodyPr>
            <a:normAutofit lnSpcReduction="10000"/>
          </a:bodyPr>
          <a:lstStyle/>
          <a:p>
            <a:pPr marL="273050" indent="-273050" algn="just">
              <a:buNone/>
            </a:pPr>
            <a:r>
              <a:rPr lang="ru-RU" altLang="ru-RU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1</a:t>
            </a:r>
            <a:r>
              <a:rPr lang="ru-RU" altLang="ru-RU" dirty="0">
                <a:solidFill>
                  <a:srgbClr val="002060"/>
                </a:solidFill>
                <a:latin typeface="Georgia" pitchFamily="18" charset="0"/>
              </a:rPr>
              <a:t>.  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Изучить теоретические основы сухого трения</a:t>
            </a:r>
            <a:r>
              <a:rPr lang="ru-RU" altLang="ru-RU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marL="273050" indent="-273050" algn="just"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Georgia" pitchFamily="18" charset="0"/>
              </a:rPr>
              <a:t>2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. Провести анкетирование среди учащихся для выявления наиболее популярных производителей обуви и уровня осведомлённости о материале подошвы и влияния материала подошвы на трение при ходьбе.</a:t>
            </a:r>
          </a:p>
          <a:p>
            <a:pPr marL="273050" indent="-273050" algn="just">
              <a:buNone/>
            </a:pP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3. Измерить коэффициент трения скольжения материала обувной подошвы о различную поверхность.</a:t>
            </a:r>
          </a:p>
          <a:p>
            <a:pPr marL="273050" indent="-273050" algn="just">
              <a:buNone/>
            </a:pP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4.Провести анализ полученных результатов измерений и выявить наиболее приемлемые варианты эксплуатации обуви.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86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315416"/>
            <a:ext cx="8643998" cy="181559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Методы исследования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608512"/>
          </a:xfrm>
        </p:spPr>
        <p:txBody>
          <a:bodyPr/>
          <a:lstStyle/>
          <a:p>
            <a:pPr algn="ctr"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1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.  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Анкетирование</a:t>
            </a:r>
          </a:p>
          <a:p>
            <a:pPr algn="ctr"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2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.  Физический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эксперимент</a:t>
            </a:r>
          </a:p>
          <a:p>
            <a:pPr algn="ctr"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3.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  Анализ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результатов</a:t>
            </a:r>
          </a:p>
          <a:p>
            <a:pPr algn="ctr">
              <a:buNone/>
              <a:defRPr/>
            </a:pP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4.  Математический расчет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705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72206"/>
            <a:ext cx="2881306" cy="999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85800"/>
            <a:ext cx="7734328" cy="54578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300" b="1" dirty="0" smtClean="0">
                <a:solidFill>
                  <a:schemeClr val="accent1">
                    <a:lumMod val="75000"/>
                  </a:schemeClr>
                </a:solidFill>
              </a:rPr>
              <a:t>Гипотеза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Коэффициент трения обуви о различную поверхность зависит от свойств материал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sz="4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900" b="1" dirty="0" smtClean="0">
                <a:solidFill>
                  <a:schemeClr val="accent1">
                    <a:lumMod val="75000"/>
                  </a:schemeClr>
                </a:solidFill>
              </a:rPr>
              <a:t>Объект исследования</a:t>
            </a:r>
            <a:endParaRPr lang="ru-RU" sz="3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Спортивная обувь на резиновой, каучуковой и пластиковой подошве.</a:t>
            </a:r>
          </a:p>
          <a:p>
            <a:pPr>
              <a:buNone/>
            </a:pPr>
            <a:r>
              <a:rPr lang="ru-RU" sz="3900" b="1" dirty="0" smtClean="0">
                <a:solidFill>
                  <a:schemeClr val="accent1">
                    <a:lumMod val="75000"/>
                  </a:schemeClr>
                </a:solidFill>
              </a:rPr>
              <a:t>Предмет исследования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Зависимость силы трения подошвы обуви о различную поверхность, определение коэффициентов трения.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Падают, падают, падают, падают люди, ну и пусть за то прозрачней св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00240"/>
            <a:ext cx="2129533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7650" name="Picture 2" descr="http://www.ivetta.ua/wp-content/uploads/2010/11/zhenskie-nogi-v-krosovk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71678"/>
            <a:ext cx="2255900" cy="150017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-387424"/>
            <a:ext cx="7256786" cy="267341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Теоретическая часть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ADMIN\Desktop\DeViL\вап\работа в процесе\443816-410-nike-free-run-2-womens-blue-orange-white-654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500306"/>
            <a:ext cx="2205571" cy="1488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DeViL\вап\работа в процесе\T111HAXX4hXXcyOaA._110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357694"/>
            <a:ext cx="2224436" cy="1477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liberty-rb.ru/images/cms/data/0kr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786058"/>
            <a:ext cx="4058927" cy="178592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330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43050"/>
            <a:ext cx="7543800" cy="3886200"/>
          </a:xfrm>
        </p:spPr>
        <p:txBody>
          <a:bodyPr>
            <a:normAutofit fontScale="92500" lnSpcReduction="10000"/>
          </a:bodyPr>
          <a:lstStyle/>
          <a:p>
            <a:endParaRPr lang="ru-RU" alt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altLang="ru-RU" b="1" dirty="0" smtClean="0">
                <a:solidFill>
                  <a:srgbClr val="002060"/>
                </a:solidFill>
                <a:latin typeface="Georgia" pitchFamily="18" charset="0"/>
              </a:rPr>
              <a:t>Трение </a:t>
            </a:r>
            <a:r>
              <a:rPr lang="ru-RU" altLang="ru-RU" dirty="0" smtClean="0">
                <a:solidFill>
                  <a:srgbClr val="002060"/>
                </a:solidFill>
                <a:latin typeface="Georgia" pitchFamily="18" charset="0"/>
              </a:rPr>
              <a:t>— процесс взаимодействия твёрдых тел при их относительном движении (смещении) либо при движении тела в газообразной или жидкой среде. </a:t>
            </a:r>
          </a:p>
          <a:p>
            <a:endParaRPr lang="ru-RU" dirty="0"/>
          </a:p>
        </p:txBody>
      </p:sp>
      <p:sp>
        <p:nvSpPr>
          <p:cNvPr id="24578" name="AutoShape 2" descr="http://ru.stockfresh.com/thumbs/maridav/1690067_%D1%80%D0%B0%D0%B1%D0%BE%D1%82%D0%B0%D0%B5%D1%82-%D1%81%D0%BF%D0%BE%D1%80%D1%82-%D0%BE%D0%B1%D1%83%D0%B2%D1%8C-runner-%D0%BD%D0%BE%D0%B3-%D0%BE%D0%B1%D1%83%D0%B2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://ru.stockfresh.com/thumbs/maridav/1690067_%D1%80%D0%B0%D0%B1%D0%BE%D1%82%D0%B0%D0%B5%D1%82-%D1%81%D0%BF%D0%BE%D1%80%D1%82-%D0%BE%D0%B1%D1%83%D0%B2%D1%8C-runner-%D0%BD%D0%BE%D0%B3-%D0%BE%D0%B1%D1%83%D0%B2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://ru.stockfresh.com/thumbs/maridav/1690067_%D1%80%D0%B0%D0%B1%D0%BE%D1%82%D0%B0%D0%B5%D1%82-%D1%81%D0%BF%D0%BE%D1%80%D1%82-%D0%BE%D0%B1%D1%83%D0%B2%D1%8C-runner-%D0%BD%D0%BE%D0%B3-%D0%BE%D0%B1%D1%83%D0%B2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http://lifesport.by/img/cms/as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78643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954</TotalTime>
  <Words>715</Words>
  <Application>Microsoft Office PowerPoint</Application>
  <PresentationFormat>Экран (4:3)</PresentationFormat>
  <Paragraphs>214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NewsPrint</vt:lpstr>
      <vt:lpstr>Формула</vt:lpstr>
      <vt:lpstr>     </vt:lpstr>
      <vt:lpstr>Актуальность</vt:lpstr>
      <vt:lpstr>Проблема</vt:lpstr>
      <vt:lpstr>Цель работы:   Исследование трения подошв спортивной обуви, изготовленных из разных материалов о различные поверхности. </vt:lpstr>
      <vt:lpstr>Задачи</vt:lpstr>
      <vt:lpstr>Методы исследования</vt:lpstr>
      <vt:lpstr>Слайд 7</vt:lpstr>
      <vt:lpstr>Теоретическая часть</vt:lpstr>
      <vt:lpstr>Слайд 9</vt:lpstr>
      <vt:lpstr>Особенности сил трения</vt:lpstr>
      <vt:lpstr>Типы спортивных покрытий</vt:lpstr>
      <vt:lpstr>Методика и результаты исследований</vt:lpstr>
      <vt:lpstr>Анкета </vt:lpstr>
      <vt:lpstr>Результаты анкеты</vt:lpstr>
      <vt:lpstr>Слайд 15</vt:lpstr>
      <vt:lpstr>    Знаете ли вы, что материал подошвы существенно влияет на трение при ходьбе?</vt:lpstr>
      <vt:lpstr>     Знаете ли вы о физических свойствах и характеристиках различных материалов для изготовления подошв? </vt:lpstr>
      <vt:lpstr>Исследование</vt:lpstr>
      <vt:lpstr>Приборы и материалы, используемые  в опыте</vt:lpstr>
      <vt:lpstr>Порядок  проведения опыта</vt:lpstr>
      <vt:lpstr>Слайд 21</vt:lpstr>
      <vt:lpstr> Исследование №1 Трение о линолеум</vt:lpstr>
      <vt:lpstr>        Исследование №1 Трение о линолеум</vt:lpstr>
      <vt:lpstr>Исследование №2   Трение о асфальт</vt:lpstr>
      <vt:lpstr>Исследование №2 Трение о асфальт</vt:lpstr>
      <vt:lpstr>Исследование № 3 Трение о дерево</vt:lpstr>
      <vt:lpstr>Исследование №3 Трение о дерево</vt:lpstr>
      <vt:lpstr>Выводы из опытов</vt:lpstr>
      <vt:lpstr>Выводы</vt:lpstr>
      <vt:lpstr> ПРАКТИЧЕСКИЕ РЕКОМЕНДАЦИИ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 ПО ФИЗИКЕ  </dc:title>
  <dc:creator>ADMIN</dc:creator>
  <cp:lastModifiedBy>user</cp:lastModifiedBy>
  <cp:revision>114</cp:revision>
  <dcterms:created xsi:type="dcterms:W3CDTF">2017-05-07T10:05:02Z</dcterms:created>
  <dcterms:modified xsi:type="dcterms:W3CDTF">2017-07-06T07:26:22Z</dcterms:modified>
</cp:coreProperties>
</file>