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28"/>
  </p:notesMasterIdLst>
  <p:handoutMasterIdLst>
    <p:handoutMasterId r:id="rId29"/>
  </p:handoutMasterIdLst>
  <p:sldIdLst>
    <p:sldId id="347" r:id="rId2"/>
    <p:sldId id="294" r:id="rId3"/>
    <p:sldId id="295" r:id="rId4"/>
    <p:sldId id="326" r:id="rId5"/>
    <p:sldId id="309" r:id="rId6"/>
    <p:sldId id="297" r:id="rId7"/>
    <p:sldId id="308" r:id="rId8"/>
    <p:sldId id="316" r:id="rId9"/>
    <p:sldId id="348" r:id="rId10"/>
    <p:sldId id="355" r:id="rId11"/>
    <p:sldId id="370" r:id="rId12"/>
    <p:sldId id="371" r:id="rId13"/>
    <p:sldId id="356" r:id="rId14"/>
    <p:sldId id="357" r:id="rId15"/>
    <p:sldId id="360" r:id="rId16"/>
    <p:sldId id="372" r:id="rId17"/>
    <p:sldId id="351" r:id="rId18"/>
    <p:sldId id="373" r:id="rId19"/>
    <p:sldId id="374" r:id="rId20"/>
    <p:sldId id="375" r:id="rId21"/>
    <p:sldId id="376" r:id="rId22"/>
    <p:sldId id="377" r:id="rId23"/>
    <p:sldId id="378" r:id="rId24"/>
    <p:sldId id="366" r:id="rId25"/>
    <p:sldId id="367" r:id="rId26"/>
    <p:sldId id="312" r:id="rId2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4D86"/>
    <a:srgbClr val="004C22"/>
    <a:srgbClr val="003A1A"/>
    <a:srgbClr val="800000"/>
    <a:srgbClr val="5A1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8" autoAdjust="0"/>
    <p:restoredTop sz="81319" autoAdjust="0"/>
  </p:normalViewPr>
  <p:slideViewPr>
    <p:cSldViewPr>
      <p:cViewPr>
        <p:scale>
          <a:sx n="90" d="100"/>
          <a:sy n="90" d="100"/>
        </p:scale>
        <p:origin x="-32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9662CB8F-B687-44E0-BBB1-50402E3BF22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A5CD03D-92F1-4F8A-B817-AACDB31D6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72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87D2EFE-6C05-4235-ADF8-4AD1490A9163}" type="datetimeFigureOut">
              <a:rPr lang="ru-RU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4" tIns="48307" rIns="96614" bIns="483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4" tIns="48307" rIns="96614" bIns="483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40E4EE7-82E7-435B-BC2A-D14264052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72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Здравствуйте!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Меня зовут Лёня Юрьев. Я ученик 2 «Г» класса.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310BC1-4F75-439D-B14F-4D0F12597D7D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энциклопедии и Интернета я узнал, что рычаги люди стали применять очень давно: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dirty="0" smtClean="0"/>
              <a:t>Древний человек, чтобы найти себе пищу сдвигал</a:t>
            </a:r>
            <a:r>
              <a:rPr lang="ru-RU" baseline="0" dirty="0" smtClean="0"/>
              <a:t> камни и корни деревьев.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baseline="0" dirty="0" smtClean="0"/>
              <a:t>Чтобы легче и быстрее плыть на лодке он использовал весло.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7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dirty="0" smtClean="0"/>
              <a:t>В древней Индии и Египте люди придумали устройство для подъема</a:t>
            </a:r>
            <a:r>
              <a:rPr lang="ru-RU" baseline="0" dirty="0" smtClean="0"/>
              <a:t> воды, которое назвали </a:t>
            </a:r>
            <a:r>
              <a:rPr lang="ru-RU" baseline="0" dirty="0" err="1" smtClean="0"/>
              <a:t>шадуф</a:t>
            </a:r>
            <a:r>
              <a:rPr lang="ru-RU" baseline="0" dirty="0" smtClean="0"/>
              <a:t>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baseline="0" dirty="0" smtClean="0"/>
              <a:t>Также в Древнем Египте люди использовали рычаг при строительстве пирамид.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75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Почти 5000 лет назад греческий математик Архимед сказал: «Дайте мне точку опоры, и я переверну Землю.» Он открыл и изучил законы</a:t>
            </a:r>
            <a:r>
              <a:rPr lang="ru-RU" baseline="0" dirty="0" smtClean="0"/>
              <a:t> рычага.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75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Рычаг - это твердое тело, способное вращаться вокруг неподвижной опоры.</a:t>
            </a:r>
          </a:p>
          <a:p>
            <a:r>
              <a:rPr lang="ru-RU" dirty="0" smtClean="0"/>
              <a:t>Плечо — это расстояние от точки опоры до точки приложения силы. </a:t>
            </a:r>
          </a:p>
          <a:p>
            <a:r>
              <a:rPr lang="ru-RU" dirty="0" smtClean="0"/>
              <a:t>У рычага есть закон: чем длиннее плечо, тем меньше нужна сила, чтобы поднять один и тот же груз.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22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Существуют два вида рычагов: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dirty="0" smtClean="0"/>
              <a:t>У рычагов 1 рода плечи</a:t>
            </a:r>
            <a:r>
              <a:rPr lang="ru-RU" baseline="0" dirty="0" smtClean="0"/>
              <a:t> сил расположены с разных сторон от точки опоры.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dirty="0" smtClean="0"/>
              <a:t>У рычага 2-го рода плечи сил располагаются с одной стороны от точки опоры.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76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провел анкетирование среди учащихся разных классов.</a:t>
            </a:r>
          </a:p>
          <a:p>
            <a:r>
              <a:rPr lang="ru-RU" dirty="0" smtClean="0"/>
              <a:t>При обработке результатов выяснилось, что: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dirty="0" smtClean="0"/>
              <a:t>практически все  знают о том, что такое рычаг,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dirty="0" smtClean="0"/>
              <a:t>где он применяется,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dirty="0" smtClean="0"/>
              <a:t>могут привести примеры рычагов.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ru-RU" dirty="0" smtClean="0"/>
              <a:t>На вопрос «Изменилась ли жизнь человека с приходом рычага?» также практически все дали положительный ответ.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4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 ходе работы я выяснил, что рычаги встречаются в разных частях тела человека, например, ноги и челюсти.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BB7826-F70F-4DFF-AF17-C8E571C2F126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Правило рычага лежит в основе действия различного рода инструментов и устройств, которые применяются в технике и быту.  Например, ножницы нам дают выигрыш </a:t>
            </a:r>
            <a:r>
              <a:rPr lang="ru-RU" altLang="ru-RU" baseline="0" dirty="0" smtClean="0"/>
              <a:t> в силе</a:t>
            </a:r>
            <a:r>
              <a:rPr lang="ru-RU" altLang="ru-RU" dirty="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Ножницы - это рычаг, ось вращения которого, проходит через винт, соединяющий обе половины ножниц.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Действующей силой является мускульная сила руки человека, сжимающего ножницы.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Противодействующей силой – является сила сопротивления того материала, который режут ножницами. 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BB7826-F70F-4DFF-AF17-C8E571C2F126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Ножницы бывают разные.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Канцелярские ножницы предназначены для резки бумаги.</a:t>
            </a:r>
            <a:r>
              <a:rPr lang="ru-RU" altLang="ru-RU" baseline="0" dirty="0" smtClean="0"/>
              <a:t> Они имеют </a:t>
            </a:r>
            <a:r>
              <a:rPr lang="ru-RU" altLang="ru-RU" baseline="0" dirty="0" err="1" smtClean="0"/>
              <a:t>имеют</a:t>
            </a:r>
            <a:r>
              <a:rPr lang="ru-RU" altLang="ru-RU" baseline="0" dirty="0" smtClean="0"/>
              <a:t> длинные лезвия и почти такой же длины ручки.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Ножницы для резки листового металла имеют ручки гораздо длиннее лезвий. Длинное плечо ручек позволяет применять</a:t>
            </a:r>
            <a:r>
              <a:rPr lang="ru-RU" altLang="ru-RU" baseline="0" dirty="0" smtClean="0"/>
              <a:t> небольшую силу.</a:t>
            </a: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BB7826-F70F-4DFF-AF17-C8E571C2F126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Еще больше разница между длиной ручек и длиной режущей части в кусачках, </a:t>
            </a:r>
            <a:r>
              <a:rPr lang="ru-RU" altLang="ru-RU" dirty="0" err="1" smtClean="0"/>
              <a:t>предна-значенных</a:t>
            </a:r>
            <a:r>
              <a:rPr lang="ru-RU" altLang="ru-RU" dirty="0" smtClean="0"/>
              <a:t> для перекусывания проволоки.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Этот же принцип рычага используется в пассатижах. 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BB7826-F70F-4DFF-AF17-C8E571C2F126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Тема моей исследовательской работы «Рычаг и его удивительные свойства»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35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Выигрыш в силе мы можем получить с помощью лома или палки при поднятии тяжелых предметов. 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BB7826-F70F-4DFF-AF17-C8E571C2F126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Применяя гвоздодер, человек без труда может вытащить любой гвоздь.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BB7826-F70F-4DFF-AF17-C8E571C2F126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Не обойтись без рычагов и в спорте.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Я занимаюсь в секции дзюдо. В борьбе у нас используется 8 рычагов. Например, в приемах «Передняя подножка» и «Бросок через бедро».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BB7826-F70F-4DFF-AF17-C8E571C2F126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Я изготовил из конструктора «</a:t>
            </a:r>
            <a:r>
              <a:rPr lang="ru-RU" altLang="ru-RU" dirty="0" err="1" smtClean="0"/>
              <a:t>Lego</a:t>
            </a:r>
            <a:r>
              <a:rPr lang="ru-RU" altLang="ru-RU" dirty="0" smtClean="0"/>
              <a:t>» модель детской качели.</a:t>
            </a:r>
            <a:r>
              <a:rPr lang="ru-RU" altLang="ru-RU" baseline="0" dirty="0" smtClean="0"/>
              <a:t> Я</a:t>
            </a:r>
            <a:r>
              <a:rPr lang="ru-RU" altLang="ru-RU" dirty="0" smtClean="0"/>
              <a:t> предлагаю её усовершенствовать: для удобства детей и взрослых нужно изготовлять передвигаемые сидения. Любой взрослый человек, который придет с ребенком на детскую площадку, сможет с ним покачаться, и не нужно будет искать подходящего товарища по росту и весу. 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BB7826-F70F-4DFF-AF17-C8E571C2F126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3449" indent="-543449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ru-RU" dirty="0" smtClean="0"/>
              <a:t>На основании проведенного исследования и полученных результатов я сделал следующий вывод:</a:t>
            </a:r>
          </a:p>
          <a:p>
            <a:pPr marL="228595" indent="-22859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ru-RU" dirty="0" smtClean="0"/>
              <a:t>В большинстве случаев простые механизмы применяют для того, чтобы получить выигрыш в силе.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C5AA7B-664A-4440-9EAE-EAEDA0049FB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Я подтвердил свою гипотезу, что существуют механизмы, которые помогают человеку стать сильнее.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Теперь я становлюсь сильнее не только благодаря физическим тренировкам, но и применяя новые полученные знания.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AE574F-BFFA-40CD-898D-9E3620B40E4B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 работы достигнута.</a:t>
            </a:r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6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повседневной жизни человек очень часто использует инструменты, такие как лопата, гвоздодёр, ножницы, гаечный ключ и другие. Все они предназначены для выполнения какой-нибудь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7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Отсюда вытекает проблема исследования: Когда и для чего используются инструменты?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4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- Объектом исследования в моей работе </a:t>
            </a:r>
            <a:r>
              <a:rPr lang="ru-RU" i="1" dirty="0" smtClean="0"/>
              <a:t>является РЫЧАГ. </a:t>
            </a:r>
            <a:endParaRPr lang="ru-RU" dirty="0" smtClean="0"/>
          </a:p>
          <a:p>
            <a:r>
              <a:rPr lang="ru-RU" dirty="0" smtClean="0"/>
              <a:t> - Предмет исследования </a:t>
            </a:r>
            <a:r>
              <a:rPr lang="ru-RU" i="1" dirty="0" smtClean="0"/>
              <a:t>свойства рычага.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2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Цель исследования:  </a:t>
            </a:r>
            <a:r>
              <a:rPr lang="ru-RU" i="1" dirty="0" smtClean="0"/>
              <a:t>Выяснить, где и каким образом можно использовать рычаг в жизни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2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Задачи исследовательской работы:</a:t>
            </a:r>
          </a:p>
          <a:p>
            <a:r>
              <a:rPr lang="ru-RU" dirty="0" smtClean="0"/>
              <a:t>1. узнать о происхождении и  видах рычага;</a:t>
            </a:r>
          </a:p>
          <a:p>
            <a:r>
              <a:rPr lang="ru-RU" dirty="0" smtClean="0"/>
              <a:t>2. провести анкетирование среди учащихся разных классов для выявления уровня осведомлённости о рычаге и его применении;</a:t>
            </a:r>
          </a:p>
          <a:p>
            <a:r>
              <a:rPr lang="ru-RU" dirty="0" smtClean="0"/>
              <a:t>3. выявить возможности применения рычага;</a:t>
            </a:r>
          </a:p>
          <a:p>
            <a:r>
              <a:rPr lang="ru-RU" dirty="0" smtClean="0"/>
              <a:t>4. изготовить модель на основе рычага и предложить возможность ее применения.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5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00" dirty="0">
                <a:solidFill>
                  <a:srgbClr val="EEECE1"/>
                </a:solidFill>
              </a:rPr>
              <a:t>Методы исследования:</a:t>
            </a:r>
          </a:p>
          <a:p>
            <a:pPr marL="285743" indent="-285743" defTabSz="96613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300" dirty="0">
                <a:solidFill>
                  <a:prstClr val="black"/>
                </a:solidFill>
              </a:rPr>
              <a:t>поиск информации в литературе и Интернете,</a:t>
            </a:r>
          </a:p>
          <a:p>
            <a:pPr marL="285743" indent="-285743" defTabSz="96613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300" dirty="0">
                <a:solidFill>
                  <a:prstClr val="black"/>
                </a:solidFill>
              </a:rPr>
              <a:t>анкетирование,</a:t>
            </a:r>
          </a:p>
          <a:p>
            <a:pPr marL="285743" indent="-285743" defTabSz="96613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300" dirty="0">
                <a:solidFill>
                  <a:prstClr val="black"/>
                </a:solidFill>
              </a:rPr>
              <a:t>наблюдение,</a:t>
            </a:r>
          </a:p>
          <a:p>
            <a:pPr marL="285743" indent="-285743" defTabSz="96613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300" dirty="0">
                <a:solidFill>
                  <a:prstClr val="black"/>
                </a:solidFill>
              </a:rPr>
              <a:t>экспериментальная работа, </a:t>
            </a:r>
          </a:p>
          <a:p>
            <a:pPr marL="285743" indent="-285743" defTabSz="96613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300" dirty="0">
                <a:solidFill>
                  <a:prstClr val="black"/>
                </a:solidFill>
              </a:rPr>
              <a:t>моделирование.</a:t>
            </a:r>
          </a:p>
          <a:p>
            <a:pPr defTabSz="9661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E4EE7-82E7-435B-BC2A-D14264052E5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79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Я предполагаю что, </a:t>
            </a:r>
            <a:r>
              <a:rPr lang="ru-RU" dirty="0" err="1" smtClean="0"/>
              <a:t>скрее</a:t>
            </a:r>
            <a:r>
              <a:rPr lang="ru-RU" dirty="0" smtClean="0"/>
              <a:t> всего, существуют механизмы, которые помогают человеку стать сильнее.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.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4983" indent="-3019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7666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90732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3799" indent="-24153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6865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9932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2997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6064" indent="-24153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EC06AB-BA04-40A0-ADAB-91DD4DEB3718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5A5A2178-D3F4-439A-A248-C1E624823DF2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C88FDDC-21D0-4FAF-A0DB-92DAF179B4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E6A4B-83AF-42DB-AB72-1DF9636E26CC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1D4E-9020-4DEA-84A3-A3AB56A6B2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73427-B143-4776-929D-694FEE0CBE07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87FD-EE76-48E0-9464-4E5D9B4BFD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3C11E-46A0-4521-B827-D056D19390CF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A8216-CF26-4662-BE3A-78AAD43C20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CCCA20-601D-4A5D-A4C7-48BAEA63FF6F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F72A0-6F15-4ECD-8046-2AC1D3119D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D97C6F-0525-4547-AC6A-3FB827F2CD73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A1EC0-DA06-46A9-B5A0-7A3DDEBF9F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1EE4F-E50F-4648-841E-5A018D9F9EFE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947D7-C8C1-4208-9130-7EEB3B6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1E15AE-36B3-474F-AABE-1708BC2ED0CA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8253F-DBE3-4D14-BF44-1AB5B2B332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4A788-6F38-49EE-8C78-F2871493CF64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2FB94-B4FF-45B2-8D85-3D018DD2F0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8A75E-8D15-4C47-BA95-30B3A65E5FA1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DF7D0-93D5-45B1-A27A-43828B3B67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7E3630-16BE-4AD6-AD01-267D5E185D45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20823-CBE7-42D3-B277-7871521EB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E045C43D-F139-4E5E-BCD1-35DFCF33C439}" type="datetimeFigureOut">
              <a:rPr lang="ru-RU" smtClean="0"/>
              <a:pPr>
                <a:defRPr/>
              </a:pPr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F8D22295-A7A7-4AA3-8ACF-9E7E9106B4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2"/>
          <p:cNvSpPr>
            <a:spLocks noGrp="1"/>
          </p:cNvSpPr>
          <p:nvPr>
            <p:ph type="ctrTitle"/>
          </p:nvPr>
        </p:nvSpPr>
        <p:spPr>
          <a:xfrm>
            <a:off x="4644008" y="2780928"/>
            <a:ext cx="3528392" cy="17281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alt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</a:rPr>
              <a:t>Дайте мне точку опоры, и я сдвину землю.</a:t>
            </a:r>
            <a:endParaRPr lang="ru-RU" alt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07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04248" y="4581128"/>
            <a:ext cx="1584176" cy="3600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ea typeface="+mj-ea"/>
                <a:cs typeface="+mj-cs"/>
              </a:rPr>
              <a:t>Архимед</a:t>
            </a:r>
            <a:endParaRPr lang="ru-RU" alt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202754" name="Picture 2" descr="http://ic.pics.livejournal.com/geogen_mir/18301738/47565/47565_6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672408" cy="367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774" y="332656"/>
            <a:ext cx="7467600" cy="9398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История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рычага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3056229" cy="346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52" y="2420888"/>
            <a:ext cx="3522290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5595" y="5026025"/>
            <a:ext cx="3272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Древний человек, сдвигавший </a:t>
            </a:r>
            <a:r>
              <a:rPr lang="ru-RU" sz="2000" dirty="0"/>
              <a:t>с места тяжёлые камни в поисках пищи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2922" y="4364305"/>
            <a:ext cx="3522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</a:t>
            </a:r>
            <a:r>
              <a:rPr lang="ru-RU" sz="2000" dirty="0" smtClean="0"/>
              <a:t>есло</a:t>
            </a:r>
            <a:r>
              <a:rPr lang="ru-RU" sz="2000" dirty="0"/>
              <a:t>, </a:t>
            </a:r>
            <a:r>
              <a:rPr lang="ru-RU" sz="2000" dirty="0" smtClean="0"/>
              <a:t>применялось</a:t>
            </a:r>
            <a:r>
              <a:rPr lang="ru-RU" sz="2000" dirty="0"/>
              <a:t>, чтобы уменьшить силу, которую необходимо было прикладывать </a:t>
            </a:r>
            <a:r>
              <a:rPr lang="ru-RU" sz="2000" dirty="0" smtClean="0"/>
              <a:t>человеку.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28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67600" cy="9398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История 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рычага.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https://otvet.imgsmail.ru/download/0c7c61d91a2fadc119f51fa0205b2f04_i-21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03" y="2135875"/>
            <a:ext cx="345638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900igr.net/datai/fizika/Prostye-mekhanizmy-rychag/0002-002-Mekhanizmy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5875"/>
            <a:ext cx="3672408" cy="29523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1115616" y="5088202"/>
            <a:ext cx="3096344" cy="86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 smtClean="0">
                <a:effectLst/>
                <a:latin typeface="Calibri" panose="020F0502020204030204" pitchFamily="34" charset="0"/>
                <a:ea typeface="Times New Roman"/>
                <a:cs typeface="Calibri"/>
              </a:rPr>
              <a:t> </a:t>
            </a:r>
            <a:r>
              <a:rPr lang="ru-RU" sz="2000" dirty="0" err="1"/>
              <a:t>Шадуф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>
              <a:lnSpc>
                <a:spcPct val="115000"/>
              </a:lnSpc>
            </a:pPr>
            <a:r>
              <a:rPr lang="ru-RU" sz="2000" dirty="0" smtClean="0"/>
              <a:t>в </a:t>
            </a:r>
            <a:r>
              <a:rPr lang="ru-RU" sz="2000" dirty="0" smtClean="0"/>
              <a:t>Древней Греции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5088203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Применение рычага при </a:t>
            </a:r>
          </a:p>
          <a:p>
            <a:pPr algn="ctr"/>
            <a:r>
              <a:rPr lang="ru-RU" sz="2000" dirty="0"/>
              <a:t>строительстве пирамид в Древнем Египте</a:t>
            </a:r>
          </a:p>
        </p:txBody>
      </p:sp>
    </p:spTree>
    <p:extLst>
      <p:ext uri="{BB962C8B-B14F-4D97-AF65-F5344CB8AC3E}">
        <p14:creationId xmlns:p14="http://schemas.microsoft.com/office/powerpoint/2010/main" val="15987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67600" cy="939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История 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рычага.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http://24indianews.com/imagedata/2016/06/Archimedes_Idealportrai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67" y="2599899"/>
            <a:ext cx="2304256" cy="244827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 descr="http://ic.pics.livejournal.com/geogen_mir/18301738/47565/47565_60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63" y="2609027"/>
            <a:ext cx="259465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07604" y="5529839"/>
            <a:ext cx="7245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434"/>
                </a:solidFill>
              </a:rPr>
              <a:t>«Дайте мне точку опоры, и я сдвину Землю</a:t>
            </a:r>
            <a:r>
              <a:rPr lang="ru-RU" sz="2400" b="1" dirty="0" smtClean="0">
                <a:solidFill>
                  <a:srgbClr val="007434"/>
                </a:solidFill>
              </a:rPr>
              <a:t>!»</a:t>
            </a:r>
            <a:endParaRPr lang="ru-RU" sz="2400" b="1" dirty="0">
              <a:solidFill>
                <a:srgbClr val="00743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5626" y="1802616"/>
            <a:ext cx="6849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4D86"/>
                </a:solidFill>
              </a:rPr>
              <a:t>Греческий математик Архимед, </a:t>
            </a:r>
            <a:r>
              <a:rPr lang="en-US" sz="2400" b="1" dirty="0" smtClean="0">
                <a:solidFill>
                  <a:srgbClr val="004D86"/>
                </a:solidFill>
              </a:rPr>
              <a:t>III</a:t>
            </a:r>
            <a:r>
              <a:rPr lang="ru-RU" sz="2400" b="1" dirty="0" smtClean="0">
                <a:solidFill>
                  <a:srgbClr val="004D86"/>
                </a:solidFill>
              </a:rPr>
              <a:t> </a:t>
            </a:r>
            <a:r>
              <a:rPr lang="ru-RU" sz="2400" b="1" dirty="0">
                <a:solidFill>
                  <a:srgbClr val="004D86"/>
                </a:solidFill>
              </a:rPr>
              <a:t>в. до н.э.</a:t>
            </a:r>
          </a:p>
        </p:txBody>
      </p:sp>
    </p:spTree>
    <p:extLst>
      <p:ext uri="{BB962C8B-B14F-4D97-AF65-F5344CB8AC3E}">
        <p14:creationId xmlns:p14="http://schemas.microsoft.com/office/powerpoint/2010/main" val="3869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7467600" cy="939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Что такое рычаг</a:t>
            </a:r>
          </a:p>
        </p:txBody>
      </p:sp>
      <p:sp>
        <p:nvSpPr>
          <p:cNvPr id="187405" name="TextBox 1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19256" cy="954107"/>
          </a:xfr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+mj-lt"/>
              </a:rPr>
              <a:t>   </a:t>
            </a:r>
            <a:r>
              <a:rPr lang="ru-RU" sz="2800" dirty="0">
                <a:solidFill>
                  <a:srgbClr val="5A160B"/>
                </a:solidFill>
                <a:latin typeface="+mj-lt"/>
              </a:rPr>
              <a:t>Рычаг - это твердое тело, способное вращаться вокруг неподвижной опоры </a:t>
            </a:r>
            <a:endParaRPr lang="ru-RU" sz="2800" dirty="0" smtClean="0">
              <a:solidFill>
                <a:srgbClr val="5A160B"/>
              </a:solidFill>
              <a:latin typeface="+mj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83568" y="2996952"/>
            <a:ext cx="7760952" cy="2470801"/>
            <a:chOff x="0" y="0"/>
            <a:chExt cx="5442554" cy="1162757"/>
          </a:xfrm>
        </p:grpSpPr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20888" y="0"/>
              <a:ext cx="1605516" cy="1057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01660"/>
              <a:ext cx="1876631" cy="955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Надпись 2"/>
            <p:cNvSpPr txBox="1">
              <a:spLocks noChangeArrowheads="1"/>
            </p:cNvSpPr>
            <p:nvPr/>
          </p:nvSpPr>
          <p:spPr bwMode="auto">
            <a:xfrm>
              <a:off x="3888295" y="3808"/>
              <a:ext cx="1554259" cy="11589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effectLst/>
                  <a:latin typeface="Times New Roman"/>
                  <a:ea typeface="Times New Roman"/>
                  <a:cs typeface="Calibri"/>
                </a:rPr>
                <a:t>О – точка опоры</a:t>
              </a:r>
              <a:endParaRPr lang="ru-RU" dirty="0">
                <a:effectLst/>
                <a:latin typeface="Calibri"/>
                <a:ea typeface="Times New Roman"/>
                <a:cs typeface="Calibri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 smtClean="0">
                  <a:effectLst/>
                  <a:latin typeface="Times New Roman"/>
                  <a:ea typeface="Times New Roman"/>
                  <a:cs typeface="Calibri"/>
                </a:rPr>
                <a:t>F</a:t>
              </a:r>
              <a:r>
                <a:rPr lang="ru-RU" baseline="-25000" dirty="0" smtClean="0">
                  <a:effectLst/>
                  <a:latin typeface="Times New Roman"/>
                  <a:ea typeface="Times New Roman"/>
                  <a:cs typeface="Calibri"/>
                </a:rPr>
                <a:t>1</a:t>
              </a:r>
              <a:r>
                <a:rPr lang="ru-RU" dirty="0" smtClean="0">
                  <a:effectLst/>
                  <a:latin typeface="Times New Roman"/>
                  <a:ea typeface="Times New Roman"/>
                  <a:cs typeface="Calibri"/>
                </a:rPr>
                <a:t>, F</a:t>
              </a:r>
              <a:r>
                <a:rPr lang="ru-RU" baseline="-25000" dirty="0" smtClean="0">
                  <a:effectLst/>
                  <a:latin typeface="Times New Roman"/>
                  <a:ea typeface="Times New Roman"/>
                  <a:cs typeface="Calibri"/>
                </a:rPr>
                <a:t>2</a:t>
              </a:r>
              <a:r>
                <a:rPr lang="ru-RU" dirty="0" smtClean="0">
                  <a:effectLst/>
                  <a:latin typeface="Times New Roman"/>
                  <a:ea typeface="Times New Roman"/>
                  <a:cs typeface="Calibri"/>
                </a:rPr>
                <a:t> </a:t>
              </a:r>
              <a:r>
                <a:rPr lang="ru-RU" dirty="0">
                  <a:effectLst/>
                  <a:latin typeface="Times New Roman"/>
                  <a:ea typeface="Times New Roman"/>
                  <a:cs typeface="Calibri"/>
                </a:rPr>
                <a:t>– силы, </a:t>
              </a:r>
              <a:r>
                <a:rPr lang="ru-RU" dirty="0" err="1" smtClean="0">
                  <a:effectLst/>
                  <a:latin typeface="Times New Roman"/>
                  <a:ea typeface="Times New Roman"/>
                  <a:cs typeface="Calibri"/>
                </a:rPr>
                <a:t>дей-ствующие</a:t>
              </a:r>
              <a:r>
                <a:rPr lang="ru-RU" dirty="0" smtClean="0">
                  <a:effectLst/>
                  <a:latin typeface="Times New Roman"/>
                  <a:ea typeface="Times New Roman"/>
                  <a:cs typeface="Calibri"/>
                </a:rPr>
                <a:t> </a:t>
              </a:r>
              <a:r>
                <a:rPr lang="ru-RU" dirty="0">
                  <a:effectLst/>
                  <a:latin typeface="Times New Roman"/>
                  <a:ea typeface="Times New Roman"/>
                  <a:cs typeface="Calibri"/>
                </a:rPr>
                <a:t>на рычаг.</a:t>
              </a:r>
              <a:endParaRPr lang="ru-RU" dirty="0">
                <a:effectLst/>
                <a:latin typeface="Calibri"/>
                <a:ea typeface="Times New Roman"/>
                <a:cs typeface="Calibri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effectLst/>
                  <a:latin typeface="Times New Roman"/>
                  <a:ea typeface="Times New Roman"/>
                  <a:cs typeface="Calibri"/>
                </a:rPr>
                <a:t>l</a:t>
              </a:r>
              <a:r>
                <a:rPr lang="ru-RU" baseline="-25000" dirty="0">
                  <a:effectLst/>
                  <a:latin typeface="Times New Roman"/>
                  <a:ea typeface="Times New Roman"/>
                  <a:cs typeface="Calibri"/>
                </a:rPr>
                <a:t>1</a:t>
              </a:r>
              <a:r>
                <a:rPr lang="ru-RU" dirty="0">
                  <a:effectLst/>
                  <a:latin typeface="Times New Roman"/>
                  <a:ea typeface="Times New Roman"/>
                  <a:cs typeface="Calibri"/>
                </a:rPr>
                <a:t>  - плечо силы F</a:t>
              </a:r>
              <a:r>
                <a:rPr lang="ru-RU" baseline="-25000" dirty="0">
                  <a:effectLst/>
                  <a:latin typeface="Times New Roman"/>
                  <a:ea typeface="Times New Roman"/>
                  <a:cs typeface="Calibri"/>
                </a:rPr>
                <a:t>1  </a:t>
              </a:r>
              <a:endParaRPr lang="ru-RU" dirty="0">
                <a:effectLst/>
                <a:latin typeface="Calibri"/>
                <a:ea typeface="Times New Roman"/>
                <a:cs typeface="Calibri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effectLst/>
                  <a:latin typeface="Times New Roman"/>
                  <a:ea typeface="Times New Roman"/>
                  <a:cs typeface="Calibri"/>
                </a:rPr>
                <a:t>l</a:t>
              </a:r>
              <a:r>
                <a:rPr lang="ru-RU" baseline="-25000" dirty="0">
                  <a:effectLst/>
                  <a:latin typeface="Times New Roman"/>
                  <a:ea typeface="Times New Roman"/>
                  <a:cs typeface="Calibri"/>
                </a:rPr>
                <a:t>2</a:t>
              </a:r>
              <a:r>
                <a:rPr lang="ru-RU" dirty="0">
                  <a:effectLst/>
                  <a:latin typeface="Times New Roman"/>
                  <a:ea typeface="Times New Roman"/>
                  <a:cs typeface="Calibri"/>
                </a:rPr>
                <a:t> - плечо силы F</a:t>
              </a:r>
              <a:r>
                <a:rPr lang="ru-RU" baseline="-25000" dirty="0">
                  <a:effectLst/>
                  <a:latin typeface="Times New Roman"/>
                  <a:ea typeface="Times New Roman"/>
                  <a:cs typeface="Calibri"/>
                </a:rPr>
                <a:t>2 </a:t>
              </a:r>
              <a:r>
                <a:rPr lang="ru-RU" dirty="0">
                  <a:effectLst/>
                  <a:latin typeface="Times New Roman"/>
                  <a:ea typeface="Times New Roman"/>
                  <a:cs typeface="Calibri"/>
                </a:rPr>
                <a:t>  </a:t>
              </a:r>
              <a:endParaRPr lang="ru-RU" dirty="0"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/>
                  <a:ea typeface="Times New Roman"/>
                  <a:cs typeface="Calibri"/>
                </a:rPr>
                <a:t> 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/>
                  <a:ea typeface="Times New Roman"/>
                  <a:cs typeface="Calibri"/>
                </a:rPr>
                <a:t> 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78485" y="5436438"/>
            <a:ext cx="6948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5A160B"/>
                </a:solidFill>
                <a:latin typeface="+mj-lt"/>
              </a:rPr>
              <a:t>  Плечо </a:t>
            </a:r>
            <a:r>
              <a:rPr lang="ru-RU" sz="2800" dirty="0">
                <a:solidFill>
                  <a:srgbClr val="5A160B"/>
                </a:solidFill>
                <a:latin typeface="+mj-lt"/>
              </a:rPr>
              <a:t>— это расстояние от точки опоры до точки приложения силы.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547665" y="3337784"/>
            <a:ext cx="4739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021584" y="3337784"/>
            <a:ext cx="606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979711" y="3292502"/>
            <a:ext cx="107045" cy="905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7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 bwMode="auto">
          <a:xfrm>
            <a:off x="1567806" y="404664"/>
            <a:ext cx="5593147" cy="1120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2692400" indent="-1879600" algn="ctr">
              <a:defRPr/>
            </a:pPr>
            <a:r>
              <a:rPr lang="ru-RU" sz="3600" b="1" dirty="0">
                <a:solidFill>
                  <a:srgbClr val="5A160B"/>
                </a:solidFill>
                <a:latin typeface="Georgia" pitchFamily="18" charset="0"/>
              </a:rPr>
              <a:t>Виды рычагов</a:t>
            </a:r>
            <a:endParaRPr lang="ru-RU" sz="3600" b="1" cap="none" dirty="0" smtClean="0">
              <a:solidFill>
                <a:srgbClr val="5A160B"/>
              </a:solidFill>
              <a:latin typeface="Georgia" pitchFamily="18" charset="0"/>
            </a:endParaRPr>
          </a:p>
        </p:txBody>
      </p:sp>
      <p:sp>
        <p:nvSpPr>
          <p:cNvPr id="188420" name="TextBox 20"/>
          <p:cNvSpPr txBox="1">
            <a:spLocks noChangeArrowheads="1"/>
          </p:cNvSpPr>
          <p:nvPr/>
        </p:nvSpPr>
        <p:spPr bwMode="auto">
          <a:xfrm>
            <a:off x="776288" y="5429250"/>
            <a:ext cx="4510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296" name="TextBox 22"/>
          <p:cNvSpPr txBox="1">
            <a:spLocks noChangeArrowheads="1"/>
          </p:cNvSpPr>
          <p:nvPr/>
        </p:nvSpPr>
        <p:spPr bwMode="auto">
          <a:xfrm>
            <a:off x="998779" y="4892182"/>
            <a:ext cx="26439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5A16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Рычаг 1-го рода</a:t>
            </a:r>
          </a:p>
        </p:txBody>
      </p:sp>
      <p:sp>
        <p:nvSpPr>
          <p:cNvPr id="188424" name="Rectangle 5"/>
          <p:cNvSpPr>
            <a:spLocks noChangeArrowheads="1"/>
          </p:cNvSpPr>
          <p:nvPr/>
        </p:nvSpPr>
        <p:spPr bwMode="auto">
          <a:xfrm>
            <a:off x="31750" y="0"/>
            <a:ext cx="1076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20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76664" y="2420888"/>
            <a:ext cx="7759489" cy="2073831"/>
            <a:chOff x="74428" y="0"/>
            <a:chExt cx="4635795" cy="1073889"/>
          </a:xfrm>
        </p:grpSpPr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30549" y="0"/>
              <a:ext cx="2179674" cy="10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4428" y="10633"/>
              <a:ext cx="2083981" cy="106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5436096" y="4906030"/>
            <a:ext cx="26439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5A16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Рычаг </a:t>
            </a:r>
            <a:r>
              <a:rPr lang="ru-RU" sz="2800" b="1" dirty="0" smtClean="0">
                <a:solidFill>
                  <a:srgbClr val="5A16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2-го </a:t>
            </a:r>
            <a:r>
              <a:rPr lang="ru-RU" sz="2800" b="1" dirty="0">
                <a:solidFill>
                  <a:srgbClr val="5A160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рода</a:t>
            </a:r>
          </a:p>
        </p:txBody>
      </p:sp>
    </p:spTree>
    <p:extLst>
      <p:ext uri="{BB962C8B-B14F-4D97-AF65-F5344CB8AC3E}">
        <p14:creationId xmlns:p14="http://schemas.microsoft.com/office/powerpoint/2010/main" val="32461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>
            <a:spLocks noGrp="1"/>
          </p:cNvSpPr>
          <p:nvPr>
            <p:ph type="title"/>
          </p:nvPr>
        </p:nvSpPr>
        <p:spPr bwMode="auto">
          <a:xfrm>
            <a:off x="874204" y="220948"/>
            <a:ext cx="7467600" cy="939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b="1" cap="none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Анкетирование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6677" y="908720"/>
            <a:ext cx="6984776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ea typeface="Times New Roman"/>
                <a:cs typeface="Calibri"/>
              </a:rPr>
              <a:t>Вопросы анкеты</a:t>
            </a:r>
            <a:r>
              <a:rPr lang="ru-RU" sz="2000" b="1" dirty="0" smtClean="0">
                <a:latin typeface="Calibri" panose="020F0502020204030204" pitchFamily="34" charset="0"/>
                <a:ea typeface="Times New Roman"/>
                <a:cs typeface="Calibri"/>
              </a:rPr>
              <a:t>.</a:t>
            </a:r>
            <a:endParaRPr lang="ru-RU" sz="2000" dirty="0">
              <a:latin typeface="Calibri" panose="020F0502020204030204" pitchFamily="34" charset="0"/>
              <a:ea typeface="Times New Roman"/>
              <a:cs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53386"/>
              </p:ext>
            </p:extLst>
          </p:nvPr>
        </p:nvGraphicFramePr>
        <p:xfrm>
          <a:off x="683568" y="1556792"/>
          <a:ext cx="7833796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854"/>
                <a:gridCol w="602898"/>
                <a:gridCol w="768734"/>
                <a:gridCol w="768734"/>
                <a:gridCol w="549427"/>
                <a:gridCol w="441711"/>
                <a:gridCol w="441711"/>
                <a:gridCol w="441711"/>
                <a:gridCol w="330121"/>
                <a:gridCol w="329345"/>
                <a:gridCol w="440162"/>
                <a:gridCol w="440162"/>
                <a:gridCol w="438613"/>
                <a:gridCol w="438613"/>
              </a:tblGrid>
              <a:tr h="138493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A1A"/>
                          </a:solidFill>
                          <a:effectLst/>
                        </a:rPr>
                        <a:t>Что такое рычаг?</a:t>
                      </a:r>
                      <a:endParaRPr lang="ru-RU" sz="1800" dirty="0">
                        <a:solidFill>
                          <a:srgbClr val="003A1A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3A1A"/>
                          </a:solidFill>
                          <a:effectLst/>
                        </a:rPr>
                        <a:t>Где можно встретить рычаг?</a:t>
                      </a:r>
                      <a:endParaRPr lang="ru-RU" sz="1800" dirty="0">
                        <a:solidFill>
                          <a:srgbClr val="003A1A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3A1A"/>
                          </a:solidFill>
                          <a:effectLst/>
                        </a:rPr>
                        <a:t>Изменилась ли жизнь человека с приходом рычага?</a:t>
                      </a:r>
                      <a:endParaRPr lang="ru-RU" sz="1400" dirty="0">
                        <a:solidFill>
                          <a:srgbClr val="003A1A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3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Палка, ручка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Механизм, устройство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Переключатель, прибор, </a:t>
                      </a:r>
                      <a:r>
                        <a:rPr lang="ru-RU" sz="900" dirty="0" err="1">
                          <a:effectLst/>
                        </a:rPr>
                        <a:t>приспо-собление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Штука, кнопка, вещь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 знают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Стройка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Транспорт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Промышленность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комп. игре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Занятия спортом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 знаю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4C22"/>
                          </a:solidFill>
                          <a:effectLst/>
                        </a:rPr>
                        <a:t>2 класс, 18 чел.</a:t>
                      </a:r>
                      <a:endParaRPr lang="ru-RU" sz="1200" dirty="0">
                        <a:solidFill>
                          <a:srgbClr val="004C2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15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14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4C22"/>
                          </a:solidFill>
                          <a:effectLst/>
                        </a:rPr>
                        <a:t>3 класс, 21 чел.</a:t>
                      </a:r>
                      <a:endParaRPr lang="ru-RU" sz="1200" dirty="0">
                        <a:solidFill>
                          <a:srgbClr val="004C2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13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19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4C22"/>
                          </a:solidFill>
                          <a:effectLst/>
                        </a:rPr>
                        <a:t>4 класс, 21 чел.</a:t>
                      </a:r>
                      <a:endParaRPr lang="ru-RU" sz="1200" dirty="0">
                        <a:solidFill>
                          <a:srgbClr val="004C2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-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4C22"/>
                          </a:solidFill>
                          <a:effectLst/>
                        </a:rPr>
                        <a:t>5 класс, 23 чел.</a:t>
                      </a:r>
                      <a:endParaRPr lang="ru-RU" sz="1200" dirty="0">
                        <a:solidFill>
                          <a:srgbClr val="004C2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4892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19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4C22"/>
                          </a:solidFill>
                          <a:effectLst/>
                        </a:rPr>
                        <a:t>6 класс, 20 чел.</a:t>
                      </a:r>
                      <a:endParaRPr lang="ru-RU" sz="1200" dirty="0">
                        <a:solidFill>
                          <a:srgbClr val="004C2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13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4C22"/>
                          </a:solidFill>
                          <a:effectLst/>
                        </a:rPr>
                        <a:t>7 класс, 19 чел.</a:t>
                      </a:r>
                      <a:endParaRPr lang="ru-RU" sz="1200" dirty="0">
                        <a:solidFill>
                          <a:srgbClr val="004C22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15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9129" marR="491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6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6186264" cy="722784"/>
          </a:xfrm>
        </p:spPr>
        <p:txBody>
          <a:bodyPr/>
          <a:lstStyle/>
          <a:p>
            <a:pPr indent="-514350">
              <a:spcBef>
                <a:spcPct val="20000"/>
              </a:spcBef>
              <a:defRPr/>
            </a:pP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Результаты обследований</a:t>
            </a:r>
            <a:endParaRPr lang="ru-RU" altLang="ru-RU" sz="2000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77281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Рычаги встречаются в разных частях тела </a:t>
            </a:r>
            <a:r>
              <a:rPr lang="ru-RU" dirty="0" smtClean="0"/>
              <a:t>человека.</a:t>
            </a:r>
            <a:endParaRPr lang="ru-RU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39" y="2583318"/>
            <a:ext cx="5465263" cy="28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5413679"/>
            <a:ext cx="5440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а) череп, как рычаг</a:t>
            </a:r>
            <a:r>
              <a:rPr lang="ru-RU" dirty="0" smtClean="0"/>
              <a:t>;                   </a:t>
            </a:r>
            <a:r>
              <a:rPr lang="ru-RU" dirty="0"/>
              <a:t>б) свод </a:t>
            </a:r>
            <a:r>
              <a:rPr lang="ru-RU" dirty="0" smtClean="0"/>
              <a:t>стопы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6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>
          <a:xfrm>
            <a:off x="1691680" y="764704"/>
            <a:ext cx="6186264" cy="722784"/>
          </a:xfrm>
        </p:spPr>
        <p:txBody>
          <a:bodyPr/>
          <a:lstStyle/>
          <a:p>
            <a:pPr indent="-514350">
              <a:spcBef>
                <a:spcPct val="20000"/>
              </a:spcBef>
              <a:defRPr/>
            </a:pP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Результаты обследований</a:t>
            </a:r>
            <a:endParaRPr lang="ru-RU" altLang="ru-RU" sz="2000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39752" y="2060848"/>
            <a:ext cx="4701970" cy="3024336"/>
            <a:chOff x="2339752" y="1844824"/>
            <a:chExt cx="4701970" cy="3024336"/>
          </a:xfrm>
        </p:grpSpPr>
        <p:pic>
          <p:nvPicPr>
            <p:cNvPr id="13" name="Рисунок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39752" y="1844824"/>
              <a:ext cx="4536504" cy="2952328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5685231" y="4509120"/>
              <a:ext cx="1356491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2156798" y="5229200"/>
            <a:ext cx="490241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Times New Roman"/>
                <a:cs typeface="Calibri"/>
              </a:rPr>
              <a:t>Рычаг </a:t>
            </a:r>
            <a:r>
              <a:rPr lang="ru-RU" sz="2800" dirty="0">
                <a:effectLst/>
                <a:latin typeface="Calibri" panose="020F0502020204030204" pitchFamily="34" charset="0"/>
                <a:ea typeface="Times New Roman"/>
                <a:cs typeface="Calibri"/>
              </a:rPr>
              <a:t>в работе ножниц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Calibri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59832" y="2780928"/>
            <a:ext cx="1368152" cy="6480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08003" y="3484106"/>
            <a:ext cx="468053" cy="529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7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>
          <a:xfrm>
            <a:off x="1691680" y="764704"/>
            <a:ext cx="6186264" cy="722784"/>
          </a:xfrm>
        </p:spPr>
        <p:txBody>
          <a:bodyPr/>
          <a:lstStyle/>
          <a:p>
            <a:pPr indent="-514350">
              <a:spcBef>
                <a:spcPct val="20000"/>
              </a:spcBef>
              <a:defRPr/>
            </a:pP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Результаты обследований</a:t>
            </a:r>
            <a:endParaRPr lang="ru-RU" altLang="ru-RU" sz="2000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4" name="Надпись 2"/>
          <p:cNvSpPr txBox="1">
            <a:spLocks noChangeArrowheads="1"/>
          </p:cNvSpPr>
          <p:nvPr/>
        </p:nvSpPr>
        <p:spPr bwMode="auto">
          <a:xfrm>
            <a:off x="2156797" y="1700808"/>
            <a:ext cx="490241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4D86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Рычаг </a:t>
            </a:r>
            <a:r>
              <a:rPr lang="ru-RU" sz="2800" b="1" dirty="0">
                <a:solidFill>
                  <a:srgbClr val="004D86"/>
                </a:solidFill>
                <a:effectLst/>
                <a:latin typeface="Calibri" panose="020F0502020204030204" pitchFamily="34" charset="0"/>
                <a:ea typeface="Times New Roman"/>
                <a:cs typeface="Calibri"/>
              </a:rPr>
              <a:t>в работе ножниц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Calibri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1292060" y="4941168"/>
            <a:ext cx="267144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Times New Roman"/>
                <a:cs typeface="Calibri"/>
              </a:rPr>
              <a:t>Канцелярские </a:t>
            </a:r>
            <a:r>
              <a:rPr lang="ru-RU" sz="2400" dirty="0">
                <a:effectLst/>
                <a:latin typeface="Calibri" panose="020F0502020204030204" pitchFamily="34" charset="0"/>
                <a:ea typeface="Times New Roman"/>
                <a:cs typeface="Calibri"/>
              </a:rPr>
              <a:t>ножницы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Calibri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5364088" y="4936255"/>
            <a:ext cx="267144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Times New Roman"/>
                <a:cs typeface="Calibri"/>
              </a:rPr>
              <a:t>Ножницы по металлу</a:t>
            </a:r>
            <a:endParaRPr lang="ru-RU" sz="2400" dirty="0">
              <a:effectLst/>
              <a:latin typeface="Calibri" panose="020F0502020204030204" pitchFamily="34" charset="0"/>
              <a:ea typeface="Times New Roman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2586303"/>
            <a:ext cx="3312368" cy="223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197" y="2591926"/>
            <a:ext cx="3024336" cy="222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>
          <a:xfrm>
            <a:off x="1691680" y="764704"/>
            <a:ext cx="6186264" cy="722784"/>
          </a:xfrm>
        </p:spPr>
        <p:txBody>
          <a:bodyPr/>
          <a:lstStyle/>
          <a:p>
            <a:pPr indent="-514350">
              <a:spcBef>
                <a:spcPct val="20000"/>
              </a:spcBef>
              <a:defRPr/>
            </a:pP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Результаты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обследований</a:t>
            </a:r>
            <a:endParaRPr lang="ru-RU" altLang="ru-RU" sz="2000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1292058" y="4943654"/>
            <a:ext cx="2671445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Times New Roman"/>
                <a:cs typeface="Calibri"/>
              </a:rPr>
              <a:t>Кусачки</a:t>
            </a:r>
            <a:endParaRPr lang="ru-RU" sz="2800" dirty="0">
              <a:effectLst/>
              <a:latin typeface="Calibri" panose="020F0502020204030204" pitchFamily="34" charset="0"/>
              <a:ea typeface="Times New Roman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Calibri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5352904" y="4943654"/>
            <a:ext cx="2671445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Times New Roman"/>
                <a:cs typeface="Calibri"/>
              </a:rPr>
              <a:t>Пассатижи</a:t>
            </a:r>
            <a:endParaRPr lang="ru-RU" sz="2800" dirty="0">
              <a:effectLst/>
              <a:latin typeface="Calibri" panose="020F0502020204030204" pitchFamily="34" charset="0"/>
              <a:ea typeface="Times New Roman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92" y="2060848"/>
            <a:ext cx="3495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47886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040" y="548680"/>
            <a:ext cx="7312720" cy="3168352"/>
          </a:xfrm>
        </p:spPr>
        <p:txBody>
          <a:bodyPr>
            <a:normAutofit fontScale="90000"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393700" algn="ctr">
              <a:lnSpc>
                <a:spcPct val="150000"/>
              </a:lnSpc>
              <a:defRPr/>
            </a:pPr>
            <a:r>
              <a:rPr lang="ru-RU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Школьный конкурс научно-исследовательских работ младших школьников «Первые шаги в науку»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n-ea"/>
                <a:cs typeface="+mn-cs"/>
              </a:rPr>
            </a:b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Рычаг и его удивительные свойства»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0" y="3933056"/>
            <a:ext cx="432048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Выполнил ученик 2 «Г»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класса 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МБОУ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«Коношская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СШ»  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Юрьев Леонид Александрович</a:t>
            </a: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03583" y="5122772"/>
            <a:ext cx="432048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Научный руководитель – учитель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начальных классов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МБОУ «Коношская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СШ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»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Безденежных Марина Викторовна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19572" y="5722937"/>
            <a:ext cx="3276600" cy="779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п. Коноша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2017 </a:t>
            </a: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>
          <a:xfrm>
            <a:off x="1691680" y="764704"/>
            <a:ext cx="6186264" cy="722784"/>
          </a:xfrm>
        </p:spPr>
        <p:txBody>
          <a:bodyPr/>
          <a:lstStyle/>
          <a:p>
            <a:pPr indent="-514350">
              <a:spcBef>
                <a:spcPct val="20000"/>
              </a:spcBef>
              <a:defRPr/>
            </a:pP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Результаты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обследований</a:t>
            </a:r>
            <a:endParaRPr lang="ru-RU" altLang="ru-RU" sz="2000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934700" y="5535234"/>
            <a:ext cx="7344815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Times New Roman"/>
                <a:cs typeface="Calibri"/>
              </a:rPr>
              <a:t>Поднятие тяжелых грузов с помощью доски.</a:t>
            </a:r>
            <a:endParaRPr lang="ru-RU" sz="2800" dirty="0">
              <a:effectLst/>
              <a:latin typeface="Calibri" panose="020F0502020204030204" pitchFamily="34" charset="0"/>
              <a:ea typeface="Times New Roman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36116"/>
            <a:ext cx="5254792" cy="352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>
          <a:xfrm>
            <a:off x="1691680" y="764704"/>
            <a:ext cx="6186264" cy="722784"/>
          </a:xfrm>
        </p:spPr>
        <p:txBody>
          <a:bodyPr/>
          <a:lstStyle/>
          <a:p>
            <a:pPr indent="-514350">
              <a:spcBef>
                <a:spcPct val="20000"/>
              </a:spcBef>
              <a:defRPr/>
            </a:pP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Результаты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обследований</a:t>
            </a:r>
            <a:endParaRPr lang="ru-RU" altLang="ru-RU" sz="2000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1180026" y="5723129"/>
            <a:ext cx="7344815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Times New Roman"/>
                <a:cs typeface="Calibri"/>
              </a:rPr>
              <a:t>Применение гвоздодёра.</a:t>
            </a:r>
            <a:endParaRPr lang="ru-RU" sz="2800" dirty="0">
              <a:effectLst/>
              <a:latin typeface="Calibri" panose="020F0502020204030204" pitchFamily="34" charset="0"/>
              <a:ea typeface="Times New Roman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Calibri"/>
            </a:endParaRPr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33" y="2447714"/>
            <a:ext cx="3600400" cy="221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86" y="2447714"/>
            <a:ext cx="4176464" cy="291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15" y="1916832"/>
            <a:ext cx="4176464" cy="353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89" t="-23" r="15999" b="23"/>
          <a:stretch/>
        </p:blipFill>
        <p:spPr bwMode="auto">
          <a:xfrm rot="5400000">
            <a:off x="2641409" y="1497292"/>
            <a:ext cx="4191593" cy="426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>
          <a:xfrm>
            <a:off x="1691680" y="764704"/>
            <a:ext cx="6186264" cy="722784"/>
          </a:xfrm>
        </p:spPr>
        <p:txBody>
          <a:bodyPr/>
          <a:lstStyle/>
          <a:p>
            <a:pPr indent="-514350">
              <a:spcBef>
                <a:spcPct val="20000"/>
              </a:spcBef>
              <a:defRPr/>
            </a:pP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Результаты </a:t>
            </a: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обследований</a:t>
            </a:r>
            <a:endParaRPr lang="ru-RU" altLang="ru-RU" sz="2000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904545" y="1700808"/>
            <a:ext cx="7344815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/>
              <a:t>Рычаг в дзюдо. </a:t>
            </a:r>
            <a:r>
              <a:rPr lang="ru-RU" sz="1200" dirty="0">
                <a:effectLst/>
                <a:latin typeface="Times New Roman"/>
                <a:ea typeface="Times New Roman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Times New Roman"/>
              <a:cs typeface="Calibri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2470151"/>
            <a:ext cx="3781316" cy="302433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6017" y="2470151"/>
            <a:ext cx="3888430" cy="30243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4545" y="5661248"/>
            <a:ext cx="336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Прием «Передняя подножка»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32462" y="5661248"/>
            <a:ext cx="3348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Прием «Бросок через бедро»</a:t>
            </a:r>
          </a:p>
        </p:txBody>
      </p:sp>
    </p:spTree>
    <p:extLst>
      <p:ext uri="{BB962C8B-B14F-4D97-AF65-F5344CB8AC3E}">
        <p14:creationId xmlns:p14="http://schemas.microsoft.com/office/powerpoint/2010/main" val="1517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>
          <a:xfrm>
            <a:off x="904545" y="620688"/>
            <a:ext cx="7699902" cy="722784"/>
          </a:xfrm>
        </p:spPr>
        <p:txBody>
          <a:bodyPr>
            <a:normAutofit fontScale="90000"/>
          </a:bodyPr>
          <a:lstStyle/>
          <a:p>
            <a:pPr indent="-514350">
              <a:spcBef>
                <a:spcPct val="20000"/>
              </a:spcBef>
              <a:defRPr/>
            </a:pPr>
            <a:r>
              <a:rPr lang="ru-RU" alt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Создание </a:t>
            </a:r>
            <a:r>
              <a:rPr lang="ru-RU" altLang="ru-RU" sz="32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модели на основе рычага.</a:t>
            </a:r>
            <a:endParaRPr lang="ru-RU" altLang="ru-RU" sz="2000" dirty="0" smtClean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3729"/>
          <a:stretch/>
        </p:blipFill>
        <p:spPr bwMode="auto">
          <a:xfrm>
            <a:off x="2223153" y="1700808"/>
            <a:ext cx="4961217" cy="346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5105"/>
            <a:ext cx="7056784" cy="369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445223"/>
            <a:ext cx="72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Из </a:t>
            </a:r>
            <a:r>
              <a:rPr lang="ru-RU" sz="2400" dirty="0"/>
              <a:t>конструктора «</a:t>
            </a:r>
            <a:r>
              <a:rPr lang="en-US" sz="2400" dirty="0"/>
              <a:t>Lego</a:t>
            </a:r>
            <a:r>
              <a:rPr lang="ru-RU" sz="2400" dirty="0"/>
              <a:t>» </a:t>
            </a:r>
            <a:r>
              <a:rPr lang="ru-RU" sz="2400" dirty="0" smtClean="0"/>
              <a:t>я </a:t>
            </a:r>
            <a:r>
              <a:rPr lang="ru-RU" sz="2400" dirty="0"/>
              <a:t>изготовил </a:t>
            </a:r>
            <a:r>
              <a:rPr lang="ru-RU" sz="2400" dirty="0" smtClean="0"/>
              <a:t>модель </a:t>
            </a:r>
            <a:r>
              <a:rPr lang="ru-RU" sz="2400" dirty="0"/>
              <a:t>детской </a:t>
            </a:r>
            <a:r>
              <a:rPr lang="ru-RU" sz="2400" dirty="0" smtClean="0"/>
              <a:t>качели </a:t>
            </a:r>
            <a:r>
              <a:rPr lang="ru-RU" sz="2400" dirty="0"/>
              <a:t>с передвигаемыми </a:t>
            </a:r>
            <a:r>
              <a:rPr lang="ru-RU" sz="2400" dirty="0" smtClean="0"/>
              <a:t>сидениями.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72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1753344" y="404664"/>
            <a:ext cx="578132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 работы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19050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988840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5A160B"/>
                </a:solidFill>
              </a:rPr>
              <a:t>В </a:t>
            </a:r>
            <a:r>
              <a:rPr lang="ru-RU" sz="3200" dirty="0">
                <a:solidFill>
                  <a:srgbClr val="5A160B"/>
                </a:solidFill>
              </a:rPr>
              <a:t>большинстве </a:t>
            </a:r>
            <a:r>
              <a:rPr lang="ru-RU" sz="3200" dirty="0" smtClean="0">
                <a:solidFill>
                  <a:srgbClr val="5A160B"/>
                </a:solidFill>
              </a:rPr>
              <a:t>случаев</a:t>
            </a:r>
          </a:p>
          <a:p>
            <a:pPr lvl="0" algn="ctr"/>
            <a:r>
              <a:rPr lang="ru-RU" sz="3200" dirty="0" smtClean="0">
                <a:solidFill>
                  <a:srgbClr val="5A160B"/>
                </a:solidFill>
              </a:rPr>
              <a:t> </a:t>
            </a:r>
            <a:r>
              <a:rPr lang="ru-RU" sz="3200" dirty="0">
                <a:solidFill>
                  <a:srgbClr val="5A160B"/>
                </a:solidFill>
              </a:rPr>
              <a:t>простые механизмы применяют для того, чтобы получить выигрыш в </a:t>
            </a:r>
            <a:r>
              <a:rPr lang="ru-RU" sz="3200" dirty="0" smtClean="0">
                <a:solidFill>
                  <a:srgbClr val="5A160B"/>
                </a:solidFill>
              </a:rPr>
              <a:t>силе. </a:t>
            </a:r>
            <a:endParaRPr lang="ru-RU" sz="3200" dirty="0">
              <a:solidFill>
                <a:srgbClr val="5A16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AutoShape 2"/>
          <p:cNvSpPr>
            <a:spLocks noGrp="1" noChangeArrowheads="1"/>
          </p:cNvSpPr>
          <p:nvPr>
            <p:ph type="title"/>
          </p:nvPr>
        </p:nvSpPr>
        <p:spPr>
          <a:xfrm>
            <a:off x="909783" y="1270312"/>
            <a:ext cx="7488832" cy="35054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Я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подтвердил свою гипотезу, что существуют механизмы, которые помогают человеку стать сильнее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.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</a:rPr>
              <a:t>Теперь я становлюсь сильнее не только благодаря физическим тренировкам, но и применяя новые полученные знания.</a:t>
            </a:r>
            <a:endParaRPr lang="ru-RU" altLang="ru-RU" sz="3200" b="1" dirty="0" smtClean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1972" name="Picture 4" descr="http://koreabutik.ru/powerpoint/imgs/55f359065d3f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" y="363757"/>
            <a:ext cx="1948230" cy="194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4870356"/>
            <a:ext cx="172819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8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Объект 2"/>
          <p:cNvSpPr>
            <a:spLocks noGrp="1"/>
          </p:cNvSpPr>
          <p:nvPr>
            <p:ph idx="1"/>
          </p:nvPr>
        </p:nvSpPr>
        <p:spPr>
          <a:xfrm>
            <a:off x="767159" y="1412776"/>
            <a:ext cx="7467600" cy="25785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2678485" cy="198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Актуальность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985" y="1412776"/>
            <a:ext cx="4479055" cy="48245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sz="2200" dirty="0">
                <a:solidFill>
                  <a:schemeClr val="tx1"/>
                </a:solidFill>
              </a:rPr>
              <a:t>В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повседневной жизни человек очень часто использует инструменты, такие как лопата, гвоздодёр, ножницы, гаечный ключ и другие. Все они предназначены для </a:t>
            </a:r>
            <a:r>
              <a:rPr lang="ru-RU" sz="2200" dirty="0" smtClean="0">
                <a:solidFill>
                  <a:schemeClr val="tx1"/>
                </a:solidFill>
              </a:rPr>
              <a:t>выполнения какой-нибудь работы.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2286000" y="1876425"/>
            <a:ext cx="6246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  <a:p>
            <a:endParaRPr lang="ru-RU">
              <a:solidFill>
                <a:srgbClr val="000000"/>
              </a:solidFill>
            </a:endParaRPr>
          </a:p>
          <a:p>
            <a:endParaRPr lang="ru-RU">
              <a:solidFill>
                <a:srgbClr val="000000"/>
              </a:solidFill>
            </a:endParaRPr>
          </a:p>
          <a:p>
            <a:endParaRPr lang="ru-RU">
              <a:solidFill>
                <a:srgbClr val="000000"/>
              </a:solidFill>
            </a:endParaRPr>
          </a:p>
          <a:p>
            <a:endParaRPr lang="ru-RU">
              <a:solidFill>
                <a:srgbClr val="000000"/>
              </a:solidFill>
            </a:endParaRPr>
          </a:p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203780" name="Picture 4" descr="http://timber-ok.ru/wp-content/uploads/2016/05/sv-service-onderhou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4" y="2204864"/>
            <a:ext cx="4454391" cy="30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539490"/>
            <a:ext cx="7467600" cy="939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Проблема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19" cy="151216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800" b="1" dirty="0" smtClean="0"/>
              <a:t>Когда </a:t>
            </a:r>
            <a:r>
              <a:rPr lang="ru-RU" sz="2800" b="1" dirty="0"/>
              <a:t>и для чего используются </a:t>
            </a:r>
            <a:r>
              <a:rPr lang="ru-RU" sz="2800" b="1" dirty="0" smtClean="0"/>
              <a:t>инструменты?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908175" y="4437063"/>
            <a:ext cx="4572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862110"/>
              </a:solidFill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ru-RU" sz="2600">
              <a:latin typeface="Georgia" pitchFamily="18" charset="0"/>
            </a:endParaRPr>
          </a:p>
        </p:txBody>
      </p:sp>
      <p:pic>
        <p:nvPicPr>
          <p:cNvPr id="206850" name="Picture 2" descr="http://dml72.ru/image/catalog/cat/Instrumenty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65208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1670" y="2262099"/>
            <a:ext cx="6032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solidFill>
                  <a:srgbClr val="800000"/>
                </a:solidFill>
                <a:latin typeface="+mj-lt"/>
              </a:rPr>
              <a:t>Объект </a:t>
            </a:r>
            <a:r>
              <a:rPr lang="ru-RU" sz="3000" b="1" i="1" dirty="0" smtClean="0">
                <a:solidFill>
                  <a:srgbClr val="800000"/>
                </a:solidFill>
                <a:latin typeface="+mj-lt"/>
              </a:rPr>
              <a:t>исследования:  </a:t>
            </a:r>
          </a:p>
          <a:p>
            <a:pPr algn="ctr"/>
            <a:r>
              <a:rPr lang="ru-RU" sz="3000" dirty="0" smtClean="0">
                <a:solidFill>
                  <a:srgbClr val="800000"/>
                </a:solidFill>
                <a:latin typeface="+mj-lt"/>
              </a:rPr>
              <a:t>рычаг</a:t>
            </a:r>
            <a:endParaRPr lang="ru-RU" sz="3000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2854" y="761008"/>
            <a:ext cx="7467600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000" b="1" dirty="0">
                <a:solidFill>
                  <a:srgbClr val="9BBB59">
                    <a:lumMod val="50000"/>
                  </a:srgbClr>
                </a:solidFill>
                <a:latin typeface="Georgia" pitchFamily="18" charset="0"/>
              </a:rPr>
              <a:t>Объект </a:t>
            </a:r>
            <a:r>
              <a:rPr lang="ru-RU" sz="3000" b="1" dirty="0" smtClean="0">
                <a:solidFill>
                  <a:srgbClr val="9BBB59">
                    <a:lumMod val="50000"/>
                  </a:srgbClr>
                </a:solidFill>
                <a:latin typeface="Georgia" pitchFamily="18" charset="0"/>
              </a:rPr>
              <a:t>и </a:t>
            </a:r>
            <a:r>
              <a:rPr lang="ru-RU" sz="3000" b="1" dirty="0">
                <a:solidFill>
                  <a:srgbClr val="9BBB59">
                    <a:lumMod val="50000"/>
                  </a:srgbClr>
                </a:solidFill>
                <a:latin typeface="Georgia" pitchFamily="18" charset="0"/>
              </a:rPr>
              <a:t>предмет исследования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2794" y="4005064"/>
            <a:ext cx="6610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solidFill>
                  <a:srgbClr val="800000"/>
                </a:solidFill>
                <a:latin typeface="+mj-lt"/>
              </a:rPr>
              <a:t>Предмет исследования: </a:t>
            </a:r>
            <a:endParaRPr lang="ru-RU" sz="3000" b="1" i="1" dirty="0" smtClean="0">
              <a:solidFill>
                <a:srgbClr val="800000"/>
              </a:solidFill>
              <a:latin typeface="+mj-lt"/>
            </a:endParaRPr>
          </a:p>
          <a:p>
            <a:pPr algn="ctr"/>
            <a:r>
              <a:rPr lang="ru-RU" sz="3000" dirty="0" smtClean="0">
                <a:solidFill>
                  <a:srgbClr val="800000"/>
                </a:solidFill>
                <a:latin typeface="+mj-lt"/>
              </a:rPr>
              <a:t>свойства рычага. </a:t>
            </a:r>
            <a:endParaRPr lang="ru-RU" sz="3000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202754" name="Picture 2" descr="http://neo-dental.ru/wp-content/uploads/2014/02/Health_Detectiv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8" y="1186654"/>
            <a:ext cx="1436712" cy="17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871621" y="908720"/>
            <a:ext cx="7560840" cy="446449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000" b="1" dirty="0" smtClean="0">
              <a:solidFill>
                <a:srgbClr val="5A160B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Цель работы: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600" dirty="0" smtClean="0">
                <a:solidFill>
                  <a:srgbClr val="5A160B"/>
                </a:solidFill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600" dirty="0" smtClean="0">
              <a:solidFill>
                <a:srgbClr val="5A160B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1800" dirty="0" smtClean="0"/>
              <a:t> </a:t>
            </a:r>
            <a:r>
              <a:rPr lang="ru-RU" sz="3200" dirty="0" smtClean="0">
                <a:solidFill>
                  <a:srgbClr val="5A16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Выяснить</a:t>
            </a:r>
            <a:r>
              <a:rPr lang="ru-RU" sz="3200" dirty="0">
                <a:solidFill>
                  <a:srgbClr val="5A16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и каким образом </a:t>
            </a:r>
            <a:endParaRPr lang="ru-RU" sz="3200" dirty="0" smtClean="0">
              <a:solidFill>
                <a:srgbClr val="5A16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5A16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3200" dirty="0">
                <a:solidFill>
                  <a:srgbClr val="5A16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рычаг в жизни</a:t>
            </a:r>
            <a:endParaRPr lang="ru-RU" sz="3200" dirty="0" smtClean="0"/>
          </a:p>
        </p:txBody>
      </p:sp>
      <p:pic>
        <p:nvPicPr>
          <p:cNvPr id="2" name="Picture 2" descr="http://us.123rf.com/450wm/tigatelu/tigatelu1505/tigatelu150500229/39844855-%D0%9C%D0%B0%D0%BB%D1%8C%D1%87%D0%B8%D0%BA-%D0%BC%D1%83%D0%BB%D1%8C%D1%82%D1%84%D0%B8%D0%BB%D1%8C%D0%BC-%D0%B4%D0%B5%D1%80%D0%B6%D0%B8%D1%82-%D0%BB%D1%83%D0%BF%D1%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4" y="630908"/>
            <a:ext cx="1080050" cy="157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Задачи: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08512"/>
          </a:xfrm>
        </p:spPr>
        <p:txBody>
          <a:bodyPr>
            <a:normAutofit/>
          </a:bodyPr>
          <a:lstStyle/>
          <a:p>
            <a:pPr marL="274320" algn="just">
              <a:buNone/>
              <a:defRPr/>
            </a:pPr>
            <a:r>
              <a:rPr lang="ru-RU" sz="2800" dirty="0" smtClean="0">
                <a:solidFill>
                  <a:srgbClr val="800000"/>
                </a:solidFill>
                <a:latin typeface="Calibri" panose="020F0502020204030204" pitchFamily="34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 узнать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о происхождении и  видах рычага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marL="274320" algn="just">
              <a:buNone/>
              <a:defRPr/>
            </a:pPr>
            <a:endParaRPr lang="ru-RU" sz="1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74320" algn="just">
              <a:buNone/>
              <a:defRPr/>
            </a:pPr>
            <a:r>
              <a:rPr lang="ru-RU" sz="2800" dirty="0" smtClean="0">
                <a:solidFill>
                  <a:srgbClr val="800000"/>
                </a:solidFill>
                <a:latin typeface="Calibri" panose="020F0502020204030204" pitchFamily="34" charset="0"/>
                <a:cs typeface="Times New Roman" pitchFamily="18" charset="0"/>
              </a:rPr>
              <a:t>2. провести анкету для учеников из </a:t>
            </a:r>
            <a:r>
              <a:rPr lang="ru-RU" sz="2800" dirty="0">
                <a:solidFill>
                  <a:srgbClr val="800000"/>
                </a:solidFill>
                <a:latin typeface="Calibri" panose="020F0502020204030204" pitchFamily="34" charset="0"/>
                <a:cs typeface="Times New Roman" pitchFamily="18" charset="0"/>
              </a:rPr>
              <a:t>разных классов </a:t>
            </a:r>
            <a:r>
              <a:rPr lang="ru-RU" sz="2800" dirty="0" smtClean="0">
                <a:solidFill>
                  <a:srgbClr val="800000"/>
                </a:solidFill>
                <a:latin typeface="Calibri" panose="020F0502020204030204" pitchFamily="34" charset="0"/>
                <a:cs typeface="Times New Roman" pitchFamily="18" charset="0"/>
              </a:rPr>
              <a:t>и выяснить, что они знают о рычаге;</a:t>
            </a:r>
            <a:endParaRPr lang="ru-RU" sz="2800" dirty="0">
              <a:solidFill>
                <a:srgbClr val="8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74320" algn="just">
              <a:buNone/>
              <a:defRPr/>
            </a:pPr>
            <a:endParaRPr lang="ru-RU" sz="1000" dirty="0">
              <a:solidFill>
                <a:srgbClr val="8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74320" algn="just">
              <a:buNone/>
              <a:defRPr/>
            </a:pPr>
            <a:r>
              <a:rPr lang="ru-RU" sz="2800" dirty="0" smtClean="0">
                <a:solidFill>
                  <a:srgbClr val="800000"/>
                </a:solidFill>
                <a:latin typeface="Calibri" panose="020F0502020204030204" pitchFamily="34" charset="0"/>
                <a:cs typeface="Times New Roman" pitchFamily="18" charset="0"/>
              </a:rPr>
              <a:t>3. узнать о  возможностях </a:t>
            </a:r>
            <a:r>
              <a:rPr lang="ru-RU" sz="2800" dirty="0">
                <a:solidFill>
                  <a:srgbClr val="800000"/>
                </a:solidFill>
                <a:latin typeface="Calibri" panose="020F0502020204030204" pitchFamily="34" charset="0"/>
                <a:cs typeface="Times New Roman" pitchFamily="18" charset="0"/>
              </a:rPr>
              <a:t>применения </a:t>
            </a:r>
            <a:r>
              <a:rPr lang="ru-RU" sz="2800" dirty="0" smtClean="0">
                <a:solidFill>
                  <a:srgbClr val="800000"/>
                </a:solidFill>
                <a:latin typeface="Calibri" panose="020F0502020204030204" pitchFamily="34" charset="0"/>
                <a:cs typeface="Times New Roman" pitchFamily="18" charset="0"/>
              </a:rPr>
              <a:t>рычага;</a:t>
            </a:r>
            <a:endParaRPr lang="ru-RU" sz="2800" dirty="0">
              <a:solidFill>
                <a:srgbClr val="8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 algn="just">
              <a:buAutoNum type="arabicPeriod" startAt="3"/>
              <a:defRPr/>
            </a:pPr>
            <a:endParaRPr lang="ru-RU" sz="1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74320" algn="just">
              <a:buNone/>
              <a:defRPr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4.	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800000"/>
                </a:solidFill>
                <a:latin typeface="Calibri" panose="020F0502020204030204" pitchFamily="34" charset="0"/>
                <a:cs typeface="Times New Roman" pitchFamily="18" charset="0"/>
              </a:rPr>
              <a:t>изготовить </a:t>
            </a:r>
            <a:r>
              <a:rPr lang="ru-RU" sz="2800" dirty="0">
                <a:solidFill>
                  <a:srgbClr val="800000"/>
                </a:solidFill>
                <a:latin typeface="Calibri" panose="020F0502020204030204" pitchFamily="34" charset="0"/>
                <a:cs typeface="Times New Roman" pitchFamily="18" charset="0"/>
              </a:rPr>
              <a:t>модель на основе рычага и предложить возможность ее применения.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8898" name="Picture 2" descr="http://www.etargeting.com/wp-content/uploads/2010/02/55532596-1024x1024.jpg?id=36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625"/>
            <a:ext cx="1383225" cy="13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532" y="692696"/>
            <a:ext cx="7467600" cy="939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Методы  исследования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3778" name="Picture 2" descr="http://www.careerdigital.com/thumbs/c/0/b/c0bd492c991484d4307de5ba44c024c49c79962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799"/>
            <a:ext cx="1331640" cy="133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07" y="1844824"/>
            <a:ext cx="1416428" cy="13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81" y="3356992"/>
            <a:ext cx="1928740" cy="144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81083"/>
            <a:ext cx="1306554" cy="130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15616" y="2016906"/>
            <a:ext cx="487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ru-RU" altLang="ru-RU" kern="0" dirty="0">
                <a:solidFill>
                  <a:srgbClr val="336699">
                    <a:lumMod val="75000"/>
                  </a:srgbClr>
                </a:solidFill>
                <a:latin typeface="Arial"/>
              </a:rPr>
              <a:t>поиск информации в литературе и Интернете</a:t>
            </a:r>
            <a:r>
              <a:rPr lang="ru-RU" altLang="ru-RU" kern="0" dirty="0" smtClean="0">
                <a:solidFill>
                  <a:srgbClr val="336699">
                    <a:lumMod val="75000"/>
                  </a:srgbClr>
                </a:solidFill>
                <a:latin typeface="Arial"/>
              </a:rPr>
              <a:t>,</a:t>
            </a:r>
          </a:p>
          <a:p>
            <a:pPr lvl="0" eaLnBrk="1" hangingPunct="1"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ru-RU" altLang="ru-RU" kern="0" dirty="0" smtClean="0">
                <a:solidFill>
                  <a:srgbClr val="336699">
                    <a:lumMod val="75000"/>
                  </a:srgbClr>
                </a:solidFill>
                <a:latin typeface="Arial"/>
              </a:rPr>
              <a:t> анкетирование,</a:t>
            </a:r>
          </a:p>
          <a:p>
            <a:pPr lvl="0" eaLnBrk="1" hangingPunct="1"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ru-RU" altLang="ru-RU" kern="0" dirty="0" smtClean="0">
                <a:solidFill>
                  <a:srgbClr val="336699">
                    <a:lumMod val="75000"/>
                  </a:srgbClr>
                </a:solidFill>
                <a:latin typeface="Arial"/>
              </a:rPr>
              <a:t> </a:t>
            </a:r>
            <a:r>
              <a:rPr lang="ru-RU" altLang="ru-RU" kern="0" dirty="0">
                <a:solidFill>
                  <a:srgbClr val="336699">
                    <a:lumMod val="75000"/>
                  </a:srgbClr>
                </a:solidFill>
                <a:latin typeface="Arial"/>
              </a:rPr>
              <a:t>наблюдение</a:t>
            </a:r>
            <a:r>
              <a:rPr lang="ru-RU" altLang="ru-RU" kern="0" dirty="0" smtClean="0">
                <a:solidFill>
                  <a:srgbClr val="336699">
                    <a:lumMod val="75000"/>
                  </a:srgbClr>
                </a:solidFill>
                <a:latin typeface="Arial"/>
              </a:rPr>
              <a:t>,</a:t>
            </a:r>
          </a:p>
          <a:p>
            <a:pPr lvl="0" eaLnBrk="1" hangingPunct="1"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ru-RU" altLang="ru-RU" kern="0" dirty="0" smtClean="0">
                <a:solidFill>
                  <a:srgbClr val="336699">
                    <a:lumMod val="75000"/>
                  </a:srgbClr>
                </a:solidFill>
                <a:latin typeface="Arial"/>
              </a:rPr>
              <a:t> </a:t>
            </a:r>
            <a:r>
              <a:rPr lang="ru-RU" altLang="ru-RU" kern="0" dirty="0">
                <a:solidFill>
                  <a:srgbClr val="336699">
                    <a:lumMod val="75000"/>
                  </a:srgbClr>
                </a:solidFill>
                <a:latin typeface="Arial"/>
              </a:rPr>
              <a:t>экспериментальная работа, </a:t>
            </a:r>
            <a:endParaRPr lang="ru-RU" altLang="ru-RU" kern="0" dirty="0" smtClean="0">
              <a:solidFill>
                <a:srgbClr val="336699">
                  <a:lumMod val="75000"/>
                </a:srgbClr>
              </a:solidFill>
              <a:latin typeface="Arial"/>
            </a:endParaRPr>
          </a:p>
          <a:p>
            <a:pPr lvl="0" eaLnBrk="1" hangingPunct="1"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ru-RU" altLang="ru-RU" kern="0" dirty="0" smtClean="0">
                <a:solidFill>
                  <a:srgbClr val="336699">
                    <a:lumMod val="75000"/>
                  </a:srgbClr>
                </a:solidFill>
                <a:latin typeface="Arial"/>
              </a:rPr>
              <a:t> моделирование.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33669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508432" y="404664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Гипотеза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42446" y="1772881"/>
            <a:ext cx="7772400" cy="1584176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altLang="ru-RU" sz="2800" dirty="0" smtClean="0">
                <a:solidFill>
                  <a:srgbClr val="800000"/>
                </a:solidFill>
              </a:rPr>
              <a:t>Скорее </a:t>
            </a:r>
            <a:r>
              <a:rPr lang="ru-RU" altLang="ru-RU" sz="2800" dirty="0">
                <a:solidFill>
                  <a:srgbClr val="800000"/>
                </a:solidFill>
              </a:rPr>
              <a:t>всего, существуют механизмы, которые помогают </a:t>
            </a:r>
            <a:r>
              <a:rPr lang="ru-RU" altLang="ru-RU" sz="2800" dirty="0" smtClean="0">
                <a:solidFill>
                  <a:srgbClr val="800000"/>
                </a:solidFill>
              </a:rPr>
              <a:t>человеку </a:t>
            </a:r>
            <a:r>
              <a:rPr lang="ru-RU" altLang="ru-RU" sz="2800" dirty="0">
                <a:solidFill>
                  <a:srgbClr val="800000"/>
                </a:solidFill>
              </a:rPr>
              <a:t>стать сильнее.</a:t>
            </a:r>
            <a:endParaRPr lang="ru-RU" altLang="ru-RU" sz="2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31" y="3318000"/>
            <a:ext cx="1398609" cy="150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2" name="Picture 2" descr="http://ukrday.com/img/news/7000/6849/post_684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6833"/>
            <a:ext cx="3539700" cy="20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4" name="Picture 4" descr="http://supreme2.ru/images/0568-exohan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39915"/>
            <a:ext cx="2676790" cy="183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3994</TotalTime>
  <Words>1288</Words>
  <Application>Microsoft Office PowerPoint</Application>
  <PresentationFormat>Экран (4:3)</PresentationFormat>
  <Paragraphs>295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Остин</vt:lpstr>
      <vt:lpstr>Дайте мне точку опоры, и я сдвину землю.</vt:lpstr>
      <vt:lpstr>Школьный конкурс научно-исследовательских работ младших школьников «Первые шаги в науку»  «Рычаг и его удивительные свойства» </vt:lpstr>
      <vt:lpstr>Актуальность</vt:lpstr>
      <vt:lpstr>Проблема</vt:lpstr>
      <vt:lpstr>Презентация PowerPoint</vt:lpstr>
      <vt:lpstr>Презентация PowerPoint</vt:lpstr>
      <vt:lpstr>Задачи:</vt:lpstr>
      <vt:lpstr>Методы  исследования</vt:lpstr>
      <vt:lpstr>Гипотеза</vt:lpstr>
      <vt:lpstr>История  рычага.</vt:lpstr>
      <vt:lpstr>История  рычага.</vt:lpstr>
      <vt:lpstr>История  рычага.</vt:lpstr>
      <vt:lpstr>Что такое рычаг</vt:lpstr>
      <vt:lpstr>Виды рычагов</vt:lpstr>
      <vt:lpstr>Анкетирование</vt:lpstr>
      <vt:lpstr>Результаты обследований</vt:lpstr>
      <vt:lpstr>Результаты обследований</vt:lpstr>
      <vt:lpstr>Результаты обследований</vt:lpstr>
      <vt:lpstr>Результаты  обследований</vt:lpstr>
      <vt:lpstr>Результаты  обследований</vt:lpstr>
      <vt:lpstr>Результаты  обследований</vt:lpstr>
      <vt:lpstr>Результаты  обследований</vt:lpstr>
      <vt:lpstr>Создание модели на основе рычага.</vt:lpstr>
      <vt:lpstr>Вывод  работы</vt:lpstr>
      <vt:lpstr>Я подтвердил свою гипотезу, что существуют механизмы, которые помогают человеку стать сильнее.   Теперь я становлюсь сильнее не только благодаря физическим тренировкам, но и применяя новые полученные знания.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 ПО ТЕМЕ  «ИССЛЕДОВАНИЕ КОЭФФИЦИЕНТА ТРЕНИЯ ОБУВИ О РАЗЛИЧНУЮ ПОВЕРХНОСТЬ»</dc:title>
  <dc:creator>Admin</dc:creator>
  <cp:lastModifiedBy>XTreme.ws</cp:lastModifiedBy>
  <cp:revision>431</cp:revision>
  <cp:lastPrinted>2017-01-10T10:44:34Z</cp:lastPrinted>
  <dcterms:created xsi:type="dcterms:W3CDTF">2013-01-06T05:38:11Z</dcterms:created>
  <dcterms:modified xsi:type="dcterms:W3CDTF">2017-02-07T08:41:19Z</dcterms:modified>
</cp:coreProperties>
</file>