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8" r:id="rId4"/>
    <p:sldId id="289" r:id="rId5"/>
    <p:sldId id="269" r:id="rId6"/>
    <p:sldId id="261" r:id="rId7"/>
    <p:sldId id="258" r:id="rId8"/>
    <p:sldId id="262" r:id="rId9"/>
    <p:sldId id="274" r:id="rId10"/>
    <p:sldId id="285" r:id="rId11"/>
    <p:sldId id="273" r:id="rId12"/>
    <p:sldId id="283" r:id="rId13"/>
    <p:sldId id="264" r:id="rId14"/>
    <p:sldId id="265" r:id="rId15"/>
    <p:sldId id="277" r:id="rId16"/>
    <p:sldId id="271" r:id="rId17"/>
    <p:sldId id="268" r:id="rId18"/>
    <p:sldId id="290" r:id="rId19"/>
    <p:sldId id="292" r:id="rId20"/>
    <p:sldId id="291" r:id="rId21"/>
    <p:sldId id="294" r:id="rId22"/>
    <p:sldId id="279" r:id="rId23"/>
    <p:sldId id="280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 varScale="1">
        <p:scale>
          <a:sx n="104" d="100"/>
          <a:sy n="104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bad7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928802"/>
            <a:ext cx="4786346" cy="318770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15286" cy="7191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Когда впервые человек начал рисовать?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6357950" y="2071678"/>
            <a:ext cx="2500331" cy="326232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Ученые, впервые обнаружив наскальные рисунки древних людей, задались вопросом, а зачем вообще людям потребовалось создавать эти рисунки. 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572140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Это наскальные рисунки, самые старые из которых датируются десятым тысячелетием до нашей эры.</a:t>
            </a:r>
          </a:p>
          <a:p>
            <a:r>
              <a:rPr lang="ru-RU" sz="1600" dirty="0" smtClean="0"/>
              <a:t> (Азербайджан. Археологический заповедник </a:t>
            </a:r>
            <a:r>
              <a:rPr lang="ru-RU" sz="1600" dirty="0" err="1" smtClean="0"/>
              <a:t>Гобустан</a:t>
            </a:r>
            <a:r>
              <a:rPr lang="ru-RU" sz="1600" dirty="0" smtClean="0"/>
              <a:t>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5074" y="1285860"/>
            <a:ext cx="24288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Столь древние рисунки до открытия их зоологом заповедника А.В. Рюминым в 1959 году, были известны лишь в пещерах Испании и Франции. 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" name="Содержимое 9" descr="Kapova-Portal_HD78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600755"/>
            <a:ext cx="5072099" cy="3704890"/>
          </a:xfrm>
        </p:spPr>
      </p:pic>
      <p:sp>
        <p:nvSpPr>
          <p:cNvPr id="9" name="Прямоугольник 8"/>
          <p:cNvSpPr/>
          <p:nvPr/>
        </p:nvSpPr>
        <p:spPr>
          <a:xfrm>
            <a:off x="428596" y="5643578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Открытие А.В. Рюмина сделало пещеру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всемирно известной.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5716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Пещера </a:t>
            </a:r>
            <a:r>
              <a:rPr lang="ru-RU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Шульга́н-Таш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считается центром зарождения искусства в Восточной Европе. </a:t>
            </a:r>
            <a:endParaRPr lang="ru-RU" sz="240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4143380"/>
            <a:ext cx="2571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Возраст  рисунков около  18 тыс. лет. </a:t>
            </a:r>
          </a:p>
          <a:p>
            <a:r>
              <a:rPr lang="ru-RU" dirty="0" smtClean="0"/>
              <a:t>Длина фигур от 44 до 112 см.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isunki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28736"/>
            <a:ext cx="5500725" cy="36524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358246" cy="78581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пещере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Шульган-Таш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было обнаружено и скопировано три с лишним десятка рисунков, выполненных красной охрой и располагающихся на среднем и верхнем её ярусах. 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Исследования показали, что эти картины созданы между XII и X тысячелетиями до н.э. </a:t>
            </a:r>
            <a:endParaRPr lang="ru-RU" sz="280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ave_art-pic452-452x452-578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3242" y="1621809"/>
            <a:ext cx="4881766" cy="36645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643578"/>
            <a:ext cx="442915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chemeClr val="bg1"/>
                </a:solidFill>
              </a:rPr>
              <a:t>Отпечатки рук давностью 40 тыс. лет из пещеры </a:t>
            </a:r>
            <a:r>
              <a:rPr lang="ru-RU" sz="2000" b="0" dirty="0" err="1" smtClean="0">
                <a:solidFill>
                  <a:schemeClr val="bg1"/>
                </a:solidFill>
              </a:rPr>
              <a:t>Альтамира</a:t>
            </a:r>
            <a:r>
              <a:rPr sz="2000" b="0" smtClean="0">
                <a:solidFill>
                  <a:schemeClr val="bg1"/>
                </a:solidFill>
              </a:rPr>
              <a:t> (</a:t>
            </a:r>
            <a:r>
              <a:rPr lang="ru-RU" sz="2000" b="0" dirty="0" smtClean="0">
                <a:solidFill>
                  <a:schemeClr val="bg1"/>
                </a:solidFill>
              </a:rPr>
              <a:t>Испания</a:t>
            </a:r>
            <a:r>
              <a:rPr sz="2000" b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42918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Как появились первые рисунки?</a:t>
            </a:r>
            <a:endParaRPr lang="ru-RU" sz="280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1500174"/>
            <a:ext cx="25003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dirty="0" smtClean="0"/>
              <a:t>Человек опускал в краску всю ладонь, которую затем прикладывал к стене. Иногда он обводил собственную руку. Рисунки ладоней часто встречаются в наскальной живописи древних.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86380" y="1857364"/>
            <a:ext cx="3479668" cy="3857652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Для создания рисунков использовался бурый железняк, найденный вблизи пещеры. Он подвергался обжигу, добавлялись различные красители, животный клей из жира и крови. В наскальной живописи преобладают красный и черный цвета.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642918"/>
            <a:ext cx="4500594" cy="542908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Чем рисовал человек?</a:t>
            </a:r>
            <a:endParaRPr lang="ru-RU" sz="3200" b="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Содержимое 10" descr="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7103" y="1785926"/>
            <a:ext cx="4529103" cy="3643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14348" y="5786454"/>
            <a:ext cx="7858180" cy="5715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На рисунках изображены мамонты, лошади и другие животные.</a:t>
            </a:r>
            <a:endParaRPr lang="ru-RU" sz="1800" dirty="0"/>
          </a:p>
        </p:txBody>
      </p:sp>
      <p:pic>
        <p:nvPicPr>
          <p:cNvPr id="6" name="Содержимое 5" descr="LQsLZmt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6429420" cy="4243418"/>
          </a:xfrm>
        </p:spPr>
      </p:pic>
      <p:sp>
        <p:nvSpPr>
          <p:cNvPr id="8" name="Прямоугольник 7"/>
          <p:cNvSpPr/>
          <p:nvPr/>
        </p:nvSpPr>
        <p:spPr>
          <a:xfrm>
            <a:off x="1571604" y="57148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Кого рисовал человек?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1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31" y="1696632"/>
            <a:ext cx="5357843" cy="4018383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572264" y="2428868"/>
            <a:ext cx="2000264" cy="240030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Все очень просто. Древние люди были прежде всего охотниками. Животные составляли их добычу.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34404" cy="82866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Почему чаще всего древние люди </a:t>
            </a:r>
            <a:br>
              <a:rPr lang="ru-RU" sz="28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</a:br>
            <a:r>
              <a:rPr lang="ru-RU" sz="28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рисовали именно животных? </a:t>
            </a:r>
            <a:endParaRPr lang="ru-RU" sz="2800" b="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57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0954" y="943363"/>
            <a:ext cx="5421243" cy="3985836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500826" y="928670"/>
            <a:ext cx="2265222" cy="55007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Животные пещеры </a:t>
            </a:r>
            <a:r>
              <a:rPr lang="ru-RU" sz="2000" dirty="0" err="1" smtClean="0">
                <a:solidFill>
                  <a:schemeClr val="tx1"/>
                </a:solidFill>
              </a:rPr>
              <a:t>Шульган-Таш</a:t>
            </a:r>
            <a:r>
              <a:rPr lang="ru-RU" sz="2000" dirty="0" smtClean="0">
                <a:solidFill>
                  <a:schemeClr val="tx1"/>
                </a:solidFill>
              </a:rPr>
              <a:t> показаны достаточно живо, в движении, видимо, такими, какими их видел первобытный художник.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6400" y="723900"/>
            <a:ext cx="3810000" cy="51816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15074" y="857232"/>
            <a:ext cx="2286016" cy="51435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Мамонты Каповой пещеры изображены с массивными головами, древний художник умело передал характерный горбатый профиль спины этого животного. </a:t>
            </a:r>
            <a:endParaRPr lang="ru-RU" sz="2000" dirty="0"/>
          </a:p>
        </p:txBody>
      </p:sp>
      <p:pic>
        <p:nvPicPr>
          <p:cNvPr id="6" name="Содержимое 4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714356"/>
            <a:ext cx="3810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2572"/>
            <a:ext cx="8229600" cy="3594855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Рисуем мамонта поэтапно</a:t>
            </a:r>
            <a:endParaRPr lang="ru-RU" sz="400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8229600" cy="3791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4786346" cy="3179224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388" y="857232"/>
            <a:ext cx="2336660" cy="4476768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Наш далекий предок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 пытался  в камне и на камне выразить свои чувства, передать свои впечатления. </a:t>
            </a:r>
          </a:p>
          <a:p>
            <a:r>
              <a:rPr lang="ru-RU" sz="7200" dirty="0" smtClean="0">
                <a:solidFill>
                  <a:schemeClr val="tx1"/>
                </a:solidFill>
              </a:rPr>
              <a:t>В этих  художественных образах, отражается внутренний духовный мир первобытного человека.</a:t>
            </a:r>
            <a:endParaRPr lang="en-US" sz="72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i="1" dirty="0" smtClean="0"/>
              <a:t>"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072074"/>
            <a:ext cx="4643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Большой черный бык".</a:t>
            </a:r>
          </a:p>
          <a:p>
            <a:pPr algn="ctr"/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Роспись пещеры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Ласко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(Франция). </a:t>
            </a:r>
          </a:p>
          <a:p>
            <a:pPr algn="ctr"/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Около 14-го до н.э.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age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8229600" cy="3750539"/>
          </a:xfrm>
        </p:spPr>
      </p:pic>
      <p:pic>
        <p:nvPicPr>
          <p:cNvPr id="3" name="Содержимое 9" descr="image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8229600" cy="3750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3471858" cy="1599555"/>
          </a:xfrm>
        </p:spPr>
      </p:pic>
      <p:pic>
        <p:nvPicPr>
          <p:cNvPr id="6" name="Содержимое 4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8670"/>
            <a:ext cx="3810000" cy="5181600"/>
          </a:xfrm>
          <a:prstGeom prst="rect">
            <a:avLst/>
          </a:prstGeom>
        </p:spPr>
      </p:pic>
      <p:pic>
        <p:nvPicPr>
          <p:cNvPr id="7" name="Содержимое 9" descr="image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857628"/>
            <a:ext cx="3697656" cy="1685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asc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8794" y="1000108"/>
            <a:ext cx="5286412" cy="2643206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10" y="4429132"/>
            <a:ext cx="7858180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Рисование приобрело для человека магический смысл. Нарисовав удачную охоту, он верил, что реальная охота тоже будет  удачной. Но со временем, очевидно, человек стал рисовать для того, чтобы просто украсить пещеру, в которой он жил.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asco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3621757" cy="2886088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72066" y="785794"/>
            <a:ext cx="3336792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Первобытные люди не знали письменности, но стремились рассказать нам о своих переживаниях, мечтах и верованиях.</a:t>
            </a:r>
          </a:p>
          <a:p>
            <a:r>
              <a:rPr lang="ru-RU" dirty="0" smtClean="0"/>
              <a:t>Будто каменные письма из прошлого, они высечены нашими предками языком рисунка. </a:t>
            </a:r>
          </a:p>
          <a:p>
            <a:r>
              <a:rPr lang="ru-RU" dirty="0" smtClean="0"/>
              <a:t>Эти рисунки являются частью гигантской каменной книги. </a:t>
            </a:r>
          </a:p>
          <a:p>
            <a:r>
              <a:rPr lang="ru-RU" dirty="0" smtClean="0"/>
              <a:t>Листайте письма каменной книги, поднимайтесь по лестнице эпохи и узнавайте мир человека, его историю, ее творчество.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500042"/>
            <a:ext cx="7924800" cy="64294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Ресурсы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800" y="1214422"/>
            <a:ext cx="7924800" cy="47291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Как нарисовать – Учимся рисовать карандашом! [Электронный ресурс]</a:t>
            </a:r>
            <a:r>
              <a:rPr lang="en-US" sz="1200" dirty="0" smtClean="0">
                <a:solidFill>
                  <a:schemeClr val="bg1"/>
                </a:solidFill>
              </a:rPr>
              <a:t> //Internet.-2014.-</a:t>
            </a:r>
            <a:r>
              <a:rPr lang="ru-RU" sz="1200" dirty="0" smtClean="0">
                <a:solidFill>
                  <a:schemeClr val="bg1"/>
                </a:solidFill>
              </a:rPr>
              <a:t>Режим доступа:  </a:t>
            </a:r>
            <a:r>
              <a:rPr lang="en-US" sz="1200" dirty="0" smtClean="0">
                <a:solidFill>
                  <a:schemeClr val="bg1"/>
                </a:solidFill>
              </a:rPr>
              <a:t>http://kak-narisovat.narod.ru/kak-risovat-mamonta-poetapno-karandashom.html</a:t>
            </a:r>
            <a:endParaRPr lang="ru-RU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200" dirty="0" err="1" smtClean="0">
                <a:solidFill>
                  <a:schemeClr val="bg1"/>
                </a:solidFill>
              </a:rPr>
              <a:t>Википедия</a:t>
            </a:r>
            <a:r>
              <a:rPr lang="ru-RU" sz="1200" dirty="0" smtClean="0">
                <a:solidFill>
                  <a:schemeClr val="bg1"/>
                </a:solidFill>
              </a:rPr>
              <a:t> [Электронный ресурс]</a:t>
            </a:r>
            <a:r>
              <a:rPr lang="en-US" sz="1200" dirty="0" smtClean="0">
                <a:solidFill>
                  <a:schemeClr val="bg1"/>
                </a:solidFill>
              </a:rPr>
              <a:t> //Internet.-2014.-</a:t>
            </a:r>
            <a:r>
              <a:rPr lang="ru-RU" sz="1200" dirty="0" smtClean="0">
                <a:solidFill>
                  <a:schemeClr val="bg1"/>
                </a:solidFill>
              </a:rPr>
              <a:t>Режим доступа: </a:t>
            </a:r>
            <a:r>
              <a:rPr lang="en-US" sz="1200" dirty="0" smtClean="0">
                <a:solidFill>
                  <a:schemeClr val="bg1"/>
                </a:solidFill>
              </a:rPr>
              <a:t>http://ru.wikipedia.org/wiki/%D0%A8%D1%83%D0%BB%D1%8C%D0%B3%D0%B0%D0%BD-%D0%A2%D0%B0%D1%88_(%D0%B7%D0%B0%D0%BF%D0%BE%D0%B2%D0%B5%D0%B4%D0%BD%D0%B8%D0%BA)</a:t>
            </a:r>
            <a:endParaRPr lang="ru-RU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Наш Урал [Электронный ресурс]</a:t>
            </a:r>
            <a:r>
              <a:rPr lang="en-US" sz="1200" dirty="0" smtClean="0">
                <a:solidFill>
                  <a:schemeClr val="bg1"/>
                </a:solidFill>
              </a:rPr>
              <a:t> //Internet.-201</a:t>
            </a:r>
            <a:r>
              <a:rPr lang="ru-RU" sz="1200" dirty="0" smtClean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.-</a:t>
            </a:r>
            <a:r>
              <a:rPr lang="ru-RU" sz="1200" dirty="0" smtClean="0">
                <a:solidFill>
                  <a:schemeClr val="bg1"/>
                </a:solidFill>
              </a:rPr>
              <a:t>Режим доступа: </a:t>
            </a:r>
            <a:r>
              <a:rPr lang="en-US" sz="1200" dirty="0" smtClean="0">
                <a:solidFill>
                  <a:schemeClr val="bg1"/>
                </a:solidFill>
              </a:rPr>
              <a:t>http://nashural.ru/Mesta/kapova-peshera.htm</a:t>
            </a:r>
            <a:endParaRPr lang="ru-RU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Вокруг света [Электронный ресурс]</a:t>
            </a:r>
            <a:r>
              <a:rPr lang="en-US" sz="1200" dirty="0" smtClean="0">
                <a:solidFill>
                  <a:schemeClr val="bg1"/>
                </a:solidFill>
              </a:rPr>
              <a:t> //Internet.-2</a:t>
            </a:r>
            <a:r>
              <a:rPr lang="ru-RU" sz="1200" dirty="0" smtClean="0">
                <a:solidFill>
                  <a:schemeClr val="bg1"/>
                </a:solidFill>
              </a:rPr>
              <a:t>009</a:t>
            </a:r>
            <a:r>
              <a:rPr lang="en-US" sz="1200" dirty="0" smtClean="0">
                <a:solidFill>
                  <a:schemeClr val="bg1"/>
                </a:solidFill>
              </a:rPr>
              <a:t>.-</a:t>
            </a:r>
            <a:r>
              <a:rPr lang="ru-RU" sz="1200" dirty="0" smtClean="0">
                <a:solidFill>
                  <a:schemeClr val="bg1"/>
                </a:solidFill>
              </a:rPr>
              <a:t>Режим доступа: </a:t>
            </a:r>
            <a:r>
              <a:rPr lang="en-US" sz="1200" dirty="0" smtClean="0">
                <a:solidFill>
                  <a:schemeClr val="bg1"/>
                </a:solidFill>
              </a:rPr>
              <a:t>http://www.vokrugsveta.ru/telegraph/globe/998/</a:t>
            </a:r>
            <a:endParaRPr lang="ru-RU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>
                <a:solidFill>
                  <a:schemeClr val="bg1"/>
                </a:solidFill>
              </a:rPr>
              <a:t>VENIVIDI</a:t>
            </a:r>
            <a:r>
              <a:rPr lang="ru-RU" sz="1200" dirty="0" smtClean="0">
                <a:solidFill>
                  <a:schemeClr val="bg1"/>
                </a:solidFill>
              </a:rPr>
              <a:t> [Электронный ресурс]</a:t>
            </a:r>
            <a:r>
              <a:rPr lang="en-US" sz="1200" dirty="0" smtClean="0">
                <a:solidFill>
                  <a:schemeClr val="bg1"/>
                </a:solidFill>
              </a:rPr>
              <a:t> //Internet.-2</a:t>
            </a:r>
            <a:r>
              <a:rPr lang="ru-RU" sz="1200" dirty="0" smtClean="0">
                <a:solidFill>
                  <a:schemeClr val="bg1"/>
                </a:solidFill>
              </a:rPr>
              <a:t>008</a:t>
            </a:r>
            <a:r>
              <a:rPr lang="en-US" sz="1200" dirty="0" smtClean="0">
                <a:solidFill>
                  <a:schemeClr val="bg1"/>
                </a:solidFill>
              </a:rPr>
              <a:t>.-</a:t>
            </a:r>
            <a:r>
              <a:rPr lang="ru-RU" sz="1200" dirty="0" smtClean="0">
                <a:solidFill>
                  <a:schemeClr val="bg1"/>
                </a:solidFill>
              </a:rPr>
              <a:t>Режим доступа:</a:t>
            </a:r>
            <a:r>
              <a:rPr lang="en-US" sz="1200" dirty="0" smtClean="0">
                <a:solidFill>
                  <a:schemeClr val="bg1"/>
                </a:solidFill>
              </a:rPr>
              <a:t> http://venividi.ru/node/6896</a:t>
            </a:r>
            <a:endParaRPr lang="ru-RU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Заповедник </a:t>
            </a:r>
            <a:r>
              <a:rPr lang="ru-RU" sz="1200" dirty="0" err="1" smtClean="0">
                <a:solidFill>
                  <a:schemeClr val="bg1"/>
                </a:solidFill>
              </a:rPr>
              <a:t>Шульган-Таш</a:t>
            </a:r>
            <a:r>
              <a:rPr lang="ru-RU" sz="1200" dirty="0" smtClean="0">
                <a:solidFill>
                  <a:schemeClr val="bg1"/>
                </a:solidFill>
              </a:rPr>
              <a:t>. </a:t>
            </a:r>
            <a:r>
              <a:rPr lang="ru-RU" sz="1200" dirty="0" err="1" smtClean="0">
                <a:solidFill>
                  <a:schemeClr val="bg1"/>
                </a:solidFill>
              </a:rPr>
              <a:t>Капова</a:t>
            </a:r>
            <a:r>
              <a:rPr lang="ru-RU" sz="1200" dirty="0" smtClean="0">
                <a:solidFill>
                  <a:schemeClr val="bg1"/>
                </a:solidFill>
              </a:rPr>
              <a:t> пещера. [Электронный ресурс]</a:t>
            </a:r>
            <a:r>
              <a:rPr lang="en-US" sz="1200" dirty="0" smtClean="0">
                <a:solidFill>
                  <a:schemeClr val="bg1"/>
                </a:solidFill>
              </a:rPr>
              <a:t> //Internet.-2</a:t>
            </a:r>
            <a:r>
              <a:rPr lang="ru-RU" sz="1200" dirty="0" smtClean="0">
                <a:solidFill>
                  <a:schemeClr val="bg1"/>
                </a:solidFill>
              </a:rPr>
              <a:t>013</a:t>
            </a:r>
            <a:r>
              <a:rPr lang="en-US" sz="1200" dirty="0" smtClean="0">
                <a:solidFill>
                  <a:schemeClr val="bg1"/>
                </a:solidFill>
              </a:rPr>
              <a:t>.-</a:t>
            </a:r>
            <a:r>
              <a:rPr lang="ru-RU" sz="1200" dirty="0" smtClean="0">
                <a:solidFill>
                  <a:schemeClr val="bg1"/>
                </a:solidFill>
              </a:rPr>
              <a:t>Режим доступа:</a:t>
            </a:r>
            <a:r>
              <a:rPr lang="en-US" sz="1200" dirty="0" smtClean="0">
                <a:solidFill>
                  <a:schemeClr val="bg1"/>
                </a:solidFill>
              </a:rPr>
              <a:t> http://webcache.googleusercontent.com/search?q=cache:http://shpilenok.livejournal.com/189947.html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00px-Alta_petroglyph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54360" y="1466647"/>
            <a:ext cx="4903523" cy="3462551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57950" y="1214422"/>
            <a:ext cx="2408098" cy="4071966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700" dirty="0" smtClean="0">
                <a:solidFill>
                  <a:schemeClr val="tx1"/>
                </a:solidFill>
              </a:rPr>
              <a:t>Самые известные образцы наскальной живописи древних находятся в Испании (пещера </a:t>
            </a:r>
            <a:r>
              <a:rPr lang="ru-RU" sz="1700" dirty="0" err="1" smtClean="0">
                <a:solidFill>
                  <a:schemeClr val="tx1"/>
                </a:solidFill>
              </a:rPr>
              <a:t>Альтамира</a:t>
            </a:r>
            <a:r>
              <a:rPr lang="ru-RU" sz="1700" dirty="0" smtClean="0">
                <a:solidFill>
                  <a:schemeClr val="tx1"/>
                </a:solidFill>
              </a:rPr>
              <a:t>); 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во Франции (пещера </a:t>
            </a:r>
            <a:r>
              <a:rPr lang="ru-RU" sz="1700" dirty="0" err="1" smtClean="0">
                <a:solidFill>
                  <a:schemeClr val="tx1"/>
                </a:solidFill>
              </a:rPr>
              <a:t>Ласко</a:t>
            </a:r>
            <a:r>
              <a:rPr lang="ru-RU" sz="1700" dirty="0" smtClean="0">
                <a:solidFill>
                  <a:schemeClr val="tx1"/>
                </a:solidFill>
              </a:rPr>
              <a:t>); 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в России в Башкирии (</a:t>
            </a:r>
            <a:r>
              <a:rPr lang="ru-RU" sz="1700" dirty="0" err="1" smtClean="0">
                <a:solidFill>
                  <a:schemeClr val="tx1"/>
                </a:solidFill>
              </a:rPr>
              <a:t>Капова</a:t>
            </a:r>
            <a:r>
              <a:rPr lang="ru-RU" sz="1700" dirty="0" smtClean="0">
                <a:solidFill>
                  <a:schemeClr val="tx1"/>
                </a:solidFill>
              </a:rPr>
              <a:t> пещера).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643866" cy="614346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Известные образцы наскальной живописи</a:t>
            </a:r>
            <a:endParaRPr lang="ru-RU" sz="2800" b="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28638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Наскальные рисунки или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петроглифы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Альте(Норвегия) 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Наскальная живопись пещеры </a:t>
            </a: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Шульганташ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jw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46493"/>
            <a:ext cx="5900750" cy="419708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572264" y="1428736"/>
            <a:ext cx="2198562" cy="492922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«Пропадающая у камня» — вот дословный перевод названия.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Первые научные сведения о пещере принадлежат географу Петру Ивановичу Рычкову (1712–1777), который побывал в этих краях в 1760 году и оставил красочное описание подземных залов, гротов и натечных образований.</a:t>
            </a:r>
          </a:p>
          <a:p>
            <a:endParaRPr lang="ru-RU" sz="400" dirty="0" smtClean="0"/>
          </a:p>
          <a:p>
            <a:endParaRPr lang="ru-RU" sz="400" dirty="0" smtClean="0"/>
          </a:p>
          <a:p>
            <a:endParaRPr lang="ru-RU" sz="400" dirty="0" smtClean="0"/>
          </a:p>
          <a:p>
            <a:endParaRPr lang="ru-RU" sz="400" dirty="0" smtClean="0"/>
          </a:p>
          <a:p>
            <a:endParaRPr lang="ru-RU" sz="400" dirty="0" smtClean="0"/>
          </a:p>
          <a:p>
            <a:endParaRPr lang="ru-RU" sz="400" dirty="0" smtClean="0"/>
          </a:p>
          <a:p>
            <a:endParaRPr lang="ru-RU" sz="400" dirty="0" smtClean="0"/>
          </a:p>
          <a:p>
            <a:endParaRPr lang="ru-RU" sz="400" dirty="0" smtClean="0"/>
          </a:p>
          <a:p>
            <a:endParaRPr lang="ru-RU" sz="400" dirty="0" smtClean="0"/>
          </a:p>
          <a:p>
            <a:endParaRPr lang="ru-RU" sz="400" dirty="0" smtClean="0"/>
          </a:p>
          <a:p>
            <a:endParaRPr lang="ru-RU" sz="400" dirty="0" smtClean="0"/>
          </a:p>
          <a:p>
            <a:r>
              <a:rPr lang="ru-RU" sz="400" dirty="0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262966" cy="614346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Пещера </a:t>
            </a:r>
            <a:r>
              <a:rPr lang="ru-RU" sz="32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Шульган-Таш</a:t>
            </a:r>
            <a:endParaRPr lang="ru-RU" sz="3200" b="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857892"/>
            <a:ext cx="6816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Ручей </a:t>
            </a:r>
            <a:r>
              <a:rPr lang="ru-RU" sz="1600" i="1" dirty="0" err="1" smtClean="0">
                <a:solidFill>
                  <a:schemeClr val="bg1"/>
                </a:solidFill>
              </a:rPr>
              <a:t>Шульган</a:t>
            </a:r>
            <a:r>
              <a:rPr lang="ru-RU" sz="1600" i="1" dirty="0" smtClean="0">
                <a:solidFill>
                  <a:schemeClr val="bg1"/>
                </a:solidFill>
              </a:rPr>
              <a:t>, вытекающий из </a:t>
            </a:r>
            <a:r>
              <a:rPr lang="ru-RU" sz="1600" i="1" dirty="0" err="1" smtClean="0">
                <a:solidFill>
                  <a:schemeClr val="bg1"/>
                </a:solidFill>
              </a:rPr>
              <a:t>Голубого</a:t>
            </a:r>
            <a:r>
              <a:rPr lang="ru-RU" sz="1600" i="1" dirty="0" smtClean="0">
                <a:solidFill>
                  <a:schemeClr val="bg1"/>
                </a:solidFill>
              </a:rPr>
              <a:t> озера </a:t>
            </a:r>
          </a:p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на входе в пещеру.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57158" y="5572140"/>
            <a:ext cx="8786843" cy="100013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Это четырехэтажная пещера представляет собой тоннель протяженностью около 3 километров, здесь расположены просторные, высокие залы, галереи, подземные водоемы.  Возраст пещеры — около миллиона лет.</a:t>
            </a:r>
          </a:p>
          <a:p>
            <a:endParaRPr lang="ru-RU" dirty="0"/>
          </a:p>
        </p:txBody>
      </p:sp>
      <p:pic>
        <p:nvPicPr>
          <p:cNvPr id="7" name="Содержимое 4" descr="k919_igp75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954236"/>
            <a:ext cx="7000924" cy="426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5786454"/>
            <a:ext cx="4040188" cy="5715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b="0" dirty="0" smtClean="0">
                <a:solidFill>
                  <a:schemeClr val="bg1"/>
                </a:solidFill>
              </a:rPr>
              <a:t>сталагмиты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0037-038-Peschera-shulgan-tash-kapovaj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14286"/>
            <a:ext cx="4038600" cy="3088341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416164"/>
          </a:xfrm>
        </p:spPr>
        <p:txBody>
          <a:bodyPr>
            <a:noAutofit/>
          </a:bodyPr>
          <a:lstStyle/>
          <a:p>
            <a:pPr algn="ctr">
              <a:buClr>
                <a:schemeClr val="bg2"/>
              </a:buClr>
              <a:buSzPct val="148000"/>
            </a:pP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Шульган-Таш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—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одна из крупнейших </a:t>
            </a:r>
            <a:b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карстовых пещер на Южном Урале. </a:t>
            </a:r>
            <a:endParaRPr lang="ru-RU" sz="200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" name="Содержимое 12" descr="image01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9788" y="2714620"/>
            <a:ext cx="4038600" cy="3000396"/>
          </a:xfrm>
        </p:spPr>
      </p:pic>
      <p:sp>
        <p:nvSpPr>
          <p:cNvPr id="14" name="Текст 13"/>
          <p:cNvSpPr>
            <a:spLocks noGrp="1"/>
          </p:cNvSpPr>
          <p:nvPr>
            <p:ph type="body" idx="3"/>
          </p:nvPr>
        </p:nvSpPr>
        <p:spPr>
          <a:xfrm>
            <a:off x="4714876" y="5643578"/>
            <a:ext cx="4040188" cy="762000"/>
          </a:xfrm>
        </p:spPr>
        <p:txBody>
          <a:bodyPr/>
          <a:lstStyle/>
          <a:p>
            <a:pPr algn="ctr"/>
            <a:r>
              <a:rPr lang="ru-RU" sz="1800" b="0" dirty="0" smtClean="0">
                <a:solidFill>
                  <a:schemeClr val="bg1"/>
                </a:solidFill>
              </a:rPr>
              <a:t>сталактиты</a:t>
            </a:r>
            <a:endParaRPr lang="ru-RU" sz="1800" b="0" dirty="0">
              <a:solidFill>
                <a:schemeClr val="bg1"/>
              </a:solidFill>
            </a:endParaRPr>
          </a:p>
        </p:txBody>
      </p:sp>
      <p:sp>
        <p:nvSpPr>
          <p:cNvPr id="15" name="Текст 7"/>
          <p:cNvSpPr txBox="1">
            <a:spLocks/>
          </p:cNvSpPr>
          <p:nvPr/>
        </p:nvSpPr>
        <p:spPr>
          <a:xfrm>
            <a:off x="500034" y="428604"/>
            <a:ext cx="8255030" cy="176213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576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000108"/>
            <a:ext cx="4000528" cy="4714908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86380" y="1142984"/>
            <a:ext cx="3408230" cy="457203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 входа в пещеру в Зале знаков найдено место постоянного пребывания человека, обнаружены каменные орудия труда и быта, охра, древесные угли, зола 15-17-тысячелетней давности.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5_1708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785794"/>
            <a:ext cx="4286280" cy="5241508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857884" y="857232"/>
            <a:ext cx="2786082" cy="45720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/>
              <a:t>Ученые предполагают, что пещера в древности была святилищем людей палеолита.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Древние люди охотились, готовили пищу, шли в пещеру, молились там своим богам, рисовали охрой, совершали ритуалы.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1310</TotalTime>
  <Words>714</Words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Когда впервые человек начал рисовать?</vt:lpstr>
      <vt:lpstr>Слайд 2</vt:lpstr>
      <vt:lpstr>Известные образцы наскальной живописи</vt:lpstr>
      <vt:lpstr>Наскальная живопись пещеры Шульганташ</vt:lpstr>
      <vt:lpstr>Пещера Шульган-Таш</vt:lpstr>
      <vt:lpstr>Слайд 6</vt:lpstr>
      <vt:lpstr>   Шульган-Таш — одна из крупнейших   карстовых пещер на Южном Урале. </vt:lpstr>
      <vt:lpstr>Слайд 8</vt:lpstr>
      <vt:lpstr>Слайд 9</vt:lpstr>
      <vt:lpstr>Слайд 10</vt:lpstr>
      <vt:lpstr>В пещере Шульган-Таш было обнаружено и скопировано три с лишним десятка рисунков, выполненных красной охрой и располагающихся на среднем и верхнем её ярусах. </vt:lpstr>
      <vt:lpstr>Отпечатки рук давностью 40 тыс. лет из пещеры Альтамира (Испания) </vt:lpstr>
      <vt:lpstr>Чем рисовал человек?</vt:lpstr>
      <vt:lpstr>Слайд 14</vt:lpstr>
      <vt:lpstr>Почему чаще всего древние люди   рисовали именно животных? </vt:lpstr>
      <vt:lpstr>Слайд 16</vt:lpstr>
      <vt:lpstr>Слайд 17</vt:lpstr>
      <vt:lpstr>Рисуем мамонта поэтапно</vt:lpstr>
      <vt:lpstr>Слайд 19</vt:lpstr>
      <vt:lpstr>Слайд 20</vt:lpstr>
      <vt:lpstr>Слайд 21</vt:lpstr>
      <vt:lpstr>Слайд 22</vt:lpstr>
      <vt:lpstr>Слайд 23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появились первые рисунки человека?</dc:title>
  <cp:lastModifiedBy>Admin</cp:lastModifiedBy>
  <cp:revision>133</cp:revision>
  <dcterms:modified xsi:type="dcterms:W3CDTF">2014-02-19T02:38:27Z</dcterms:modified>
</cp:coreProperties>
</file>