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9" r:id="rId13"/>
    <p:sldId id="264" r:id="rId14"/>
    <p:sldId id="25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729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0986" y="1315755"/>
            <a:ext cx="6166191" cy="1488332"/>
          </a:xfrm>
        </p:spPr>
        <p:txBody>
          <a:bodyPr>
            <a:normAutofit fontScale="90000"/>
          </a:bodyPr>
          <a:lstStyle/>
          <a:p>
            <a:r>
              <a:rPr lang="ru-RU" sz="60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ребенка </a:t>
            </a:r>
            <a:br>
              <a:rPr lang="ru-RU" sz="60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60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60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веке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6441" y="2748509"/>
            <a:ext cx="5150224" cy="1398529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–инвалидов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посредством сенсорного воспитания</a:t>
            </a:r>
            <a:endParaRPr lang="ru-RU" sz="2400" b="1" dirty="0" smtClean="0">
              <a:ln>
                <a:prstDash val="solid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65813" y="4167522"/>
            <a:ext cx="6400800" cy="1200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Ноздрачева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И.С.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 –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психолог, воспитатель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МДОУ «Центр – развития ребенка – детский сад № 6» п. Пролетарский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Ракитянский район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Белгородскоая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Documents and Settings\ADMIN\Рабочий стол\karand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" y="3033762"/>
            <a:ext cx="3228975" cy="3228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97189" y="556829"/>
            <a:ext cx="289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32412" y="6078071"/>
            <a:ext cx="37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Пролетарский,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438" y="150938"/>
            <a:ext cx="546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Воздушно – пузырьковая колона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2850" y="602639"/>
            <a:ext cx="57490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Воздушно-пузырьковые колонны с водой - основной и неотъемлемый элемент темной сенсорной комнаты. Поток пузырьков, рыбок под давлением поднимается вверх по прозрачной пластиковой трубке, наполненной водой, цвет подсветки которой меняется. В сенсорной комнате используются для: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4440"/>
          <p:cNvSpPr>
            <a:spLocks/>
          </p:cNvSpPr>
          <p:nvPr/>
        </p:nvSpPr>
        <p:spPr bwMode="auto">
          <a:xfrm rot="14335281">
            <a:off x="6141283" y="697438"/>
            <a:ext cx="1092963" cy="1581786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3173" y="1079770"/>
            <a:ext cx="2343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развития зрительного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  <a:endParaRPr lang="ru-RU" dirty="0"/>
          </a:p>
        </p:txBody>
      </p:sp>
      <p:sp>
        <p:nvSpPr>
          <p:cNvPr id="12" name="Freeform 4444"/>
          <p:cNvSpPr>
            <a:spLocks/>
          </p:cNvSpPr>
          <p:nvPr/>
        </p:nvSpPr>
        <p:spPr bwMode="auto">
          <a:xfrm rot="12088649">
            <a:off x="4335275" y="1108561"/>
            <a:ext cx="891735" cy="107082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4183878" y="569227"/>
            <a:ext cx="173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фиксации взора</a:t>
            </a:r>
            <a:endParaRPr lang="ru-RU" dirty="0"/>
          </a:p>
        </p:txBody>
      </p:sp>
      <p:sp>
        <p:nvSpPr>
          <p:cNvPr id="14" name="Freeform 4445"/>
          <p:cNvSpPr>
            <a:spLocks/>
          </p:cNvSpPr>
          <p:nvPr/>
        </p:nvSpPr>
        <p:spPr bwMode="auto">
          <a:xfrm rot="9398579">
            <a:off x="2115956" y="1033414"/>
            <a:ext cx="1045346" cy="166101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217905" y="783237"/>
            <a:ext cx="1964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концентрации внимания</a:t>
            </a:r>
            <a:endParaRPr lang="ru-RU" dirty="0"/>
          </a:p>
        </p:txBody>
      </p:sp>
      <p:sp>
        <p:nvSpPr>
          <p:cNvPr id="16" name="Freeform 4446"/>
          <p:cNvSpPr>
            <a:spLocks/>
          </p:cNvSpPr>
          <p:nvPr/>
        </p:nvSpPr>
        <p:spPr bwMode="auto">
          <a:xfrm rot="13812826" flipH="1" flipV="1">
            <a:off x="4343694" y="3232147"/>
            <a:ext cx="1190094" cy="177745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473536"/>
            <a:ext cx="2811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плавного прослеживания и зрительно-моторной координации</a:t>
            </a:r>
            <a:endParaRPr lang="ru-RU" dirty="0"/>
          </a:p>
        </p:txBody>
      </p:sp>
      <p:sp>
        <p:nvSpPr>
          <p:cNvPr id="18" name="Freeform 4433"/>
          <p:cNvSpPr>
            <a:spLocks/>
          </p:cNvSpPr>
          <p:nvPr/>
        </p:nvSpPr>
        <p:spPr bwMode="auto">
          <a:xfrm rot="3640701">
            <a:off x="7679121" y="3086229"/>
            <a:ext cx="1098064" cy="1796076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5749047" y="3701533"/>
            <a:ext cx="2173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эмоционального расслабления</a:t>
            </a:r>
            <a:endParaRPr lang="ru-RU" dirty="0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7962007">
            <a:off x="2012844" y="2857256"/>
            <a:ext cx="1175477" cy="1486080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546697" y="4348263"/>
            <a:ext cx="2889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вибрация колонны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тактильных ощущений.</a:t>
            </a:r>
          </a:p>
        </p:txBody>
      </p:sp>
      <p:pic>
        <p:nvPicPr>
          <p:cNvPr id="22" name="Picture 3" descr="C:\Documents and Settings\ADMIN\Мои документы\ФОТОГРАФИИ\сенсорная комната\DSCN9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0832">
            <a:off x="110841" y="3979662"/>
            <a:ext cx="1629952" cy="217370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3" name="Picture 2" descr="C:\Documents and Settings\ADMIN\Мои документы\ФОТОГРАФИИ\сенсорная комната\DSCN9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187" y="4966756"/>
            <a:ext cx="1274673" cy="169990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4" name="Picture 1" descr="C:\Documents and Settings\ADMIN\Мои документы\ФОТОГРАФИИ\сенсорная комната\DSCN9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2386">
            <a:off x="6289813" y="4499516"/>
            <a:ext cx="1539183" cy="205265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064" y="126460"/>
            <a:ext cx="507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Тактильные ячейки и тактильная панель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553" y="499300"/>
            <a:ext cx="8326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 для развития воображения, развития тактильных ощущений, восприятия, логического и творческого мышления.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неотъемлемым элементов в работе педагога – психолога ДОУ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53" y="1809344"/>
            <a:ext cx="6858000" cy="504865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595336" y="3721263"/>
            <a:ext cx="1546130" cy="4431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590475" y="3210128"/>
            <a:ext cx="14589" cy="530590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486710" y="3004176"/>
            <a:ext cx="224347" cy="224347"/>
          </a:xfrm>
          <a:prstGeom prst="ellipse">
            <a:avLst/>
          </a:prstGeom>
          <a:gradFill>
            <a:gsLst>
              <a:gs pos="0">
                <a:srgbClr val="FF151F"/>
              </a:gs>
              <a:gs pos="50000">
                <a:srgbClr val="C00000"/>
              </a:gs>
              <a:gs pos="100000">
                <a:srgbClr val="FF151F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332547" y="3750181"/>
            <a:ext cx="1350355" cy="4696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671463" y="3560323"/>
            <a:ext cx="400546" cy="199586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006758" y="3375248"/>
            <a:ext cx="224347" cy="2243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585609" y="4173166"/>
            <a:ext cx="1746688" cy="1681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85609" y="4182894"/>
            <a:ext cx="9727" cy="768486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81055" y="4834509"/>
            <a:ext cx="224347" cy="224347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Documents and Settings\ADMIN\Мои документы\ФОТОГРАФИИ\сенсорная комната\DSCN9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94" y="5090097"/>
            <a:ext cx="2101174" cy="15755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29" name="Picture 4" descr="C:\Documents and Settings\ADMIN\Мои документы\ФОТОГРАФИИ\сенсорная комната\DSCN9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846" y="1616230"/>
            <a:ext cx="1828799" cy="1371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31" name="Picture 3" descr="C:\Documents and Settings\ADMIN\Мои документы\ФОТОГРАФИИ\сенсорная комната\DSCN9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867" y="1489282"/>
            <a:ext cx="2457161" cy="184250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gray">
          <a:xfrm rot="-7471624">
            <a:off x="5718312" y="1738953"/>
            <a:ext cx="736924" cy="2804286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43010">
                  <a:gamma/>
                  <a:tint val="0"/>
                  <a:invGamma/>
                </a:srgbClr>
              </a:gs>
              <a:gs pos="100000">
                <a:srgbClr val="A4301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gray">
          <a:xfrm rot="14441128">
            <a:off x="5836695" y="2269745"/>
            <a:ext cx="506334" cy="2224705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E6CD">
                  <a:gamma/>
                  <a:tint val="0"/>
                  <a:invGamma/>
                </a:srgbClr>
              </a:gs>
              <a:gs pos="100000">
                <a:srgbClr val="FFE6C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 rot="6858174">
            <a:off x="3407111" y="2619160"/>
            <a:ext cx="773249" cy="2581012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4992">
                  <a:gamma/>
                  <a:tint val="0"/>
                  <a:invGamma/>
                </a:srgbClr>
              </a:gs>
              <a:gs pos="100000">
                <a:srgbClr val="00499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rot="7395901">
            <a:off x="3811347" y="2718089"/>
            <a:ext cx="673894" cy="2115181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2EAE8">
                  <a:gamma/>
                  <a:tint val="0"/>
                  <a:invGamma/>
                </a:srgbClr>
              </a:gs>
              <a:gs pos="100000">
                <a:srgbClr val="A2EAE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4"/>
          <p:cNvSpPr>
            <a:spLocks/>
          </p:cNvSpPr>
          <p:nvPr/>
        </p:nvSpPr>
        <p:spPr bwMode="gray">
          <a:xfrm rot="950508">
            <a:off x="4745314" y="4180804"/>
            <a:ext cx="746289" cy="2357455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4516AE">
                  <a:gamma/>
                  <a:tint val="0"/>
                  <a:invGamma/>
                </a:srgbClr>
              </a:gs>
              <a:gs pos="100000">
                <a:srgbClr val="4516A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gray">
          <a:xfrm rot="1752487">
            <a:off x="4549258" y="4336379"/>
            <a:ext cx="726421" cy="2056854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tx1">
                  <a:lumMod val="95000"/>
                </a:schemeClr>
              </a:gs>
              <a:gs pos="100000">
                <a:srgbClr val="D5DDF3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621287" y="228759"/>
            <a:ext cx="4426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аромотерапия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708187" y="3803515"/>
            <a:ext cx="789257" cy="759466"/>
            <a:chOff x="2016" y="1920"/>
            <a:chExt cx="1680" cy="1680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14343">
                    <a:gamma/>
                    <a:tint val="0"/>
                    <a:invGamma/>
                  </a:srgbClr>
                </a:gs>
                <a:gs pos="100000">
                  <a:srgbClr val="F1434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98834" y="675836"/>
            <a:ext cx="8375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это тот процесс, в котором раскрываются все стороны личности ребенка, в особенности ребенка – инвалида, возможности которого не всегда реализованы в социуме. Наделяя предметы и объекты необычными свойствами ребенок активизирует свое мыслительное  и творческое начало. Слушая сказки ребенок приобретает знания о способах проявления творческого анализа, стимуляции детской фантазии, образному логическому мышлению. Такая терапия учит творчески мыслить, активно общаться, верить в добро, чего так не хватает детям – инвалидам. Совместно со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сказкотерапией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проводится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аромотерапия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которая использует силы природы, сокрытые в маслах. Позволяют раскрыть внутреннее проявление ребенка.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F:\DCIM\102NIKON\DSCN9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86" y="2580912"/>
            <a:ext cx="2400749" cy="1800200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8" name="Picture 2" descr="C:\Documents and Settings\ADMIN\Мои документы\ФОТОГРАФИИ\сенсорная комната\DSCN9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191" y="4642923"/>
            <a:ext cx="1536971" cy="2049706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9" name="Picture 3" descr="C:\Documents and Settings\ADMIN\Мои документы\ФОТОГРАФИИ\сенсорная комната\DSCN9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8699" y="3487483"/>
            <a:ext cx="2448272" cy="1835835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062" y="218710"/>
            <a:ext cx="7606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инвалидов невозможно без развития тактильной чувствительности. Одним из методов в этой работе служат: сухой бассейн и тактильные дорожки.</a:t>
            </a:r>
          </a:p>
        </p:txBody>
      </p:sp>
      <p:pic>
        <p:nvPicPr>
          <p:cNvPr id="1026" name="Picture 2" descr="C:\Documents and Settings\ADMIN\Мои документы\ФОТОГРАФИИ\сенсорная комната\DSCN9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1162">
            <a:off x="704379" y="2795952"/>
            <a:ext cx="2506657" cy="187961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ФОТОГРАФИИ\сенсорная комната\DSCN9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5106">
            <a:off x="5644284" y="2972017"/>
            <a:ext cx="2385348" cy="178865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ФОТОГРАФИИ\сенсорная комната\DSCN9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266" y="1916349"/>
            <a:ext cx="1602488" cy="213708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71" y="2913433"/>
            <a:ext cx="4265579" cy="4265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37" y="4316648"/>
            <a:ext cx="440448" cy="440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8" y="4841941"/>
            <a:ext cx="440448" cy="440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1" y="4336103"/>
            <a:ext cx="440448" cy="44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480" y="136187"/>
            <a:ext cx="7844141" cy="1945532"/>
          </a:xfrm>
        </p:spPr>
        <p:txBody>
          <a:bodyPr>
            <a:noAutofit/>
          </a:bodyPr>
          <a:lstStyle/>
          <a:p>
            <a:pPr marL="274320" indent="-274320" algn="ctr">
              <a:defRPr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FF00"/>
                </a:solidFill>
              </a:rPr>
              <a:t>Развитие творческих способностей детей – инвалидов зависит от эффективности используемых методов и приёмов и того, насколько творчески педагог подходит к данной проблеме.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Использование различных видов и форм творческих заданий позволило достичь определенного уровня в развитии творческих способностей, который оказался посильным для каждого ребенка. </a:t>
            </a:r>
            <a:r>
              <a:rPr lang="ru-RU" sz="1800" b="1" dirty="0" smtClean="0">
                <a:solidFill>
                  <a:srgbClr val="FFFF00"/>
                </a:solidFill>
              </a:rPr>
              <a:t>Систематическая работа по развитию творческих способностей дает следующие результаты: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  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  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289243" y="4799361"/>
            <a:ext cx="1784350" cy="528638"/>
            <a:chOff x="1248" y="1440"/>
            <a:chExt cx="1124" cy="333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202373" y="2970491"/>
            <a:ext cx="6844184" cy="466725"/>
            <a:chOff x="1249" y="2642"/>
            <a:chExt cx="10064" cy="294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455" y="2436"/>
              <a:ext cx="257" cy="669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905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Собственное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творчество детей помогает прочнее усваивать и запоминать </a:t>
              </a:r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396" y="26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282193" y="3818134"/>
            <a:ext cx="7196559" cy="520018"/>
            <a:chOff x="1254" y="3244"/>
            <a:chExt cx="3481" cy="299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28" y="3299"/>
              <a:ext cx="270" cy="217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04" y="3272"/>
              <a:ext cx="31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Легче решается проблема мотивации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7" name="Text Box 15"/>
          <p:cNvSpPr txBox="1">
            <a:spLocks noChangeArrowheads="1"/>
          </p:cNvSpPr>
          <p:nvPr/>
        </p:nvSpPr>
        <p:spPr bwMode="gray">
          <a:xfrm>
            <a:off x="2928026" y="2106621"/>
            <a:ext cx="605060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вырастают любознательными, активными, настоящими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мечтателями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фантазерами, людьми, способными видеть чудо в привычных вещах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gray">
          <a:xfrm rot="3419336">
            <a:off x="2237324" y="2246792"/>
            <a:ext cx="432915" cy="45838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61489" y="4701172"/>
            <a:ext cx="573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раскрываются с положительной стороны.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gray">
          <a:xfrm>
            <a:off x="2308687" y="2272699"/>
            <a:ext cx="587469" cy="3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396451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600" y="1663429"/>
            <a:ext cx="5958209" cy="391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5770" y="1186776"/>
            <a:ext cx="55350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«Всем детям должна быть обеспечена возможность определить себя как личность и реализовать свои возможности, в безопасных и благоприятных условиях……."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1" descr="http://bk-detstvo.narod.ru/images/pravo_konvenc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84" y="2898843"/>
            <a:ext cx="3275856" cy="27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459" y="0"/>
            <a:ext cx="5038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Голосарий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8515" y="704045"/>
            <a:ext cx="8582837" cy="2678205"/>
            <a:chOff x="1253" y="2034"/>
            <a:chExt cx="3258" cy="219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163" y="2163"/>
              <a:ext cx="354" cy="17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579" y="2034"/>
              <a:ext cx="2932" cy="2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РЕБЕНОК - ИНВАЛИД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лицо не достигшее 18 лет,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    </a:r>
            </a:p>
            <a:p>
              <a:pPr algn="ctr"/>
              <a:r>
                <a:rPr lang="ru-RU" sz="1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ст. 1 федерального закона от 24.11.1995 N 181-ФЗ "О социальной защите инвалидов в Российской Федерации»</a:t>
              </a:r>
              <a:endParaRPr lang="ru-RU" sz="1600" dirty="0" smtClean="0"/>
            </a:p>
            <a:p>
              <a:pPr algn="ctr"/>
              <a:endPara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l"/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33518" y="2635162"/>
            <a:ext cx="8308486" cy="1631952"/>
            <a:chOff x="1254" y="2682"/>
            <a:chExt cx="5097" cy="1028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 rot="3419336">
              <a:off x="1267" y="2713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gray">
            <a:xfrm>
              <a:off x="1810" y="2682"/>
              <a:ext cx="4541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ТВОРЧЕСКИЕ СПОСОБНОСТИ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– это синтез свойств и особенностей личности, характеризующих степень их соответствия требованиям определенного вида </a:t>
              </a:r>
              <a:r>
                <a:rPr lang="ru-RU" sz="16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учебно</a:t>
              </a: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–творческой деятельности и обусловливающих уровень ее результативности.</a:t>
              </a:r>
            </a:p>
            <a:p>
              <a:pPr lvl="0" algn="ctr" eaLnBrk="0" hangingPunct="0"/>
              <a:r>
                <a:rPr lang="ru-RU" sz="16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Современный образовательный процесс: основные понятия и термины. — М.: Компания Спутник +. М.Ю. Олешков, В.М. Уваров.2006.</a:t>
              </a:r>
              <a:endPara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314" y="272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64596" y="2451370"/>
            <a:ext cx="7198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94640" y="4660634"/>
            <a:ext cx="7876025" cy="1692258"/>
            <a:chOff x="398" y="3272"/>
            <a:chExt cx="3493" cy="832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410" y="3275"/>
              <a:ext cx="221" cy="24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698" y="3272"/>
              <a:ext cx="3193" cy="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СЕНСОРНОЕ ВОСПИТАНИЕ</a:t>
              </a:r>
            </a:p>
            <a:p>
              <a:pPr lvl="1" indent="-45720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(от </a:t>
              </a:r>
              <a:r>
                <a:rPr lang="ru-RU" sz="1600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лат.</a:t>
              </a: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16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sensus</a:t>
              </a: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 - чувство)</a:t>
              </a:r>
            </a:p>
            <a:p>
              <a:pPr lvl="1" indent="-457200" algn="ctr" eaLnBrk="0" hangingPunct="0"/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 целенаправленное развитие и совершенствование сенсорных процессов </a:t>
              </a:r>
            </a:p>
            <a:p>
              <a:pPr lvl="1" indent="-457200" algn="ctr" eaLnBrk="0" hangingPunct="0"/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(ощущений, восприятий, представлений). </a:t>
              </a:r>
            </a:p>
            <a:p>
              <a:pPr lvl="1" indent="-457200" algn="ctr" eaLnBrk="0" hangingPunct="0"/>
              <a:r>
                <a:rPr lang="ru-RU" sz="16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Педагогический энциклопедический словарь. — М., 2002. С. 258)</a:t>
              </a:r>
              <a:endPara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449" y="328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374" y="277876"/>
            <a:ext cx="8579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цель: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способностей  к  творчеству у детей - инвалидов, необходимых для любой деятельности с помощью сенсорного воспитания.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6157609" y="1284051"/>
            <a:ext cx="2986391" cy="50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gray">
          <a:xfrm>
            <a:off x="6656950" y="1964987"/>
            <a:ext cx="37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6654143" y="3142034"/>
            <a:ext cx="363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6644237" y="4359207"/>
            <a:ext cx="388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6645613" y="554143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281" y="1848654"/>
            <a:ext cx="6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у детей – инвалидов основ сенсорного развития и умственных способностей.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553" y="2694562"/>
            <a:ext cx="6186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Применения  сенсорного воспитания в педагогическом процессе детского сада, с целью формирования  у детей представлений о внешних свойствах предметов.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занятий с детьми – инвалидами по обучению сенсорных эталонов.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012" y="4234244"/>
            <a:ext cx="6031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умения применять накопленные сенсорные эталоны на практике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013" y="5418705"/>
            <a:ext cx="5885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накоплению разнообразного сенсорного опыта у  детей - инвалидов.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96" y="283811"/>
            <a:ext cx="683082" cy="683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9988" y="228760"/>
            <a:ext cx="535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Сенсорная комната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2962" y="948690"/>
            <a:ext cx="71595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Одним из приоритетных направлений нашего дошкольного учреждения является развитие творческих способностей детей.  Большое внимание уделяется развитию творческого потенциала детей инвалидов, которых с каждым годом в нашем учреждении становиться все больше. Такие дети как правило, испытывают проблемы в общении со сверстниками и взрослыми. Учитывая особенности детской психики целесообразно применять различные технологии. Одним из средств развития творческих способностей является сенсорная комната.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Сенсорная комната –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особым образом организованная среда, состоящая из различного рода стимуляторов, воздействующих на органы зрения, слуха, обоняния и осязания, вестибулярные рецепторы. Неповторимая среда сенсорной комнаты  развивает тактильную чувствительность, учит различать свойства предметов и улучшает зрительно – моторную координацию, творческие способности.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Сенсорная комната на базе нашего учреждения функционирует с 2010 года. За этот период накоплен богатый опыт работы в данном направлении.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2745"/>
          <a:stretch/>
        </p:blipFill>
        <p:spPr>
          <a:xfrm rot="5400000">
            <a:off x="2971806" y="-2839773"/>
            <a:ext cx="2873811" cy="79613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3855" y="360321"/>
            <a:ext cx="4854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работы по развитию                        творческих способностей у детей - инвалидов в сенсорной комнате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741" y="1819072"/>
            <a:ext cx="83657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Системные и планомерные индивидуальны и занятия с детьми, в которой созданы все необходимые условия для развития творческого потенциала. Созданы необходимые условия активизации творческих способностей детей – инвалидов.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Фиброоптическое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волокно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Формирует представление о цвете, позволяет снять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эмоциональное напряжение, стимулирует тактильные ощущения. При совмещении работы волокна с зеркалом позволяет ребенку в воспринимать образы создаваемые этим отражением.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742" y="5242359"/>
            <a:ext cx="2120630" cy="13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ФОТОГРАФИИ\сенсорная комната\DSCN9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14505">
            <a:off x="372176" y="4678578"/>
            <a:ext cx="1697237" cy="1867554"/>
          </a:xfrm>
          <a:prstGeom prst="wedgeRoundRectCallout">
            <a:avLst>
              <a:gd name="adj1" fmla="val 53741"/>
              <a:gd name="adj2" fmla="val 59875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</p:pic>
      <p:pic>
        <p:nvPicPr>
          <p:cNvPr id="11" name="Picture 4" descr="C:\Documents and Settings\ADMIN\Мои документы\ФОТОГРАФИИ\сенсорная комната\DSCN9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8715" y="3647872"/>
            <a:ext cx="1950344" cy="1462464"/>
          </a:xfrm>
          <a:prstGeom prst="wedgeRoundRectCallout">
            <a:avLst>
              <a:gd name="adj1" fmla="val 22560"/>
              <a:gd name="adj2" fmla="val 74472"/>
              <a:gd name="adj3" fmla="val 16667"/>
            </a:avLst>
          </a:prstGeom>
          <a:noFill/>
          <a:ln w="28575">
            <a:solidFill>
              <a:srgbClr val="FFFF00"/>
            </a:solidFill>
          </a:ln>
        </p:spPr>
      </p:pic>
      <p:pic>
        <p:nvPicPr>
          <p:cNvPr id="12" name="Picture 3" descr="C:\Documents and Settings\ADMIN\Мои документы\ФОТОГРАФИИ\сенсорная комната\DSCN96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3092">
            <a:off x="4946852" y="3816993"/>
            <a:ext cx="1354285" cy="1806075"/>
          </a:xfrm>
          <a:prstGeom prst="wedgeRoundRectCallout">
            <a:avLst>
              <a:gd name="adj1" fmla="val -61155"/>
              <a:gd name="adj2" fmla="val 60046"/>
              <a:gd name="adj3" fmla="val 16667"/>
            </a:avLst>
          </a:prstGeom>
          <a:noFill/>
          <a:ln w="28575">
            <a:solidFill>
              <a:srgbClr val="FFFF00"/>
            </a:solidFill>
          </a:ln>
        </p:spPr>
      </p:pic>
      <p:pic>
        <p:nvPicPr>
          <p:cNvPr id="13" name="Picture 5" descr="C:\Documents and Settings\ADMIN\Мои документы\ФОТОГРАФИИ\сенсорная комната\DSCN96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691" y="5038928"/>
            <a:ext cx="2158929" cy="1618871"/>
          </a:xfrm>
          <a:prstGeom prst="wedgeRoundRectCallout">
            <a:avLst>
              <a:gd name="adj1" fmla="val -128338"/>
              <a:gd name="adj2" fmla="val 17315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5979"/>
          <a:stretch/>
        </p:blipFill>
        <p:spPr>
          <a:xfrm>
            <a:off x="-330740" y="0"/>
            <a:ext cx="3657600" cy="6209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02" y="1029219"/>
            <a:ext cx="4708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Способствует мотивации к дальнейшей работе, активизации кинестетических ощущений;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1906" y="2271568"/>
            <a:ext cx="384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Развивает познавательные процессы;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7013" y="3073940"/>
            <a:ext cx="5447488" cy="121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Отражение трубки в зеркале способствует развитию зрительного восприятия, формированию фиксации взора, концентрации внимания, плавного прослеживания и зрительной координации;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7828" y="4406631"/>
            <a:ext cx="562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Создают возможность находиться под воздействием сложного сенсорного потока светового раздражителя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336" y="788498"/>
            <a:ext cx="107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01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609" y="1887198"/>
            <a:ext cx="1119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02</a:t>
            </a:r>
            <a:endParaRPr lang="ru-RU" sz="2800" b="1" dirty="0">
              <a:ln/>
              <a:solidFill>
                <a:srgbClr val="B5B5B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879" y="2976664"/>
            <a:ext cx="116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03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880" y="4153710"/>
            <a:ext cx="1119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04</a:t>
            </a:r>
            <a:endParaRPr lang="ru-RU" sz="2800" b="1" dirty="0">
              <a:ln/>
              <a:solidFill>
                <a:srgbClr val="B5B5B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27252" y="5525310"/>
            <a:ext cx="1721796" cy="817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3830" y="5214025"/>
            <a:ext cx="402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является необходимым условием,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для развития творческих процессов. </a:t>
            </a:r>
          </a:p>
        </p:txBody>
      </p:sp>
      <p:pic>
        <p:nvPicPr>
          <p:cNvPr id="15" name="Picture 2" descr="C:\Documents and Settings\ADMIN\Мои документы\ФОТОГРАФИИ\сенсорная комната\DSCN9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5318">
            <a:off x="7237872" y="590801"/>
            <a:ext cx="1615604" cy="215457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</p:pic>
      <p:pic>
        <p:nvPicPr>
          <p:cNvPr id="16" name="Picture 4" descr="C:\Documents and Settings\ADMIN\Рабочий стол\Colorchanger_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1423" y="5365823"/>
            <a:ext cx="1833530" cy="137320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728" y="180120"/>
            <a:ext cx="557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световой модуль с песком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103" y="603115"/>
            <a:ext cx="85214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Еще одним немаловажным методом развития творческих способностей у детей – инвалидов является песочная терапия. Для сенсорно-моторного и общего и творческого развития детей, особенно для детей с особыми потребностями в развитии, песочная терапия является способом самовыражения.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На занятиях используется настольный световой модуль с песком. Подсветка сделает картины более эффективными и повысит творческий интерес детей.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Упражнения стабилизируют эмоциональное состояние детей, развивают тактильно-кинестетическую чувствительность и мелкую моторику рук, учат ребенка прислушиваться к себе и проговаривать свои ощущения. Способствует самовыражению ребенка, его проявления, мыслей, фантазии.</a:t>
            </a:r>
          </a:p>
        </p:txBody>
      </p:sp>
      <p:pic>
        <p:nvPicPr>
          <p:cNvPr id="4" name="Picture 2" descr="C:\Documents and Settings\ADMIN\Мои документы\ФОТОГРАФИИ\сенсорная комната\DSCN9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721" y="4413643"/>
            <a:ext cx="1445973" cy="192835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Picture 3" descr="C:\Documents and Settings\ADMIN\Мои документы\ФОТОГРАФИИ\сенсорная комната\DSCN9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1659" y="3159872"/>
            <a:ext cx="1558570" cy="1168694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5" descr="C:\Documents and Settings\ADMIN\Мои документы\ФОТОГРАФИИ\сенсорная комната\DSCN9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63" y="2408662"/>
            <a:ext cx="1638098" cy="1228326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67" y="2292488"/>
            <a:ext cx="4491613" cy="13210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403803"/>
            <a:ext cx="5194998" cy="15712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74" y="4256911"/>
            <a:ext cx="5451114" cy="260108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0383" y="141211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«Звездное небо»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920" y="623927"/>
            <a:ext cx="8891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Панно с мерцающими звездами и планетами на фоне темного неба, является необходимым компонентом в работе с детьми в  сенсорной комнате.  Занятия с этим панно способствуют развитию зрительных ощущений, концентрации внимания, снятию напряжения. Панно обладает эффективным расслабляющим воздействием. Составляя с дошкольниками рассказы по представлению, стимулируются творческие мыслительные процессы.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80" y="2684834"/>
            <a:ext cx="4528225" cy="42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Documents and Settings\ADMIN\Мои документы\ФОТОГРАФИИ\сенсорная комната\DSCN9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11" y="3219855"/>
            <a:ext cx="3393993" cy="25387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1942290" y="2001343"/>
            <a:ext cx="2075234" cy="13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546" y="2688076"/>
            <a:ext cx="4475453" cy="41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espac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7976" y="3228670"/>
            <a:ext cx="3683693" cy="250092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6536986" y="2017541"/>
            <a:ext cx="1935804" cy="12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752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Развитие ребенка  в XXI веке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Развитие творческих способностей детей – инвалидов зависит от эффективности используемых методов и приёмов и того, насколько творчески педагог подходит к данной проблеме. Использование различных видов и форм творческих заданий позволило достичь определенного уровня в развитии творческих способностей, который оказался посильным для каждого ребенка. Систематическая работа по развитию творческих способностей дает следующие результаты:                                                                  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</cp:lastModifiedBy>
  <cp:revision>67</cp:revision>
  <dcterms:created xsi:type="dcterms:W3CDTF">2014-11-21T11:00:06Z</dcterms:created>
  <dcterms:modified xsi:type="dcterms:W3CDTF">2016-12-11T16:48:19Z</dcterms:modified>
</cp:coreProperties>
</file>