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showGuides="1">
      <p:cViewPr>
        <p:scale>
          <a:sx n="80" d="100"/>
          <a:sy n="80" d="100"/>
        </p:scale>
        <p:origin x="336" y="7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3535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4/10/2016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9685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4/10/2016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14563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4/10/2016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2382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4/10/2016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99619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4/10/2016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9636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4/10/2016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86017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3150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4/10/2016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78654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4/10/2016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479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4/10/2016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00177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2599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4312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932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smtClean="0"/>
              <a:t>4/10/2016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183007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4/10/2016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610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4/10/2016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7348671"/>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mephi.ru/graduate/applicant/resume/creation.php" TargetMode="External"/><Relationship Id="rId7" Type="http://schemas.openxmlformats.org/officeDocument/2006/relationships/hyperlink" Target="http://rezume2016.ru/" TargetMode="External"/><Relationship Id="rId2" Type="http://schemas.openxmlformats.org/officeDocument/2006/relationships/hyperlink" Target="http://www.hr-option.ru/sartical-1" TargetMode="External"/><Relationship Id="rId1" Type="http://schemas.openxmlformats.org/officeDocument/2006/relationships/slideLayout" Target="../slideLayouts/slideLayout6.xml"/><Relationship Id="rId6" Type="http://schemas.openxmlformats.org/officeDocument/2006/relationships/hyperlink" Target="http://proforientation.ru/gramotnoe_resume_primeri.html" TargetMode="External"/><Relationship Id="rId5" Type="http://schemas.openxmlformats.org/officeDocument/2006/relationships/hyperlink" Target="https://ekaterinburg.hh.ru/article/15520" TargetMode="External"/><Relationship Id="rId10" Type="http://schemas.openxmlformats.org/officeDocument/2006/relationships/slide" Target="slide2.xml"/><Relationship Id="rId4" Type="http://schemas.openxmlformats.org/officeDocument/2006/relationships/hyperlink" Target="http://khomich.info/osnovnye-vidy-rezyume" TargetMode="External"/><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hyperlink" Target="http://www.vacansia.ru/info/lozhnye_vakansii_podvodnye_kamni_trudoustrojstva.html" TargetMode="External"/><Relationship Id="rId3" Type="http://schemas.openxmlformats.org/officeDocument/2006/relationships/hyperlink" Target="http://www.superjob.ru/pro/5175/" TargetMode="External"/><Relationship Id="rId7" Type="http://schemas.openxmlformats.org/officeDocument/2006/relationships/hyperlink" Target="http://vipspravka.com/article/podvodnye-kamni-sovremennogo-trudoustroystva" TargetMode="External"/><Relationship Id="rId2" Type="http://schemas.openxmlformats.org/officeDocument/2006/relationships/hyperlink" Target="http://nsk.erabota.ru/blogs/articles/5499/" TargetMode="External"/><Relationship Id="rId1" Type="http://schemas.openxmlformats.org/officeDocument/2006/relationships/slideLayout" Target="../slideLayouts/slideLayout6.xml"/><Relationship Id="rId6" Type="http://schemas.openxmlformats.org/officeDocument/2006/relationships/hyperlink" Target="http://blankiroom.ru/news/2010-04-01-64" TargetMode="External"/><Relationship Id="rId11" Type="http://schemas.openxmlformats.org/officeDocument/2006/relationships/slide" Target="slide2.xml"/><Relationship Id="rId5" Type="http://schemas.openxmlformats.org/officeDocument/2006/relationships/hyperlink" Target="http://shkolazhizni.ru/job/articles/3239/" TargetMode="External"/><Relationship Id="rId10" Type="http://schemas.openxmlformats.org/officeDocument/2006/relationships/image" Target="../media/image15.jpeg"/><Relationship Id="rId4" Type="http://schemas.openxmlformats.org/officeDocument/2006/relationships/hyperlink" Target="http://otdelkadrow.ru/kak_zapolnit_anketu,_d" TargetMode="External"/><Relationship Id="rId9" Type="http://schemas.openxmlformats.org/officeDocument/2006/relationships/hyperlink" Target="http://www.km.ru/stil/2013/05/30/rynok-truda-i-bezrabotitsa-v-rossii/711996-kak-obmanyvayut-tekh-kto-ishchet-rabot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3.xml"/><Relationship Id="rId2" Type="http://schemas.openxmlformats.org/officeDocument/2006/relationships/slide" Target="slide3.xml"/><Relationship Id="rId16" Type="http://schemas.openxmlformats.org/officeDocument/2006/relationships/slide" Target="slide17.xml"/><Relationship Id="rId1" Type="http://schemas.openxmlformats.org/officeDocument/2006/relationships/slideLayout" Target="../slideLayouts/slideLayout6.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slide" Target="slide1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5.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facecase.ru/women" TargetMode="External"/><Relationship Id="rId2" Type="http://schemas.openxmlformats.org/officeDocument/2006/relationships/slide" Target="slide2.xml"/><Relationship Id="rId1" Type="http://schemas.openxmlformats.org/officeDocument/2006/relationships/slideLayout" Target="../slideLayouts/slideLayout6.xml"/><Relationship Id="rId4" Type="http://schemas.openxmlformats.org/officeDocument/2006/relationships/hyperlink" Target="http://24hair.ru/podbor_prichesok_onlin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hyperlink" Target="http://www.physcareer.ru/trud/4/7.html" TargetMode="External"/><Relationship Id="rId13" Type="http://schemas.openxmlformats.org/officeDocument/2006/relationships/slide" Target="slide2.xml"/><Relationship Id="rId3" Type="http://schemas.openxmlformats.org/officeDocument/2006/relationships/hyperlink" Target="http://www.aif.ru/dontknows/eternal/1380889" TargetMode="External"/><Relationship Id="rId7" Type="http://schemas.openxmlformats.org/officeDocument/2006/relationships/hyperlink" Target="http://www.superjob.ru/pro/5066/" TargetMode="External"/><Relationship Id="rId12" Type="http://schemas.openxmlformats.org/officeDocument/2006/relationships/image" Target="../media/image6.jpeg"/><Relationship Id="rId2" Type="http://schemas.openxmlformats.org/officeDocument/2006/relationships/hyperlink" Target="https://drive.google.com/file/d/0B8lsMcfWiCspZndCdVh6M3pXVnM/view?usp=sharing" TargetMode="External"/><Relationship Id="rId1" Type="http://schemas.openxmlformats.org/officeDocument/2006/relationships/slideLayout" Target="../slideLayouts/slideLayout6.xml"/><Relationship Id="rId6" Type="http://schemas.openxmlformats.org/officeDocument/2006/relationships/hyperlink" Target="http://www.aif.ru/health/secrets/1037975" TargetMode="External"/><Relationship Id="rId11" Type="http://schemas.openxmlformats.org/officeDocument/2006/relationships/image" Target="../media/image5.jpeg"/><Relationship Id="rId5" Type="http://schemas.openxmlformats.org/officeDocument/2006/relationships/hyperlink" Target="http://www.9linesmag.com/?p=9736" TargetMode="External"/><Relationship Id="rId10" Type="http://schemas.openxmlformats.org/officeDocument/2006/relationships/hyperlink" Target="http://irenastyle.ru/delovoj-stil-2016-ofisnaya-moda-tendencii-novinki-45-foto/" TargetMode="External"/><Relationship Id="rId4" Type="http://schemas.openxmlformats.org/officeDocument/2006/relationships/hyperlink" Target="http://bowandtie.ru/dress-kod-dlya-muzhchin/" TargetMode="External"/><Relationship Id="rId9" Type="http://schemas.openxmlformats.org/officeDocument/2006/relationships/hyperlink" Target="http://modnica.info/?p=1555"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raikovstudio.ru/modnyie-i-stilnyie-muzhskie-strizhki-i-pricheski-sezona.html" TargetMode="External"/><Relationship Id="rId13" Type="http://schemas.openxmlformats.org/officeDocument/2006/relationships/slide" Target="slide2.xml"/><Relationship Id="rId3" Type="http://schemas.openxmlformats.org/officeDocument/2006/relationships/hyperlink" Target="http://www.arabio.ru/hair/pricheska_sobesedovanie.htm" TargetMode="External"/><Relationship Id="rId7" Type="http://schemas.openxmlformats.org/officeDocument/2006/relationships/hyperlink" Target="http://beauty.passion.ru/volosy/pricheska-svoimi-rukami/interesnye-pricheski-v-ofis-18-foto.htm" TargetMode="External"/><Relationship Id="rId12" Type="http://schemas.openxmlformats.org/officeDocument/2006/relationships/image" Target="../media/image8.jpeg"/><Relationship Id="rId2" Type="http://schemas.openxmlformats.org/officeDocument/2006/relationships/hyperlink" Target="http://www.mycharm.ru/articles/text/?id=5125" TargetMode="External"/><Relationship Id="rId1" Type="http://schemas.openxmlformats.org/officeDocument/2006/relationships/slideLayout" Target="../slideLayouts/slideLayout6.xml"/><Relationship Id="rId6" Type="http://schemas.openxmlformats.org/officeDocument/2006/relationships/hyperlink" Target="http://womanway.online/article/imidzh-delovoj-ledi-7-elegantnyh-prichesok-dlja-ofisa-/" TargetMode="External"/><Relationship Id="rId11" Type="http://schemas.openxmlformats.org/officeDocument/2006/relationships/image" Target="../media/image7.jpeg"/><Relationship Id="rId5" Type="http://schemas.openxmlformats.org/officeDocument/2006/relationships/hyperlink" Target="http://101pricheska.ru/dlinnye-volosy/pricheska-akkuratnyj-puchok-iz-volos.html" TargetMode="External"/><Relationship Id="rId10" Type="http://schemas.openxmlformats.org/officeDocument/2006/relationships/hyperlink" Target="http://www.artofcare.ru/body/hair/6880.html" TargetMode="External"/><Relationship Id="rId4" Type="http://schemas.openxmlformats.org/officeDocument/2006/relationships/hyperlink" Target="http://www.beautynet.ru/makeup/3414.html" TargetMode="External"/><Relationship Id="rId9" Type="http://schemas.openxmlformats.org/officeDocument/2006/relationships/hyperlink" Target="http://vashvolos.com/modnye-zhenskie-strizhki-2016-goda"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vblog.ru/metodyi-professionalnogo-otbora/" TargetMode="External"/><Relationship Id="rId7" Type="http://schemas.openxmlformats.org/officeDocument/2006/relationships/hyperlink" Target="http://testoteka.narod.ru/prof/0.html" TargetMode="External"/><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hyperlink" Target="http://www.work.infopiter.ru/articles/profotbor.html" TargetMode="External"/><Relationship Id="rId5" Type="http://schemas.openxmlformats.org/officeDocument/2006/relationships/hyperlink" Target="http://www.smartpsyholog.ru/smarts-748-1.html" TargetMode="External"/><Relationship Id="rId10" Type="http://schemas.openxmlformats.org/officeDocument/2006/relationships/slide" Target="slide2.xml"/><Relationship Id="rId4" Type="http://schemas.openxmlformats.org/officeDocument/2006/relationships/hyperlink" Target="http://&#1084;&#1086;&#1081;-&#1086;&#1088;&#1080;&#1077;&#1085;&#1090;&#1080;&#1088;.&#1088;&#1092;/%D0%BF%D1%83%D0%B1%D0%BB%D0%B8%D0%BA%D0%B0%D1%86%D0%B8%D0%B8/obshchaya-skhema-profotbora-profotbor-i-profpodbor/" TargetMode="External"/><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journal.caseclub.ru/2014/02/01/20-voprosov-kotorye-zadayut-na-sobesedovanii/" TargetMode="External"/><Relationship Id="rId7" Type="http://schemas.openxmlformats.org/officeDocument/2006/relationships/hyperlink" Target="http://znaem-mozhem.ru/voprosi_na_sobesedovanii/" TargetMode="External"/><Relationship Id="rId2" Type="http://schemas.openxmlformats.org/officeDocument/2006/relationships/hyperlink" Target="http://besttest.com.ua/index.php/o-psikhologii-interesno/voprosy-kotorye-mogut-zadat-na-sobesedovanii" TargetMode="External"/><Relationship Id="rId1" Type="http://schemas.openxmlformats.org/officeDocument/2006/relationships/slideLayout" Target="../slideLayouts/slideLayout6.xml"/><Relationship Id="rId6" Type="http://schemas.openxmlformats.org/officeDocument/2006/relationships/hyperlink" Target="http://podborkadrov.com/otbor-personala/sobesedovanie/voprosy-na-sobesedovanii.html" TargetMode="External"/><Relationship Id="rId5" Type="http://schemas.openxmlformats.org/officeDocument/2006/relationships/hyperlink" Target="http://www.superjob.ru/pro/5172/" TargetMode="External"/><Relationship Id="rId4" Type="http://schemas.openxmlformats.org/officeDocument/2006/relationships/hyperlink" Target="http://www.rabota.ru/soiskateljam/career/9_voprosov.html" TargetMode="External"/><Relationship Id="rId9"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07067" y="2605849"/>
            <a:ext cx="7766936" cy="1646302"/>
          </a:xfrm>
        </p:spPr>
        <p:txBody>
          <a:bodyPr/>
          <a:lstStyle/>
          <a:p>
            <a:r>
              <a:rPr lang="ru-RU" dirty="0" smtClean="0">
                <a:solidFill>
                  <a:schemeClr val="accent2">
                    <a:lumMod val="50000"/>
                  </a:schemeClr>
                </a:solidFill>
              </a:rPr>
              <a:t>Собеседование</a:t>
            </a:r>
            <a:endParaRPr lang="ru-RU" dirty="0">
              <a:solidFill>
                <a:schemeClr val="accent2">
                  <a:lumMod val="50000"/>
                </a:schemeClr>
              </a:solidFill>
            </a:endParaRPr>
          </a:p>
        </p:txBody>
      </p:sp>
      <p:sp>
        <p:nvSpPr>
          <p:cNvPr id="3" name="Подзаголовок 2"/>
          <p:cNvSpPr>
            <a:spLocks noGrp="1"/>
          </p:cNvSpPr>
          <p:nvPr>
            <p:ph type="subTitle" idx="1"/>
          </p:nvPr>
        </p:nvSpPr>
        <p:spPr/>
        <p:txBody>
          <a:bodyPr/>
          <a:lstStyle/>
          <a:p>
            <a:r>
              <a:rPr lang="ru-RU" dirty="0" smtClean="0"/>
              <a:t>Веб-</a:t>
            </a:r>
            <a:r>
              <a:rPr lang="ru-RU" dirty="0" err="1" smtClean="0"/>
              <a:t>квест</a:t>
            </a:r>
            <a:endParaRPr lang="ru-RU" dirty="0"/>
          </a:p>
        </p:txBody>
      </p:sp>
      <p:pic>
        <p:nvPicPr>
          <p:cNvPr id="8194" name="Picture 2" descr="https://img-fotki.yandex.ru/get/15490/257891320.122/0_1b9efa_af5cb638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469" y="188494"/>
            <a:ext cx="7953709" cy="314394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hr-portal.ru/files/styles/large/public/mini/3_vida_populyarnyh_ulovok_soiskateley.jpg?itok=_mEAJzj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469" y="4172604"/>
            <a:ext cx="4927099" cy="2420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892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Резюме</a:t>
            </a:r>
            <a:endParaRPr lang="ru-RU" dirty="0"/>
          </a:p>
        </p:txBody>
      </p:sp>
      <p:sp>
        <p:nvSpPr>
          <p:cNvPr id="3" name="TextBox 2"/>
          <p:cNvSpPr txBox="1"/>
          <p:nvPr/>
        </p:nvSpPr>
        <p:spPr>
          <a:xfrm>
            <a:off x="397042" y="1684421"/>
            <a:ext cx="6364705" cy="5909310"/>
          </a:xfrm>
          <a:prstGeom prst="rect">
            <a:avLst/>
          </a:prstGeom>
          <a:noFill/>
        </p:spPr>
        <p:txBody>
          <a:bodyPr wrap="square" rtlCol="0">
            <a:spAutoFit/>
          </a:bodyPr>
          <a:lstStyle/>
          <a:p>
            <a:r>
              <a:rPr lang="ru-RU" dirty="0" smtClean="0"/>
              <a:t>Что такое резюме и как его правильно составить </a:t>
            </a:r>
            <a:r>
              <a:rPr lang="en-US" dirty="0">
                <a:hlinkClick r:id="rId2"/>
              </a:rPr>
              <a:t>http://</a:t>
            </a:r>
            <a:r>
              <a:rPr lang="en-US" dirty="0" smtClean="0">
                <a:hlinkClick r:id="rId2"/>
              </a:rPr>
              <a:t>www.hr-option.ru/sartical-1</a:t>
            </a:r>
            <a:endParaRPr lang="ru-RU" dirty="0" smtClean="0"/>
          </a:p>
          <a:p>
            <a:endParaRPr lang="ru-RU" dirty="0"/>
          </a:p>
          <a:p>
            <a:r>
              <a:rPr lang="ru-RU" dirty="0" smtClean="0"/>
              <a:t>Как грамотно составить резюме </a:t>
            </a:r>
            <a:r>
              <a:rPr lang="en-US" dirty="0">
                <a:hlinkClick r:id="rId3"/>
              </a:rPr>
              <a:t>https://</a:t>
            </a:r>
            <a:r>
              <a:rPr lang="en-US" dirty="0" smtClean="0">
                <a:hlinkClick r:id="rId3"/>
              </a:rPr>
              <a:t>mephi.ru/graduate/applicant/resume/creation.php</a:t>
            </a:r>
            <a:endParaRPr lang="ru-RU" dirty="0" smtClean="0"/>
          </a:p>
          <a:p>
            <a:endParaRPr lang="ru-RU" dirty="0"/>
          </a:p>
          <a:p>
            <a:r>
              <a:rPr lang="ru-RU" dirty="0" smtClean="0"/>
              <a:t>Виды резюме </a:t>
            </a:r>
            <a:r>
              <a:rPr lang="en-US" dirty="0">
                <a:hlinkClick r:id="rId4"/>
              </a:rPr>
              <a:t>http://</a:t>
            </a:r>
            <a:r>
              <a:rPr lang="en-US" dirty="0" smtClean="0">
                <a:hlinkClick r:id="rId4"/>
              </a:rPr>
              <a:t>khomich.info/osnovnye-vidy-rezyume</a:t>
            </a:r>
            <a:endParaRPr lang="ru-RU" dirty="0" smtClean="0"/>
          </a:p>
          <a:p>
            <a:endParaRPr lang="ru-RU" dirty="0"/>
          </a:p>
          <a:p>
            <a:r>
              <a:rPr lang="ru-RU" dirty="0" smtClean="0"/>
              <a:t>Типичные ошибки при составлении резюме </a:t>
            </a:r>
            <a:r>
              <a:rPr lang="en-US" dirty="0">
                <a:hlinkClick r:id="rId5"/>
              </a:rPr>
              <a:t>https://</a:t>
            </a:r>
            <a:r>
              <a:rPr lang="en-US" dirty="0" smtClean="0">
                <a:hlinkClick r:id="rId5"/>
              </a:rPr>
              <a:t>ekaterinburg.hh.ru/article/15520</a:t>
            </a:r>
            <a:endParaRPr lang="ru-RU" dirty="0" smtClean="0"/>
          </a:p>
          <a:p>
            <a:endParaRPr lang="ru-RU" dirty="0"/>
          </a:p>
          <a:p>
            <a:r>
              <a:rPr lang="ru-RU" dirty="0" smtClean="0"/>
              <a:t>Грамотное резюме с образцами </a:t>
            </a:r>
            <a:r>
              <a:rPr lang="en-US" dirty="0" smtClean="0">
                <a:hlinkClick r:id="rId6"/>
              </a:rPr>
              <a:t>http</a:t>
            </a:r>
            <a:r>
              <a:rPr lang="en-US" dirty="0">
                <a:hlinkClick r:id="rId6"/>
              </a:rPr>
              <a:t>://</a:t>
            </a:r>
            <a:r>
              <a:rPr lang="en-US" dirty="0" smtClean="0">
                <a:hlinkClick r:id="rId6"/>
              </a:rPr>
              <a:t>proforientation.ru/gramotnoe_resume_primeri.html</a:t>
            </a:r>
            <a:endParaRPr lang="ru-RU" dirty="0" smtClean="0"/>
          </a:p>
          <a:p>
            <a:endParaRPr lang="ru-RU" dirty="0"/>
          </a:p>
          <a:p>
            <a:r>
              <a:rPr lang="ru-RU" dirty="0" smtClean="0"/>
              <a:t>Резюме-2016 </a:t>
            </a:r>
            <a:r>
              <a:rPr lang="en-US" dirty="0">
                <a:hlinkClick r:id="rId7"/>
              </a:rPr>
              <a:t>http://rezume2016.ru</a:t>
            </a:r>
            <a:r>
              <a:rPr lang="en-US" dirty="0" smtClean="0">
                <a:hlinkClick r:id="rId7"/>
              </a:rPr>
              <a:t>/</a:t>
            </a:r>
            <a:endParaRPr lang="ru-RU" dirty="0" smtClean="0"/>
          </a:p>
          <a:p>
            <a:endParaRPr lang="ru-RU" dirty="0" smtClean="0"/>
          </a:p>
          <a:p>
            <a:endParaRPr lang="ru-RU" dirty="0"/>
          </a:p>
          <a:p>
            <a:endParaRPr lang="ru-RU" dirty="0" smtClean="0"/>
          </a:p>
          <a:p>
            <a:endParaRPr lang="ru-RU" dirty="0"/>
          </a:p>
          <a:p>
            <a:endParaRPr lang="ru-RU" dirty="0" smtClean="0"/>
          </a:p>
        </p:txBody>
      </p:sp>
      <p:pic>
        <p:nvPicPr>
          <p:cNvPr id="6146" name="Picture 2" descr="http://lifehacker.ru/wp-content/uploads/2015/04/10-630x358.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6973" y="3802322"/>
            <a:ext cx="4699776" cy="267066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21nn.ru/2012/01-2/rezume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67073" y="62414"/>
            <a:ext cx="4829675" cy="36222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60358" y="6385640"/>
            <a:ext cx="1447800" cy="381000"/>
          </a:xfrm>
          <a:prstGeom prst="rect">
            <a:avLst/>
          </a:prstGeom>
          <a:solidFill>
            <a:srgbClr val="002060"/>
          </a:solidFill>
          <a:ln>
            <a:solidFill>
              <a:srgbClr val="0070C0"/>
            </a:solidFill>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ru-RU" dirty="0" smtClean="0">
                <a:hlinkClick r:id="rId10" action="ppaction://hlinksldjump"/>
              </a:rPr>
              <a:t>На</a:t>
            </a:r>
            <a:r>
              <a:rPr lang="ru-RU" dirty="0" smtClean="0"/>
              <a:t> </a:t>
            </a:r>
            <a:r>
              <a:rPr lang="ru-RU" dirty="0" smtClean="0">
                <a:hlinkClick r:id="rId10" action="ppaction://hlinksldjump"/>
              </a:rPr>
              <a:t>Главную</a:t>
            </a:r>
            <a:endParaRPr lang="ru-RU" dirty="0"/>
          </a:p>
        </p:txBody>
      </p:sp>
    </p:spTree>
    <p:extLst>
      <p:ext uri="{BB962C8B-B14F-4D97-AF65-F5344CB8AC3E}">
        <p14:creationId xmlns:p14="http://schemas.microsoft.com/office/powerpoint/2010/main" val="1123627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4671" y="525379"/>
            <a:ext cx="8596668" cy="1320800"/>
          </a:xfrm>
        </p:spPr>
        <p:txBody>
          <a:bodyPr>
            <a:normAutofit/>
          </a:bodyPr>
          <a:lstStyle/>
          <a:p>
            <a:r>
              <a:rPr lang="ru-RU" dirty="0" smtClean="0"/>
              <a:t>Какие анкеты заполняют при устройстве на работу</a:t>
            </a:r>
            <a:endParaRPr lang="ru-RU" dirty="0"/>
          </a:p>
        </p:txBody>
      </p:sp>
      <p:sp>
        <p:nvSpPr>
          <p:cNvPr id="3" name="Прямоугольник 2"/>
          <p:cNvSpPr/>
          <p:nvPr/>
        </p:nvSpPr>
        <p:spPr>
          <a:xfrm>
            <a:off x="424671" y="1749537"/>
            <a:ext cx="6433329" cy="3139321"/>
          </a:xfrm>
          <a:prstGeom prst="rect">
            <a:avLst/>
          </a:prstGeom>
        </p:spPr>
        <p:txBody>
          <a:bodyPr wrap="square">
            <a:spAutoFit/>
          </a:bodyPr>
          <a:lstStyle/>
          <a:p>
            <a:pPr marL="285750" indent="-285750">
              <a:buFont typeface="Arial" panose="020B0604020202020204" pitchFamily="34" charset="0"/>
              <a:buChar char="•"/>
            </a:pPr>
            <a:r>
              <a:rPr lang="ru-RU" dirty="0" smtClean="0"/>
              <a:t>Подводные камни трудоустройства </a:t>
            </a:r>
            <a:r>
              <a:rPr lang="ru-RU" dirty="0" smtClean="0">
                <a:hlinkClick r:id="rId2"/>
              </a:rPr>
              <a:t>http</a:t>
            </a:r>
            <a:r>
              <a:rPr lang="ru-RU" dirty="0">
                <a:hlinkClick r:id="rId2"/>
              </a:rPr>
              <a:t>://nsk.erabota.ru/blogs/articles/5499</a:t>
            </a:r>
            <a:r>
              <a:rPr lang="ru-RU" dirty="0" smtClean="0">
                <a:hlinkClick r:id="rId2"/>
              </a:rPr>
              <a:t>/</a:t>
            </a:r>
            <a:endParaRPr lang="ru-RU" dirty="0" smtClean="0"/>
          </a:p>
          <a:p>
            <a:pPr marL="285750" indent="-285750">
              <a:buFont typeface="Arial" panose="020B0604020202020204" pitchFamily="34" charset="0"/>
              <a:buChar char="•"/>
            </a:pPr>
            <a:r>
              <a:rPr lang="ru-RU" dirty="0" smtClean="0"/>
              <a:t>Зачем заполнять анкету, если есть резюме? </a:t>
            </a:r>
            <a:r>
              <a:rPr lang="en-US" dirty="0">
                <a:hlinkClick r:id="rId3"/>
              </a:rPr>
              <a:t>http://www.superjob.ru/pro/5175</a:t>
            </a:r>
            <a:r>
              <a:rPr lang="en-US" dirty="0" smtClean="0">
                <a:hlinkClick r:id="rId3"/>
              </a:rPr>
              <a:t>/</a:t>
            </a:r>
            <a:endParaRPr lang="ru-RU" dirty="0" smtClean="0"/>
          </a:p>
          <a:p>
            <a:pPr marL="285750" indent="-285750">
              <a:buFont typeface="Arial" panose="020B0604020202020204" pitchFamily="34" charset="0"/>
              <a:buChar char="•"/>
            </a:pPr>
            <a:r>
              <a:rPr lang="ru-RU" dirty="0" smtClean="0"/>
              <a:t>Как заполнять анкету до собеседования </a:t>
            </a:r>
            <a:r>
              <a:rPr lang="en-US" dirty="0">
                <a:hlinkClick r:id="rId4"/>
              </a:rPr>
              <a:t>http://otdelkadrow.ru/kak_zapolnit_anketu,_</a:t>
            </a:r>
            <a:r>
              <a:rPr lang="en-US" dirty="0" smtClean="0">
                <a:hlinkClick r:id="rId4"/>
              </a:rPr>
              <a:t>d</a:t>
            </a:r>
            <a:endParaRPr lang="ru-RU" dirty="0" smtClean="0"/>
          </a:p>
          <a:p>
            <a:pPr marL="285750" indent="-285750">
              <a:buFont typeface="Arial" panose="020B0604020202020204" pitchFamily="34" charset="0"/>
              <a:buChar char="•"/>
            </a:pPr>
            <a:r>
              <a:rPr lang="ru-RU" dirty="0" smtClean="0"/>
              <a:t>Как правильно заполнять анкету? </a:t>
            </a:r>
            <a:r>
              <a:rPr lang="en-US" dirty="0">
                <a:hlinkClick r:id="rId5"/>
              </a:rPr>
              <a:t>http://shkolazhizni.ru/job/articles/3239</a:t>
            </a:r>
            <a:r>
              <a:rPr lang="en-US" dirty="0" smtClean="0">
                <a:hlinkClick r:id="rId5"/>
              </a:rPr>
              <a:t>/</a:t>
            </a:r>
            <a:endParaRPr lang="ru-RU" dirty="0" smtClean="0"/>
          </a:p>
          <a:p>
            <a:pPr marL="285750" indent="-285750">
              <a:buFont typeface="Arial" panose="020B0604020202020204" pitchFamily="34" charset="0"/>
              <a:buChar char="•"/>
            </a:pPr>
            <a:r>
              <a:rPr lang="ru-RU" dirty="0" smtClean="0"/>
              <a:t>Образец анкеты с правилами заполнения </a:t>
            </a:r>
            <a:r>
              <a:rPr lang="en-US" dirty="0" smtClean="0">
                <a:hlinkClick r:id="rId6"/>
              </a:rPr>
              <a:t>http</a:t>
            </a:r>
            <a:r>
              <a:rPr lang="en-US" dirty="0">
                <a:hlinkClick r:id="rId6"/>
              </a:rPr>
              <a:t>://</a:t>
            </a:r>
            <a:r>
              <a:rPr lang="en-US" dirty="0" smtClean="0">
                <a:hlinkClick r:id="rId6"/>
              </a:rPr>
              <a:t>blankiroom.ru/news/2010-04-01-64</a:t>
            </a:r>
            <a:endParaRPr lang="ru-RU" dirty="0" smtClean="0"/>
          </a:p>
          <a:p>
            <a:pPr marL="285750" indent="-285750">
              <a:buFont typeface="Arial" panose="020B0604020202020204" pitchFamily="34" charset="0"/>
              <a:buChar char="•"/>
            </a:pPr>
            <a:endParaRPr lang="ru-RU" dirty="0"/>
          </a:p>
        </p:txBody>
      </p:sp>
      <p:sp>
        <p:nvSpPr>
          <p:cNvPr id="4" name="TextBox 3"/>
          <p:cNvSpPr txBox="1"/>
          <p:nvPr/>
        </p:nvSpPr>
        <p:spPr>
          <a:xfrm>
            <a:off x="268261" y="4709903"/>
            <a:ext cx="5338456" cy="2585323"/>
          </a:xfrm>
          <a:prstGeom prst="rect">
            <a:avLst/>
          </a:prstGeom>
          <a:noFill/>
        </p:spPr>
        <p:txBody>
          <a:bodyPr wrap="square" rtlCol="0">
            <a:spAutoFit/>
          </a:bodyPr>
          <a:lstStyle/>
          <a:p>
            <a:r>
              <a:rPr lang="ru-RU" b="1" u="sng" dirty="0" smtClean="0"/>
              <a:t>Другие подводные камни трудоустройства</a:t>
            </a:r>
            <a:r>
              <a:rPr lang="ru-RU" b="1" dirty="0" smtClean="0"/>
              <a:t>:</a:t>
            </a:r>
          </a:p>
          <a:p>
            <a:endParaRPr lang="ru-RU" dirty="0" smtClean="0"/>
          </a:p>
          <a:p>
            <a:r>
              <a:rPr lang="en-US" dirty="0">
                <a:hlinkClick r:id="rId7"/>
              </a:rPr>
              <a:t>http://</a:t>
            </a:r>
            <a:r>
              <a:rPr lang="en-US" dirty="0" smtClean="0">
                <a:hlinkClick r:id="rId7"/>
              </a:rPr>
              <a:t>vipspravka.com/article/podvodnye-kamni-sovremennogo-trudoustroystva</a:t>
            </a:r>
            <a:endParaRPr lang="ru-RU" dirty="0" smtClean="0"/>
          </a:p>
          <a:p>
            <a:endParaRPr lang="ru-RU" dirty="0" smtClean="0"/>
          </a:p>
          <a:p>
            <a:r>
              <a:rPr lang="en-US" dirty="0">
                <a:hlinkClick r:id="rId8"/>
              </a:rPr>
              <a:t>http://</a:t>
            </a:r>
            <a:r>
              <a:rPr lang="en-US" dirty="0" smtClean="0">
                <a:hlinkClick r:id="rId8"/>
              </a:rPr>
              <a:t>www.vacansia.ru/info/lozhnye_vakansii_podvodnye_kamni_trudoustrojstva.html</a:t>
            </a:r>
            <a:endParaRPr lang="ru-RU" dirty="0" smtClean="0"/>
          </a:p>
          <a:p>
            <a:endParaRPr lang="ru-RU" dirty="0" smtClean="0"/>
          </a:p>
          <a:p>
            <a:endParaRPr lang="ru-RU" dirty="0"/>
          </a:p>
        </p:txBody>
      </p:sp>
      <p:sp>
        <p:nvSpPr>
          <p:cNvPr id="5" name="TextBox 4"/>
          <p:cNvSpPr txBox="1"/>
          <p:nvPr/>
        </p:nvSpPr>
        <p:spPr>
          <a:xfrm>
            <a:off x="6332176" y="3971239"/>
            <a:ext cx="2968235" cy="2585323"/>
          </a:xfrm>
          <a:prstGeom prst="rect">
            <a:avLst/>
          </a:prstGeom>
          <a:noFill/>
        </p:spPr>
        <p:txBody>
          <a:bodyPr wrap="square" rtlCol="0">
            <a:spAutoFit/>
          </a:bodyPr>
          <a:lstStyle/>
          <a:p>
            <a:r>
              <a:rPr lang="ru-RU" b="1" u="sng" dirty="0" smtClean="0"/>
              <a:t>Как обманывают тех, кто ищет работу </a:t>
            </a:r>
            <a:r>
              <a:rPr lang="en-US" dirty="0">
                <a:solidFill>
                  <a:schemeClr val="accent2">
                    <a:lumMod val="50000"/>
                  </a:schemeClr>
                </a:solidFill>
                <a:hlinkClick r:id="rId9"/>
              </a:rPr>
              <a:t>http://</a:t>
            </a:r>
            <a:r>
              <a:rPr lang="en-US" dirty="0" smtClean="0">
                <a:solidFill>
                  <a:schemeClr val="accent2">
                    <a:lumMod val="50000"/>
                  </a:schemeClr>
                </a:solidFill>
                <a:hlinkClick r:id="rId9"/>
              </a:rPr>
              <a:t>www.km.ru/stil/2013/05/30/rynok-truda-i-bezrabotitsa-v-rossii/711996-kak-obmanyvayut-tekh-kto-ishchet-rabotu</a:t>
            </a:r>
            <a:endParaRPr lang="ru-RU" dirty="0" smtClean="0">
              <a:solidFill>
                <a:schemeClr val="accent2">
                  <a:lumMod val="50000"/>
                </a:schemeClr>
              </a:solidFill>
            </a:endParaRPr>
          </a:p>
          <a:p>
            <a:endParaRPr lang="ru-RU" dirty="0"/>
          </a:p>
        </p:txBody>
      </p:sp>
      <p:pic>
        <p:nvPicPr>
          <p:cNvPr id="7172" name="Picture 4" descr="http://megapoisk.com/uploads/446989.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33891" y="161925"/>
            <a:ext cx="4619625" cy="32670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090485" y="6175562"/>
            <a:ext cx="1447800" cy="381000"/>
          </a:xfrm>
          <a:prstGeom prst="rect">
            <a:avLst/>
          </a:prstGeom>
          <a:solidFill>
            <a:srgbClr val="002060"/>
          </a:solidFill>
          <a:ln>
            <a:solidFill>
              <a:srgbClr val="0070C0"/>
            </a:solidFill>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ru-RU" dirty="0" smtClean="0">
                <a:hlinkClick r:id="rId11" action="ppaction://hlinksldjump"/>
              </a:rPr>
              <a:t>На</a:t>
            </a:r>
            <a:r>
              <a:rPr lang="ru-RU" dirty="0" smtClean="0"/>
              <a:t> </a:t>
            </a:r>
            <a:r>
              <a:rPr lang="ru-RU" dirty="0" smtClean="0">
                <a:hlinkClick r:id="rId11" action="ppaction://hlinksldjump"/>
              </a:rPr>
              <a:t>Главную</a:t>
            </a:r>
            <a:endParaRPr lang="ru-RU" dirty="0"/>
          </a:p>
        </p:txBody>
      </p:sp>
    </p:spTree>
    <p:extLst>
      <p:ext uri="{BB962C8B-B14F-4D97-AF65-F5344CB8AC3E}">
        <p14:creationId xmlns:p14="http://schemas.microsoft.com/office/powerpoint/2010/main" val="4268750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Результаты работы по теме 1</a:t>
            </a:r>
            <a:endParaRPr lang="ru-RU" dirty="0"/>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2824951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Результаты работы по теме 2</a:t>
            </a:r>
            <a:endParaRPr lang="ru-RU" dirty="0"/>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3139786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Результаты работы по теме 3</a:t>
            </a:r>
            <a:endParaRPr lang="ru-RU" dirty="0"/>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969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Результаты работы по теме 4</a:t>
            </a:r>
            <a:endParaRPr lang="ru-RU" dirty="0"/>
          </a:p>
        </p:txBody>
      </p:sp>
      <p:sp>
        <p:nvSpPr>
          <p:cNvPr id="4" name="Объект 3"/>
          <p:cNvSpPr>
            <a:spLocks noGrp="1"/>
          </p:cNvSpPr>
          <p:nvPr>
            <p:ph idx="1"/>
          </p:nvPr>
        </p:nvSpPr>
        <p:spPr/>
        <p:txBody>
          <a:bodyPr/>
          <a:lstStyle/>
          <a:p>
            <a:endParaRPr lang="ru-RU"/>
          </a:p>
        </p:txBody>
      </p:sp>
    </p:spTree>
    <p:extLst>
      <p:ext uri="{BB962C8B-B14F-4D97-AF65-F5344CB8AC3E}">
        <p14:creationId xmlns:p14="http://schemas.microsoft.com/office/powerpoint/2010/main" val="1022004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Результаты работы по теме 5</a:t>
            </a:r>
            <a:endParaRPr lang="ru-RU" dirty="0"/>
          </a:p>
        </p:txBody>
      </p:sp>
      <p:sp>
        <p:nvSpPr>
          <p:cNvPr id="4" name="Объект 3"/>
          <p:cNvSpPr>
            <a:spLocks noGrp="1"/>
          </p:cNvSpPr>
          <p:nvPr>
            <p:ph idx="1"/>
          </p:nvPr>
        </p:nvSpPr>
        <p:spPr/>
        <p:txBody>
          <a:bodyPr/>
          <a:lstStyle/>
          <a:p>
            <a:endParaRPr lang="ru-RU"/>
          </a:p>
        </p:txBody>
      </p:sp>
    </p:spTree>
    <p:extLst>
      <p:ext uri="{BB962C8B-B14F-4D97-AF65-F5344CB8AC3E}">
        <p14:creationId xmlns:p14="http://schemas.microsoft.com/office/powerpoint/2010/main" val="2720357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0" y="609600"/>
            <a:ext cx="8596313" cy="1320800"/>
          </a:xfrm>
        </p:spPr>
        <p:txBody>
          <a:bodyPr/>
          <a:lstStyle/>
          <a:p>
            <a:r>
              <a:rPr lang="ru-RU" dirty="0" smtClean="0"/>
              <a:t>Результаты работы по теме 6</a:t>
            </a:r>
            <a:endParaRPr lang="ru-RU" dirty="0"/>
          </a:p>
        </p:txBody>
      </p:sp>
    </p:spTree>
    <p:extLst>
      <p:ext uri="{BB962C8B-B14F-4D97-AF65-F5344CB8AC3E}">
        <p14:creationId xmlns:p14="http://schemas.microsoft.com/office/powerpoint/2010/main" val="2487437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99674" y="727826"/>
            <a:ext cx="6096000" cy="3970318"/>
          </a:xfrm>
          <a:prstGeom prst="rect">
            <a:avLst/>
          </a:prstGeom>
        </p:spPr>
        <p:txBody>
          <a:bodyPr>
            <a:spAutoFit/>
          </a:bodyPr>
          <a:lstStyle/>
          <a:p>
            <a:r>
              <a:rPr lang="ru-RU" dirty="0" err="1"/>
              <a:t>Квест</a:t>
            </a:r>
            <a:r>
              <a:rPr lang="ru-RU" dirty="0"/>
              <a:t> оценивается следующим образом:</a:t>
            </a:r>
          </a:p>
          <a:p>
            <a:r>
              <a:rPr lang="ru-RU" dirty="0"/>
              <a:t>Оценка «Отлично» ставится в случае, если </a:t>
            </a:r>
            <a:r>
              <a:rPr lang="ru-RU" dirty="0" err="1"/>
              <a:t>квест</a:t>
            </a:r>
            <a:r>
              <a:rPr lang="ru-RU" dirty="0"/>
              <a:t> пройден и выполнены все задания. Допускаются 1-2 незначительные ошибки.</a:t>
            </a:r>
          </a:p>
          <a:p>
            <a:r>
              <a:rPr lang="ru-RU" dirty="0"/>
              <a:t>Оценка «Хорошо» ставится в случае, если весь </a:t>
            </a:r>
            <a:r>
              <a:rPr lang="ru-RU" dirty="0" err="1"/>
              <a:t>квест</a:t>
            </a:r>
            <a:r>
              <a:rPr lang="ru-RU" dirty="0"/>
              <a:t> пройден, но в выполненных заданиях встречаются  незначительные ошибки.</a:t>
            </a:r>
          </a:p>
          <a:p>
            <a:r>
              <a:rPr lang="ru-RU" dirty="0"/>
              <a:t>Оценка «Удовлетворительно» ставится, если </a:t>
            </a:r>
            <a:r>
              <a:rPr lang="ru-RU" dirty="0" err="1"/>
              <a:t>квест</a:t>
            </a:r>
            <a:r>
              <a:rPr lang="ru-RU" dirty="0"/>
              <a:t> пройден не полностью или в ответах встречаются ошибки.</a:t>
            </a:r>
          </a:p>
          <a:p>
            <a:r>
              <a:rPr lang="ru-RU" dirty="0"/>
              <a:t>Оценка «Неудовлетворительно» ставится, если учащиеся не прошли </a:t>
            </a:r>
            <a:r>
              <a:rPr lang="ru-RU" dirty="0" err="1"/>
              <a:t>квест</a:t>
            </a:r>
            <a:r>
              <a:rPr lang="ru-RU" dirty="0"/>
              <a:t> или в более половины заданий встречаются грубые ошибки.</a:t>
            </a:r>
          </a:p>
          <a:p>
            <a:r>
              <a:rPr lang="ru-RU" dirty="0"/>
              <a:t>6. </a:t>
            </a:r>
            <a:endParaRPr lang="ru-RU" dirty="0"/>
          </a:p>
        </p:txBody>
      </p:sp>
    </p:spTree>
    <p:extLst>
      <p:ext uri="{BB962C8B-B14F-4D97-AF65-F5344CB8AC3E}">
        <p14:creationId xmlns:p14="http://schemas.microsoft.com/office/powerpoint/2010/main" val="4104455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074046760"/>
              </p:ext>
            </p:extLst>
          </p:nvPr>
        </p:nvGraphicFramePr>
        <p:xfrm>
          <a:off x="498475" y="352425"/>
          <a:ext cx="10102849" cy="6180721"/>
        </p:xfrm>
        <a:graphic>
          <a:graphicData uri="http://schemas.openxmlformats.org/drawingml/2006/table">
            <a:tbl>
              <a:tblPr firstRow="1" bandRow="1">
                <a:tableStyleId>{616DA210-FB5B-4158-B5E0-FEB733F419BA}</a:tableStyleId>
              </a:tblPr>
              <a:tblGrid>
                <a:gridCol w="2316914"/>
                <a:gridCol w="1280201"/>
                <a:gridCol w="1303356"/>
                <a:gridCol w="150954"/>
                <a:gridCol w="1086130"/>
                <a:gridCol w="1281265"/>
                <a:gridCol w="158317"/>
                <a:gridCol w="1156084"/>
                <a:gridCol w="1369628"/>
              </a:tblGrid>
              <a:tr h="686747">
                <a:tc>
                  <a:txBody>
                    <a:bodyPr/>
                    <a:lstStyle/>
                    <a:p>
                      <a:r>
                        <a:rPr lang="ru-RU" dirty="0" smtClean="0"/>
                        <a:t>Главная</a:t>
                      </a:r>
                      <a:endParaRPr lang="ru-RU" dirty="0"/>
                    </a:p>
                  </a:txBody>
                  <a:tcPr/>
                </a:tc>
                <a:tc gridSpan="3">
                  <a:txBody>
                    <a:bodyPr/>
                    <a:lstStyle/>
                    <a:p>
                      <a:r>
                        <a:rPr lang="ru-RU" dirty="0" smtClean="0">
                          <a:hlinkClick r:id="rId2" action="ppaction://hlinksldjump"/>
                        </a:rPr>
                        <a:t>Инструкция</a:t>
                      </a:r>
                      <a:endParaRPr lang="ru-RU" dirty="0"/>
                    </a:p>
                  </a:txBody>
                  <a:tcPr/>
                </a:tc>
                <a:tc hMerge="1">
                  <a:txBody>
                    <a:bodyPr/>
                    <a:lstStyle/>
                    <a:p>
                      <a:endParaRPr lang="ru-RU"/>
                    </a:p>
                  </a:txBody>
                  <a:tcPr/>
                </a:tc>
                <a:tc hMerge="1">
                  <a:txBody>
                    <a:bodyPr/>
                    <a:lstStyle/>
                    <a:p>
                      <a:endParaRPr lang="ru-RU"/>
                    </a:p>
                  </a:txBody>
                  <a:tcPr/>
                </a:tc>
                <a:tc gridSpan="3">
                  <a:txBody>
                    <a:bodyPr/>
                    <a:lstStyle/>
                    <a:p>
                      <a:r>
                        <a:rPr lang="ru-RU" dirty="0" smtClean="0">
                          <a:hlinkClick r:id="rId3" action="ppaction://hlinksldjump"/>
                        </a:rPr>
                        <a:t>Задания</a:t>
                      </a:r>
                      <a:r>
                        <a:rPr lang="ru-RU" baseline="0" dirty="0" smtClean="0">
                          <a:hlinkClick r:id="rId3" action="ppaction://hlinksldjump"/>
                        </a:rPr>
                        <a:t> для групп</a:t>
                      </a:r>
                      <a:endParaRPr lang="ru-RU" dirty="0"/>
                    </a:p>
                  </a:txBody>
                  <a:tcPr/>
                </a:tc>
                <a:tc hMerge="1">
                  <a:txBody>
                    <a:bodyPr/>
                    <a:lstStyle/>
                    <a:p>
                      <a:endParaRPr lang="ru-RU"/>
                    </a:p>
                  </a:txBody>
                  <a:tcPr/>
                </a:tc>
                <a:tc hMerge="1">
                  <a:txBody>
                    <a:bodyPr/>
                    <a:lstStyle/>
                    <a:p>
                      <a:endParaRPr lang="ru-RU"/>
                    </a:p>
                  </a:txBody>
                  <a:tcPr/>
                </a:tc>
                <a:tc gridSpan="2">
                  <a:txBody>
                    <a:bodyPr/>
                    <a:lstStyle/>
                    <a:p>
                      <a:r>
                        <a:rPr lang="ru-RU" dirty="0" smtClean="0">
                          <a:hlinkClick r:id="rId4" action="ppaction://hlinksldjump"/>
                        </a:rPr>
                        <a:t>Этапы</a:t>
                      </a:r>
                      <a:endParaRPr lang="ru-RU" dirty="0"/>
                    </a:p>
                  </a:txBody>
                  <a:tcPr/>
                </a:tc>
                <a:tc hMerge="1">
                  <a:txBody>
                    <a:bodyPr/>
                    <a:lstStyle/>
                    <a:p>
                      <a:endParaRPr lang="ru-RU"/>
                    </a:p>
                  </a:txBody>
                  <a:tcPr/>
                </a:tc>
              </a:tr>
              <a:tr h="397877">
                <a:tc>
                  <a:txBody>
                    <a:bodyPr/>
                    <a:lstStyle/>
                    <a:p>
                      <a:r>
                        <a:rPr lang="ru-RU" dirty="0" smtClean="0"/>
                        <a:t>Список тем</a:t>
                      </a:r>
                      <a:endParaRPr lang="ru-RU" dirty="0"/>
                    </a:p>
                  </a:txBody>
                  <a:tcPr/>
                </a:tc>
                <a:tc rowSpan="2" gridSpan="8">
                  <a:txBody>
                    <a:bodyPr/>
                    <a:lstStyle/>
                    <a:p>
                      <a:endParaRPr lang="ru-RU" dirty="0" smtClean="0"/>
                    </a:p>
                    <a:p>
                      <a:pPr algn="ctr"/>
                      <a:r>
                        <a:rPr lang="ru-RU" dirty="0" smtClean="0"/>
                        <a:t>Привет,</a:t>
                      </a:r>
                      <a:r>
                        <a:rPr lang="ru-RU" baseline="0" dirty="0" smtClean="0"/>
                        <a:t> участники веб-квеста!</a:t>
                      </a:r>
                    </a:p>
                    <a:p>
                      <a:pPr algn="ctr"/>
                      <a:endParaRPr lang="ru-RU" baseline="0" dirty="0" smtClean="0"/>
                    </a:p>
                    <a:p>
                      <a:pPr algn="ctr"/>
                      <a:r>
                        <a:rPr lang="ru-RU" baseline="0" dirty="0" smtClean="0"/>
                        <a:t>Вас ждёт увлекательное путешествие в страну Собеседование. </a:t>
                      </a:r>
                    </a:p>
                    <a:p>
                      <a:pPr algn="ctr"/>
                      <a:r>
                        <a:rPr lang="ru-RU" baseline="0" dirty="0" smtClean="0"/>
                        <a:t>Тема эта очень важна для выпускника. </a:t>
                      </a:r>
                    </a:p>
                    <a:p>
                      <a:pPr algn="ctr"/>
                      <a:r>
                        <a:rPr lang="ru-RU" baseline="0" dirty="0" smtClean="0"/>
                        <a:t>Кто-то уже летом начнет искать источники дополнительного заработка,  кто-то, обучаясь в вузе, а кто-то лишь  после получения диплома задумается о профессиональных перспективах. Но всем одинаково важно ознакомиться с  темой «Собеседование».</a:t>
                      </a:r>
                    </a:p>
                    <a:p>
                      <a:pPr algn="ctr"/>
                      <a:endParaRPr lang="ru-RU" baseline="0" dirty="0" smtClean="0"/>
                    </a:p>
                    <a:p>
                      <a:pPr algn="ctr"/>
                      <a:r>
                        <a:rPr lang="ru-RU" baseline="0" dirty="0" smtClean="0"/>
                        <a:t>Для того, чтобы успешно справиться с заданиями квеста, внимательно ознакомьтесь с инструкцией. </a:t>
                      </a:r>
                    </a:p>
                    <a:p>
                      <a:pPr algn="ctr"/>
                      <a:endParaRPr lang="ru-RU" baseline="0" dirty="0" smtClean="0"/>
                    </a:p>
                    <a:p>
                      <a:pPr algn="ctr"/>
                      <a:r>
                        <a:rPr lang="ru-RU" baseline="0" dirty="0" smtClean="0"/>
                        <a:t>Успехов вам!</a:t>
                      </a:r>
                    </a:p>
                    <a:p>
                      <a:endParaRPr lang="ru-RU" dirty="0"/>
                    </a:p>
                  </a:txBody>
                  <a:tcPr>
                    <a:solidFill>
                      <a:schemeClr val="bg1">
                        <a:alpha val="20000"/>
                      </a:schemeClr>
                    </a:solidFill>
                  </a:tcPr>
                </a:tc>
                <a:tc rowSpan="2" hMerge="1">
                  <a:txBody>
                    <a:bodyPr/>
                    <a:lstStyle/>
                    <a:p>
                      <a:endParaRPr lang="ru-RU"/>
                    </a:p>
                  </a:txBody>
                  <a:tcPr/>
                </a:tc>
                <a:tc rowSpan="2" hMerge="1">
                  <a:txBody>
                    <a:bodyPr/>
                    <a:lstStyle/>
                    <a:p>
                      <a:endParaRPr lang="ru-RU"/>
                    </a:p>
                  </a:txBody>
                  <a:tcPr/>
                </a:tc>
                <a:tc rowSpan="2" hMerge="1">
                  <a:txBody>
                    <a:bodyPr/>
                    <a:lstStyle/>
                    <a:p>
                      <a:endParaRPr lang="ru-RU" dirty="0"/>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r>
              <a:tr h="4115031">
                <a:tc>
                  <a:txBody>
                    <a:bodyPr/>
                    <a:lstStyle/>
                    <a:p>
                      <a:pPr marL="342900" indent="-342900">
                        <a:spcBef>
                          <a:spcPts val="600"/>
                        </a:spcBef>
                        <a:spcAft>
                          <a:spcPts val="600"/>
                        </a:spcAft>
                        <a:buFont typeface="+mj-lt"/>
                        <a:buAutoNum type="arabicPeriod"/>
                      </a:pPr>
                      <a:r>
                        <a:rPr lang="ru-RU" dirty="0" smtClean="0">
                          <a:solidFill>
                            <a:srgbClr val="002060"/>
                          </a:solidFill>
                          <a:hlinkClick r:id="rId5" action="ppaction://hlinksldjump"/>
                        </a:rPr>
                        <a:t>Внешний вид</a:t>
                      </a:r>
                      <a:endParaRPr lang="ru-RU" dirty="0" smtClean="0">
                        <a:solidFill>
                          <a:srgbClr val="002060"/>
                        </a:solidFill>
                      </a:endParaRPr>
                    </a:p>
                    <a:p>
                      <a:pPr marL="342900" indent="-342900">
                        <a:spcBef>
                          <a:spcPts val="600"/>
                        </a:spcBef>
                        <a:spcAft>
                          <a:spcPts val="600"/>
                        </a:spcAft>
                        <a:buFont typeface="+mj-lt"/>
                        <a:buAutoNum type="arabicPeriod"/>
                      </a:pPr>
                      <a:r>
                        <a:rPr lang="ru-RU" dirty="0" smtClean="0">
                          <a:solidFill>
                            <a:srgbClr val="002060"/>
                          </a:solidFill>
                          <a:hlinkClick r:id="rId6" action="ppaction://hlinksldjump"/>
                        </a:rPr>
                        <a:t>Прическа</a:t>
                      </a:r>
                      <a:endParaRPr lang="ru-RU" dirty="0" smtClean="0">
                        <a:solidFill>
                          <a:srgbClr val="002060"/>
                        </a:solidFill>
                      </a:endParaRPr>
                    </a:p>
                    <a:p>
                      <a:pPr marL="342900" indent="-342900">
                        <a:spcBef>
                          <a:spcPts val="600"/>
                        </a:spcBef>
                        <a:spcAft>
                          <a:spcPts val="600"/>
                        </a:spcAft>
                        <a:buFont typeface="+mj-lt"/>
                        <a:buAutoNum type="arabicPeriod"/>
                      </a:pPr>
                      <a:r>
                        <a:rPr lang="ru-RU" dirty="0" smtClean="0">
                          <a:solidFill>
                            <a:srgbClr val="002060"/>
                          </a:solidFill>
                          <a:hlinkClick r:id="rId7" action="ppaction://hlinksldjump"/>
                        </a:rPr>
                        <a:t>Методы профотбора</a:t>
                      </a:r>
                      <a:endParaRPr lang="ru-RU" dirty="0" smtClean="0">
                        <a:solidFill>
                          <a:srgbClr val="002060"/>
                        </a:solidFill>
                      </a:endParaRPr>
                    </a:p>
                    <a:p>
                      <a:pPr marL="342900" indent="-342900">
                        <a:spcBef>
                          <a:spcPts val="600"/>
                        </a:spcBef>
                        <a:spcAft>
                          <a:spcPts val="600"/>
                        </a:spcAft>
                        <a:buFont typeface="+mj-lt"/>
                        <a:buAutoNum type="arabicPeriod"/>
                      </a:pPr>
                      <a:r>
                        <a:rPr lang="ru-RU" dirty="0" smtClean="0">
                          <a:solidFill>
                            <a:srgbClr val="002060"/>
                          </a:solidFill>
                          <a:hlinkClick r:id="rId8" action="ppaction://hlinksldjump"/>
                        </a:rPr>
                        <a:t>Вопросы,</a:t>
                      </a:r>
                      <a:r>
                        <a:rPr lang="ru-RU" baseline="0" dirty="0" smtClean="0">
                          <a:solidFill>
                            <a:srgbClr val="002060"/>
                          </a:solidFill>
                          <a:hlinkClick r:id="rId8" action="ppaction://hlinksldjump"/>
                        </a:rPr>
                        <a:t> которые могут задать </a:t>
                      </a:r>
                      <a:endParaRPr lang="ru-RU" baseline="0" dirty="0" smtClean="0">
                        <a:solidFill>
                          <a:srgbClr val="002060"/>
                        </a:solidFill>
                      </a:endParaRPr>
                    </a:p>
                    <a:p>
                      <a:pPr marL="342900" indent="-342900">
                        <a:spcBef>
                          <a:spcPts val="600"/>
                        </a:spcBef>
                        <a:spcAft>
                          <a:spcPts val="600"/>
                        </a:spcAft>
                        <a:buFont typeface="+mj-lt"/>
                        <a:buAutoNum type="arabicPeriod"/>
                      </a:pPr>
                      <a:r>
                        <a:rPr lang="ru-RU" baseline="0" dirty="0" smtClean="0">
                          <a:solidFill>
                            <a:srgbClr val="002060"/>
                          </a:solidFill>
                          <a:hlinkClick r:id="rId9" action="ppaction://hlinksldjump"/>
                        </a:rPr>
                        <a:t>Резюме</a:t>
                      </a:r>
                      <a:endParaRPr lang="ru-RU" baseline="0" dirty="0" smtClean="0">
                        <a:solidFill>
                          <a:srgbClr val="002060"/>
                        </a:solidFill>
                      </a:endParaRPr>
                    </a:p>
                    <a:p>
                      <a:pPr marL="342900" indent="-342900">
                        <a:spcBef>
                          <a:spcPts val="600"/>
                        </a:spcBef>
                        <a:spcAft>
                          <a:spcPts val="600"/>
                        </a:spcAft>
                        <a:buFont typeface="+mj-lt"/>
                        <a:buAutoNum type="arabicPeriod"/>
                      </a:pPr>
                      <a:r>
                        <a:rPr lang="ru-RU" baseline="0" dirty="0" smtClean="0">
                          <a:solidFill>
                            <a:srgbClr val="002060"/>
                          </a:solidFill>
                          <a:hlinkClick r:id="rId10" action="ppaction://hlinksldjump"/>
                        </a:rPr>
                        <a:t>Подводные камни собеседования</a:t>
                      </a:r>
                      <a:endParaRPr lang="ru-RU" baseline="0" dirty="0" smtClean="0"/>
                    </a:p>
                  </a:txBody>
                  <a:tcPr/>
                </a:tc>
                <a:tc gridSpan="8"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dirty="0"/>
                    </a:p>
                  </a:txBody>
                  <a:tcPr/>
                </a:tc>
                <a:tc hMerge="1" vMerge="1">
                  <a:txBody>
                    <a:bodyPr/>
                    <a:lstStyle/>
                    <a:p>
                      <a:endParaRPr lang="ru-RU"/>
                    </a:p>
                  </a:txBody>
                  <a:tcPr/>
                </a:tc>
                <a:tc hMerge="1" vMerge="1">
                  <a:txBody>
                    <a:bodyPr/>
                    <a:lstStyle/>
                    <a:p>
                      <a:endParaRPr lang="ru-RU"/>
                    </a:p>
                  </a:txBody>
                  <a:tcPr/>
                </a:tc>
                <a:tc hMerge="1" vMerge="1">
                  <a:txBody>
                    <a:bodyPr/>
                    <a:lstStyle/>
                    <a:p>
                      <a:endParaRPr lang="ru-RU" dirty="0"/>
                    </a:p>
                  </a:txBody>
                  <a:tcPr/>
                </a:tc>
                <a:tc hMerge="1" vMerge="1">
                  <a:txBody>
                    <a:bodyPr/>
                    <a:lstStyle/>
                    <a:p>
                      <a:endParaRPr lang="ru-RU"/>
                    </a:p>
                  </a:txBody>
                  <a:tcPr/>
                </a:tc>
              </a:tr>
              <a:tr h="98106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dirty="0" smtClean="0"/>
                        <a:t>Результаты работы</a:t>
                      </a:r>
                      <a:r>
                        <a:rPr lang="ru-RU" dirty="0" smtClean="0">
                          <a:sym typeface="Wingdings" panose="05000000000000000000" pitchFamily="2" charset="2"/>
                        </a:rPr>
                        <a:t></a:t>
                      </a:r>
                      <a:r>
                        <a:rPr lang="ru-RU" dirty="0" smtClean="0"/>
                        <a:t>   </a:t>
                      </a:r>
                      <a:r>
                        <a:rPr lang="ru-RU" dirty="0" smtClean="0">
                          <a:sym typeface="Wingdings" panose="05000000000000000000" pitchFamily="2" charset="2"/>
                        </a:rPr>
                        <a:t></a:t>
                      </a:r>
                      <a:r>
                        <a:rPr lang="ru-RU" dirty="0" smtClean="0"/>
                        <a:t> </a:t>
                      </a:r>
                      <a:r>
                        <a:rPr lang="ru-RU" dirty="0" smtClean="0"/>
                        <a:t> </a:t>
                      </a:r>
                      <a:r>
                        <a:rPr lang="ru-RU" dirty="0" smtClean="0">
                          <a:sym typeface="Wingdings" panose="05000000000000000000" pitchFamily="2" charset="2"/>
                        </a:rPr>
                        <a:t></a:t>
                      </a:r>
                      <a:endParaRPr lang="ru-RU" dirty="0" smtClean="0"/>
                    </a:p>
                  </a:txBody>
                  <a:tcPr/>
                </a:tc>
                <a:tc>
                  <a:txBody>
                    <a:bodyPr/>
                    <a:lstStyle/>
                    <a:p>
                      <a:pPr algn="ctr"/>
                      <a:r>
                        <a:rPr lang="ru-RU" dirty="0" smtClean="0">
                          <a:hlinkClick r:id="rId11" action="ppaction://hlinksldjump"/>
                        </a:rPr>
                        <a:t>Тема 1</a:t>
                      </a:r>
                      <a:endParaRPr lang="ru-RU" dirty="0"/>
                    </a:p>
                  </a:txBody>
                  <a:tcPr/>
                </a:tc>
                <a:tc>
                  <a:txBody>
                    <a:bodyPr/>
                    <a:lstStyle/>
                    <a:p>
                      <a:pPr algn="ctr"/>
                      <a:r>
                        <a:rPr lang="ru-RU" dirty="0" smtClean="0">
                          <a:hlinkClick r:id="rId12" action="ppaction://hlinksldjump"/>
                        </a:rPr>
                        <a:t>Тема 2</a:t>
                      </a:r>
                      <a:endParaRPr lang="ru-RU" dirty="0"/>
                    </a:p>
                  </a:txBody>
                  <a:tcPr/>
                </a:tc>
                <a:tc gridSpan="2">
                  <a:txBody>
                    <a:bodyPr/>
                    <a:lstStyle/>
                    <a:p>
                      <a:pPr algn="ctr"/>
                      <a:r>
                        <a:rPr lang="ru-RU" dirty="0" smtClean="0">
                          <a:hlinkClick r:id="rId13" action="ppaction://hlinksldjump"/>
                        </a:rPr>
                        <a:t>Тема 3</a:t>
                      </a:r>
                      <a:endParaRPr lang="ru-RU" dirty="0"/>
                    </a:p>
                  </a:txBody>
                  <a:tcPr/>
                </a:tc>
                <a:tc hMerge="1">
                  <a:txBody>
                    <a:bodyPr/>
                    <a:lstStyle/>
                    <a:p>
                      <a:endParaRPr lang="ru-RU" dirty="0"/>
                    </a:p>
                  </a:txBody>
                  <a:tcPr/>
                </a:tc>
                <a:tc>
                  <a:txBody>
                    <a:bodyPr/>
                    <a:lstStyle/>
                    <a:p>
                      <a:pPr algn="ctr"/>
                      <a:r>
                        <a:rPr lang="ru-RU" dirty="0" smtClean="0">
                          <a:hlinkClick r:id="rId14" action="ppaction://hlinksldjump"/>
                        </a:rPr>
                        <a:t>Тема </a:t>
                      </a:r>
                      <a:r>
                        <a:rPr lang="ru-RU" dirty="0" smtClean="0">
                          <a:hlinkClick r:id="rId14" action="ppaction://hlinksldjump"/>
                        </a:rPr>
                        <a:t>4</a:t>
                      </a:r>
                      <a:endParaRPr lang="ru-RU" dirty="0"/>
                    </a:p>
                  </a:txBody>
                  <a:tcPr/>
                </a:tc>
                <a:tc gridSpan="2">
                  <a:txBody>
                    <a:bodyPr/>
                    <a:lstStyle/>
                    <a:p>
                      <a:pPr algn="ctr"/>
                      <a:r>
                        <a:rPr lang="ru-RU" dirty="0" smtClean="0">
                          <a:hlinkClick r:id="rId15" action="ppaction://hlinksldjump"/>
                        </a:rPr>
                        <a:t>Тема 5</a:t>
                      </a:r>
                      <a:endParaRPr lang="ru-RU" dirty="0"/>
                    </a:p>
                  </a:txBody>
                  <a:tcPr/>
                </a:tc>
                <a:tc hMerge="1">
                  <a:txBody>
                    <a:bodyPr/>
                    <a:lstStyle/>
                    <a:p>
                      <a:endParaRPr lang="ru-RU" dirty="0"/>
                    </a:p>
                  </a:txBody>
                  <a:tcPr/>
                </a:tc>
                <a:tc>
                  <a:txBody>
                    <a:bodyPr/>
                    <a:lstStyle/>
                    <a:p>
                      <a:pPr algn="ctr"/>
                      <a:r>
                        <a:rPr lang="ru-RU" dirty="0" smtClean="0">
                          <a:hlinkClick r:id="rId16" action="ppaction://hlinksldjump"/>
                        </a:rPr>
                        <a:t>Тема 6</a:t>
                      </a:r>
                      <a:endParaRPr lang="ru-RU" dirty="0"/>
                    </a:p>
                  </a:txBody>
                  <a:tcPr/>
                </a:tc>
              </a:tr>
            </a:tbl>
          </a:graphicData>
        </a:graphic>
      </p:graphicFrame>
      <p:sp>
        <p:nvSpPr>
          <p:cNvPr id="6" name="Заголовок 5"/>
          <p:cNvSpPr>
            <a:spLocks noGrp="1"/>
          </p:cNvSpPr>
          <p:nvPr>
            <p:ph type="title"/>
          </p:nvPr>
        </p:nvSpPr>
        <p:spPr>
          <a:xfrm>
            <a:off x="10772775" y="228600"/>
            <a:ext cx="1177752" cy="390525"/>
          </a:xfrm>
          <a:solidFill>
            <a:srgbClr val="002060"/>
          </a:solidFill>
        </p:spPr>
        <p:style>
          <a:lnRef idx="0">
            <a:schemeClr val="dk1"/>
          </a:lnRef>
          <a:fillRef idx="3">
            <a:schemeClr val="dk1"/>
          </a:fillRef>
          <a:effectRef idx="3">
            <a:schemeClr val="dk1"/>
          </a:effectRef>
          <a:fontRef idx="minor">
            <a:schemeClr val="lt1"/>
          </a:fontRef>
        </p:style>
        <p:txBody>
          <a:bodyPr>
            <a:noAutofit/>
          </a:bodyPr>
          <a:lstStyle/>
          <a:p>
            <a:pPr algn="ctr"/>
            <a:r>
              <a:rPr lang="ru-RU" sz="1800" dirty="0" smtClean="0"/>
              <a:t>Главная</a:t>
            </a:r>
            <a:endParaRPr lang="ru-RU" sz="1800" dirty="0"/>
          </a:p>
        </p:txBody>
      </p:sp>
    </p:spTree>
    <p:extLst>
      <p:ext uri="{BB962C8B-B14F-4D97-AF65-F5344CB8AC3E}">
        <p14:creationId xmlns:p14="http://schemas.microsoft.com/office/powerpoint/2010/main" val="2325007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Инструкция</a:t>
            </a:r>
            <a:endParaRPr lang="ru-RU" dirty="0"/>
          </a:p>
        </p:txBody>
      </p:sp>
      <p:sp>
        <p:nvSpPr>
          <p:cNvPr id="3" name="TextBox 2"/>
          <p:cNvSpPr txBox="1"/>
          <p:nvPr/>
        </p:nvSpPr>
        <p:spPr>
          <a:xfrm>
            <a:off x="9991726" y="6219825"/>
            <a:ext cx="1447800" cy="381000"/>
          </a:xfrm>
          <a:prstGeom prst="rect">
            <a:avLst/>
          </a:prstGeom>
          <a:solidFill>
            <a:srgbClr val="002060"/>
          </a:solidFill>
          <a:ln>
            <a:solidFill>
              <a:srgbClr val="0070C0"/>
            </a:solidFill>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ru-RU" dirty="0" smtClean="0">
                <a:hlinkClick r:id="rId2" action="ppaction://hlinksldjump"/>
              </a:rPr>
              <a:t>На</a:t>
            </a:r>
            <a:r>
              <a:rPr lang="ru-RU" dirty="0" smtClean="0"/>
              <a:t> </a:t>
            </a:r>
            <a:r>
              <a:rPr lang="ru-RU" dirty="0" smtClean="0">
                <a:hlinkClick r:id="rId2" action="ppaction://hlinksldjump"/>
              </a:rPr>
              <a:t>Главную</a:t>
            </a:r>
            <a:endParaRPr lang="ru-RU" dirty="0"/>
          </a:p>
        </p:txBody>
      </p:sp>
      <p:sp>
        <p:nvSpPr>
          <p:cNvPr id="4" name="TextBox 3"/>
          <p:cNvSpPr txBox="1"/>
          <p:nvPr/>
        </p:nvSpPr>
        <p:spPr>
          <a:xfrm>
            <a:off x="220135" y="1438442"/>
            <a:ext cx="9771591" cy="5262979"/>
          </a:xfrm>
          <a:prstGeom prst="rect">
            <a:avLst/>
          </a:prstGeom>
          <a:noFill/>
        </p:spPr>
        <p:txBody>
          <a:bodyPr wrap="square" rtlCol="0">
            <a:spAutoFit/>
          </a:bodyPr>
          <a:lstStyle/>
          <a:p>
            <a:pPr marL="342900" indent="-342900">
              <a:buFont typeface="+mj-lt"/>
              <a:buAutoNum type="arabicPeriod"/>
            </a:pPr>
            <a:r>
              <a:rPr lang="ru-RU" sz="2400" dirty="0" smtClean="0"/>
              <a:t>Порядковые номера групп соответствуют порядковым номерам тем. Всего 6 групп. Учащийся может работать индивидуально. Учащиеся самостоятельно делятся на группы по темам. </a:t>
            </a:r>
            <a:r>
              <a:rPr lang="ru-RU" sz="2400" b="1" dirty="0" smtClean="0"/>
              <a:t>Важно</a:t>
            </a:r>
            <a:r>
              <a:rPr lang="ru-RU" sz="2400" dirty="0" smtClean="0"/>
              <a:t>! Все темы должны быть пройдены.</a:t>
            </a:r>
          </a:p>
          <a:p>
            <a:pPr marL="342900" indent="-342900">
              <a:buFont typeface="+mj-lt"/>
              <a:buAutoNum type="arabicPeriod"/>
            </a:pPr>
            <a:r>
              <a:rPr lang="ru-RU" sz="2400" dirty="0" smtClean="0"/>
              <a:t>Теоретический материал и необходимые ссылки даны на страницах тем (можно перейти по гиперссылке с Главной страницы).</a:t>
            </a:r>
          </a:p>
          <a:p>
            <a:pPr marL="342900" indent="-342900">
              <a:buFont typeface="+mj-lt"/>
              <a:buAutoNum type="arabicPeriod"/>
            </a:pPr>
            <a:r>
              <a:rPr lang="ru-RU" sz="2400" dirty="0" smtClean="0"/>
              <a:t>Практические задания даны на странице Задания для групп. </a:t>
            </a:r>
            <a:endParaRPr lang="ru-RU" sz="2400" dirty="0"/>
          </a:p>
          <a:p>
            <a:pPr marL="342900" indent="-342900">
              <a:buFont typeface="+mj-lt"/>
              <a:buAutoNum type="arabicPeriod"/>
            </a:pPr>
            <a:r>
              <a:rPr lang="ru-RU" sz="2400" b="1" dirty="0" smtClean="0"/>
              <a:t>Важно</a:t>
            </a:r>
            <a:r>
              <a:rPr lang="ru-RU" sz="2400" dirty="0" smtClean="0"/>
              <a:t>! Выполненное задание или ссылку на него прикрепить на соответствующей страничке, переход на которую осуществляется внизу Главной страницы.</a:t>
            </a:r>
          </a:p>
          <a:p>
            <a:pPr marL="342900" indent="-342900">
              <a:buFont typeface="+mj-lt"/>
              <a:buAutoNum type="arabicPeriod"/>
            </a:pPr>
            <a:r>
              <a:rPr lang="ru-RU" sz="2400" dirty="0"/>
              <a:t>Учащиеся вправе использовать дополнительные сведения, которые найдут самостоятельно.</a:t>
            </a:r>
          </a:p>
          <a:p>
            <a:pPr marL="342900" indent="-342900">
              <a:buFont typeface="+mj-lt"/>
              <a:buAutoNum type="arabicPeriod"/>
            </a:pPr>
            <a:endParaRPr lang="ru-RU" sz="2400" dirty="0" smtClean="0"/>
          </a:p>
        </p:txBody>
      </p:sp>
    </p:spTree>
    <p:extLst>
      <p:ext uri="{BB962C8B-B14F-4D97-AF65-F5344CB8AC3E}">
        <p14:creationId xmlns:p14="http://schemas.microsoft.com/office/powerpoint/2010/main" val="1726168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90500"/>
            <a:ext cx="3751791" cy="581025"/>
          </a:xfrm>
        </p:spPr>
        <p:txBody>
          <a:bodyPr>
            <a:normAutofit fontScale="90000"/>
          </a:bodyPr>
          <a:lstStyle/>
          <a:p>
            <a:r>
              <a:rPr lang="ru-RU" dirty="0" smtClean="0"/>
              <a:t>Задания для групп </a:t>
            </a:r>
            <a:endParaRPr lang="ru-RU" dirty="0"/>
          </a:p>
        </p:txBody>
      </p:sp>
      <p:sp>
        <p:nvSpPr>
          <p:cNvPr id="4" name="TextBox 3"/>
          <p:cNvSpPr txBox="1"/>
          <p:nvPr/>
        </p:nvSpPr>
        <p:spPr>
          <a:xfrm>
            <a:off x="9991726" y="6219825"/>
            <a:ext cx="1447800" cy="381000"/>
          </a:xfrm>
          <a:prstGeom prst="rect">
            <a:avLst/>
          </a:prstGeom>
          <a:solidFill>
            <a:srgbClr val="002060"/>
          </a:solidFill>
          <a:ln>
            <a:solidFill>
              <a:srgbClr val="0070C0"/>
            </a:solidFill>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ru-RU" dirty="0" smtClean="0">
                <a:hlinkClick r:id="rId2" action="ppaction://hlinksldjump"/>
              </a:rPr>
              <a:t>На</a:t>
            </a:r>
            <a:r>
              <a:rPr lang="ru-RU" dirty="0" smtClean="0"/>
              <a:t> </a:t>
            </a:r>
            <a:r>
              <a:rPr lang="ru-RU" dirty="0" smtClean="0">
                <a:hlinkClick r:id="rId2" action="ppaction://hlinksldjump"/>
              </a:rPr>
              <a:t>Главную</a:t>
            </a:r>
            <a:endParaRPr lang="ru-RU" dirty="0"/>
          </a:p>
        </p:txBody>
      </p:sp>
      <p:sp>
        <p:nvSpPr>
          <p:cNvPr id="5" name="TextBox 4"/>
          <p:cNvSpPr txBox="1"/>
          <p:nvPr/>
        </p:nvSpPr>
        <p:spPr>
          <a:xfrm>
            <a:off x="229658" y="1167877"/>
            <a:ext cx="4447117" cy="249299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1200" b="1" dirty="0" smtClean="0"/>
              <a:t>Группа 1 </a:t>
            </a:r>
            <a:r>
              <a:rPr lang="ru-RU" sz="1200" dirty="0" smtClean="0"/>
              <a:t>(соответствует теме 1). Изучите тему. Необходимые материалы даны на странице Внешний вид. Перейдите по ссылке в виртуальную гардеробную одной из торговых марок. Подберите для модели одежду, в которой она будет выглядеть в соответствии с изученными вами требованиями.  Войти в виртуальную примерочную - </a:t>
            </a:r>
            <a:r>
              <a:rPr lang="en-US" sz="1200" dirty="0">
                <a:solidFill>
                  <a:srgbClr val="002060"/>
                </a:solidFill>
                <a:hlinkClick r:id="rId3"/>
              </a:rPr>
              <a:t>http://</a:t>
            </a:r>
            <a:r>
              <a:rPr lang="en-US" sz="1200" dirty="0" smtClean="0">
                <a:solidFill>
                  <a:srgbClr val="002060"/>
                </a:solidFill>
                <a:hlinkClick r:id="rId3"/>
              </a:rPr>
              <a:t>facecase.ru/women</a:t>
            </a:r>
            <a:endParaRPr lang="ru-RU" sz="1200" dirty="0" smtClean="0">
              <a:solidFill>
                <a:srgbClr val="002060"/>
              </a:solidFill>
            </a:endParaRPr>
          </a:p>
          <a:p>
            <a:r>
              <a:rPr lang="ru-RU" sz="1200" dirty="0" smtClean="0">
                <a:solidFill>
                  <a:srgbClr val="002060"/>
                </a:solidFill>
              </a:rPr>
              <a:t>Вы имеете право воспользоваться другой виртуальной примерочной, для этого в поисковике достаточно набрать запрос «Примерочная онлайн».</a:t>
            </a:r>
          </a:p>
          <a:p>
            <a:r>
              <a:rPr lang="ru-RU" sz="1200" dirty="0" smtClean="0">
                <a:solidFill>
                  <a:schemeClr val="tx1"/>
                </a:solidFill>
              </a:rPr>
              <a:t>! Скриншот выполненной работы разместите на странице  «Результат работы. Тема 1».</a:t>
            </a:r>
          </a:p>
          <a:p>
            <a:endParaRPr lang="ru-RU" sz="1200" dirty="0"/>
          </a:p>
        </p:txBody>
      </p:sp>
      <p:sp>
        <p:nvSpPr>
          <p:cNvPr id="7" name="TextBox 6"/>
          <p:cNvSpPr txBox="1"/>
          <p:nvPr/>
        </p:nvSpPr>
        <p:spPr>
          <a:xfrm>
            <a:off x="229658" y="3967123"/>
            <a:ext cx="4447117" cy="212365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1200" b="1" dirty="0" smtClean="0"/>
              <a:t>Группа 2 </a:t>
            </a:r>
            <a:r>
              <a:rPr lang="ru-RU" sz="1200" dirty="0" smtClean="0"/>
              <a:t>(соответствует теме 2).  Изучите тему. Все необходимые материалы даны в теме «Прически». Перейдите по ссылке в виртуальный салон красоты. Подберите  прическу для собеседования в соответствии с требованиями. Теме 2.</a:t>
            </a:r>
          </a:p>
          <a:p>
            <a:r>
              <a:rPr lang="ru-RU" sz="1200" dirty="0" smtClean="0"/>
              <a:t> Виртуальный салон красоты - </a:t>
            </a:r>
            <a:r>
              <a:rPr lang="en-US" sz="1200" dirty="0">
                <a:solidFill>
                  <a:srgbClr val="002060"/>
                </a:solidFill>
                <a:hlinkClick r:id="rId4"/>
              </a:rPr>
              <a:t>http://24hair.ru/podbor_prichesok_online</a:t>
            </a:r>
            <a:r>
              <a:rPr lang="en-US" sz="1200" dirty="0" smtClean="0">
                <a:solidFill>
                  <a:srgbClr val="002060"/>
                </a:solidFill>
                <a:hlinkClick r:id="rId4"/>
              </a:rPr>
              <a:t>/</a:t>
            </a:r>
            <a:endParaRPr lang="ru-RU" sz="1200" dirty="0" smtClean="0">
              <a:solidFill>
                <a:srgbClr val="002060"/>
              </a:solidFill>
            </a:endParaRPr>
          </a:p>
          <a:p>
            <a:r>
              <a:rPr lang="ru-RU" sz="1200" dirty="0" smtClean="0">
                <a:solidFill>
                  <a:srgbClr val="002060"/>
                </a:solidFill>
              </a:rPr>
              <a:t>Вы имеете право воспользоваться другим виртуальным салоном, который найдете в интернете.  </a:t>
            </a:r>
            <a:r>
              <a:rPr lang="ru-RU" sz="1200" b="1" dirty="0" smtClean="0">
                <a:solidFill>
                  <a:schemeClr val="tx1"/>
                </a:solidFill>
              </a:rPr>
              <a:t>Важно</a:t>
            </a:r>
            <a:r>
              <a:rPr lang="ru-RU" sz="1200" dirty="0" smtClean="0">
                <a:solidFill>
                  <a:schemeClr val="tx1"/>
                </a:solidFill>
              </a:rPr>
              <a:t>! Скриншот выполненной работы разместите на странице «Результат работы. Тема 2».</a:t>
            </a:r>
            <a:endParaRPr lang="ru-RU" sz="1200" dirty="0">
              <a:solidFill>
                <a:schemeClr val="tx1"/>
              </a:solidFill>
            </a:endParaRPr>
          </a:p>
        </p:txBody>
      </p:sp>
      <p:sp>
        <p:nvSpPr>
          <p:cNvPr id="8" name="Прямоугольник 7"/>
          <p:cNvSpPr/>
          <p:nvPr/>
        </p:nvSpPr>
        <p:spPr>
          <a:xfrm>
            <a:off x="9511239" y="190500"/>
            <a:ext cx="2423583" cy="5909310"/>
          </a:xfrm>
          <a:prstGeom prst="rect">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ru-RU" b="1" u="sng" dirty="0" smtClean="0"/>
              <a:t>ОБРАТИТЕ ВНИМАНИЕ!</a:t>
            </a:r>
          </a:p>
          <a:p>
            <a:pPr marL="342900" indent="-342900">
              <a:buAutoNum type="arabicPeriod"/>
            </a:pPr>
            <a:r>
              <a:rPr lang="ru-RU" u="sng" dirty="0" smtClean="0"/>
              <a:t>Во всех заданиях вы работаете с одной моделью! Девушка проходит собеседование в крупной компании. Ее интересует вакансия менеджера с оплатой от 70 тыс. руб. в месяц</a:t>
            </a:r>
            <a:r>
              <a:rPr lang="ru-RU" dirty="0" smtClean="0"/>
              <a:t>.</a:t>
            </a:r>
          </a:p>
          <a:p>
            <a:pPr marL="342900" indent="-342900">
              <a:buAutoNum type="arabicPeriod"/>
            </a:pPr>
            <a:r>
              <a:rPr lang="ru-RU" dirty="0" smtClean="0"/>
              <a:t>Работы обязательно должны быть подписаны! (ФИ, класс).</a:t>
            </a:r>
            <a:endParaRPr lang="ru-RU" dirty="0"/>
          </a:p>
        </p:txBody>
      </p:sp>
      <p:sp>
        <p:nvSpPr>
          <p:cNvPr id="9" name="TextBox 8"/>
          <p:cNvSpPr txBox="1"/>
          <p:nvPr/>
        </p:nvSpPr>
        <p:spPr>
          <a:xfrm>
            <a:off x="4870448" y="771525"/>
            <a:ext cx="4447117"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1200" b="1" dirty="0" smtClean="0"/>
              <a:t>Группа 3 </a:t>
            </a:r>
            <a:r>
              <a:rPr lang="ru-RU" sz="1200" dirty="0" smtClean="0"/>
              <a:t>(соответствует теме 3). Изучите методы профотбора (материалы расположены на соответствующей странице, переход на которую осуществляется с Главной).</a:t>
            </a:r>
            <a:r>
              <a:rPr lang="ru-RU" sz="1200" b="1" dirty="0" smtClean="0">
                <a:solidFill>
                  <a:schemeClr val="tx1"/>
                </a:solidFill>
              </a:rPr>
              <a:t>о</a:t>
            </a:r>
            <a:r>
              <a:rPr lang="ru-RU" sz="1200" dirty="0">
                <a:solidFill>
                  <a:schemeClr val="tx1"/>
                </a:solidFill>
              </a:rPr>
              <a:t>! </a:t>
            </a:r>
            <a:r>
              <a:rPr lang="ru-RU" sz="1200" dirty="0" smtClean="0"/>
              <a:t>Напишите рекомендательно письмо для нашей героини. Разместите его на странице готовых заданий темы 3.</a:t>
            </a:r>
            <a:r>
              <a:rPr lang="ru-RU" sz="1200" dirty="0" smtClean="0">
                <a:solidFill>
                  <a:schemeClr val="tx1"/>
                </a:solidFill>
              </a:rPr>
              <a:t>работы. Тема 3».</a:t>
            </a:r>
            <a:endParaRPr lang="ru-RU" sz="1200" dirty="0">
              <a:solidFill>
                <a:schemeClr val="tx1"/>
              </a:solidFill>
            </a:endParaRPr>
          </a:p>
        </p:txBody>
      </p:sp>
      <p:sp>
        <p:nvSpPr>
          <p:cNvPr id="10" name="TextBox 9"/>
          <p:cNvSpPr txBox="1"/>
          <p:nvPr/>
        </p:nvSpPr>
        <p:spPr>
          <a:xfrm>
            <a:off x="4838700" y="2228671"/>
            <a:ext cx="4447117"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1200" b="1" dirty="0" smtClean="0"/>
              <a:t>Группа 4 </a:t>
            </a:r>
            <a:r>
              <a:rPr lang="ru-RU" sz="1200" dirty="0" smtClean="0"/>
              <a:t>(соответствует теме 4). Изучите материал по теме (см. Главную страницу).  Составьте вступительную речь кандидата, которая бы отвечала на 5 самых часто встречающихся вопросов. Ответ задания разместите на странице готовых результатов темы 4.</a:t>
            </a:r>
            <a:r>
              <a:rPr lang="ru-RU" sz="1200" b="1" dirty="0" smtClean="0">
                <a:solidFill>
                  <a:schemeClr val="tx1"/>
                </a:solidFill>
              </a:rPr>
              <a:t>Важно</a:t>
            </a:r>
            <a:r>
              <a:rPr lang="ru-RU" sz="1200" dirty="0" smtClean="0">
                <a:solidFill>
                  <a:schemeClr val="tx1"/>
                </a:solidFill>
              </a:rPr>
              <a:t>! Текст запишите на странице «Результат работы. Тема 4».</a:t>
            </a:r>
            <a:endParaRPr lang="ru-RU" sz="1200" dirty="0">
              <a:solidFill>
                <a:schemeClr val="tx1"/>
              </a:solidFill>
            </a:endParaRPr>
          </a:p>
        </p:txBody>
      </p:sp>
      <p:sp>
        <p:nvSpPr>
          <p:cNvPr id="11" name="TextBox 10"/>
          <p:cNvSpPr txBox="1"/>
          <p:nvPr/>
        </p:nvSpPr>
        <p:spPr>
          <a:xfrm>
            <a:off x="4838701" y="3967123"/>
            <a:ext cx="4447117"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1200" b="1" dirty="0" smtClean="0"/>
              <a:t>Группа 5 </a:t>
            </a:r>
            <a:r>
              <a:rPr lang="ru-RU" sz="1200" dirty="0" smtClean="0"/>
              <a:t>(соответствует теме 5). Познакомьтесь с видами резюме, особенностями его написания. Необходимую информацию вы найдете в теме 5. Составьте краткое резюме и разместите его на странице готовых заданий темы 5.</a:t>
            </a:r>
            <a:r>
              <a:rPr lang="ru-RU" sz="1200" b="1" dirty="0" smtClean="0">
                <a:solidFill>
                  <a:schemeClr val="tx1"/>
                </a:solidFill>
              </a:rPr>
              <a:t>ажно</a:t>
            </a:r>
            <a:r>
              <a:rPr lang="ru-RU" sz="1200" dirty="0" smtClean="0">
                <a:solidFill>
                  <a:schemeClr val="tx1"/>
                </a:solidFill>
              </a:rPr>
              <a:t>! Разместите резюме соискательницы на странице «Результат работы. Тема 5».</a:t>
            </a:r>
            <a:endParaRPr lang="ru-RU" sz="1200" dirty="0">
              <a:solidFill>
                <a:schemeClr val="tx1"/>
              </a:solidFill>
            </a:endParaRPr>
          </a:p>
        </p:txBody>
      </p:sp>
      <p:sp>
        <p:nvSpPr>
          <p:cNvPr id="12" name="TextBox 11"/>
          <p:cNvSpPr txBox="1"/>
          <p:nvPr/>
        </p:nvSpPr>
        <p:spPr>
          <a:xfrm>
            <a:off x="4838701" y="5417970"/>
            <a:ext cx="4478864"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1200" b="1" dirty="0" smtClean="0"/>
              <a:t>Группа 6 </a:t>
            </a:r>
            <a:r>
              <a:rPr lang="ru-RU" sz="1200" dirty="0" smtClean="0"/>
              <a:t>(соответствует теме 6). Изучите тему. Необходимую информацию вы найдете в теме 6. </a:t>
            </a:r>
            <a:r>
              <a:rPr lang="ru-RU" sz="1200" b="1" dirty="0">
                <a:solidFill>
                  <a:schemeClr val="tx1"/>
                </a:solidFill>
              </a:rPr>
              <a:t>Важно</a:t>
            </a:r>
            <a:r>
              <a:rPr lang="ru-RU" sz="1200" dirty="0" smtClean="0">
                <a:solidFill>
                  <a:schemeClr val="tx1"/>
                </a:solidFill>
              </a:rPr>
              <a:t>! </a:t>
            </a:r>
            <a:r>
              <a:rPr lang="ru-RU" sz="1200" dirty="0" smtClean="0"/>
              <a:t>Перечислите, на что нужно обратить внимание соискательнице при подготовке к собеседованию. Ответ запишите  на странице готовых ответов темы 6.</a:t>
            </a:r>
            <a:r>
              <a:rPr lang="ru-RU" sz="1200" dirty="0" smtClean="0">
                <a:solidFill>
                  <a:schemeClr val="tx1"/>
                </a:solidFill>
              </a:rPr>
              <a:t>на странице «Результат работы. Тема 6».</a:t>
            </a:r>
            <a:endParaRPr lang="ru-RU" sz="1200" dirty="0">
              <a:solidFill>
                <a:schemeClr val="tx1"/>
              </a:solidFill>
            </a:endParaRPr>
          </a:p>
        </p:txBody>
      </p:sp>
    </p:spTree>
    <p:extLst>
      <p:ext uri="{BB962C8B-B14F-4D97-AF65-F5344CB8AC3E}">
        <p14:creationId xmlns:p14="http://schemas.microsoft.com/office/powerpoint/2010/main" val="2784228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Этапы работы</a:t>
            </a:r>
            <a:endParaRPr lang="ru-RU" dirty="0"/>
          </a:p>
        </p:txBody>
      </p:sp>
      <p:sp>
        <p:nvSpPr>
          <p:cNvPr id="3" name="TextBox 2"/>
          <p:cNvSpPr txBox="1"/>
          <p:nvPr/>
        </p:nvSpPr>
        <p:spPr>
          <a:xfrm>
            <a:off x="428625" y="4770735"/>
            <a:ext cx="5476875"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u="sng" dirty="0" smtClean="0"/>
              <a:t>Если вы работаете индивидуально.</a:t>
            </a:r>
          </a:p>
          <a:p>
            <a:r>
              <a:rPr lang="ru-RU" dirty="0" smtClean="0"/>
              <a:t>В данном </a:t>
            </a:r>
            <a:r>
              <a:rPr lang="ru-RU" dirty="0" err="1" smtClean="0"/>
              <a:t>квесте</a:t>
            </a:r>
            <a:r>
              <a:rPr lang="ru-RU" dirty="0" smtClean="0"/>
              <a:t> нет привязки к этапам. Вы выбираете сами последовательность работы.</a:t>
            </a:r>
            <a:endParaRPr lang="ru-RU" dirty="0"/>
          </a:p>
        </p:txBody>
      </p:sp>
      <p:sp>
        <p:nvSpPr>
          <p:cNvPr id="4" name="TextBox 3"/>
          <p:cNvSpPr txBox="1"/>
          <p:nvPr/>
        </p:nvSpPr>
        <p:spPr>
          <a:xfrm>
            <a:off x="677334" y="1339850"/>
            <a:ext cx="4829175"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smtClean="0"/>
              <a:t>Каждая группа работает в соответствии со своей темой. К определенному времени работа должна быть сдана. Время сдачи работы объявляется учителем. Объем работы зависит от того, работаете вы на уроке или во внеурочное время (в качестве домашнего задания или проектной деятельности).</a:t>
            </a:r>
            <a:endParaRPr lang="ru-RU" dirty="0"/>
          </a:p>
        </p:txBody>
      </p:sp>
      <p:pic>
        <p:nvPicPr>
          <p:cNvPr id="1030" name="Picture 6" descr="http://primalingua.ru/assets/images/at_work_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293" y="1255931"/>
            <a:ext cx="3853517" cy="25690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elegraf.com.ua/files/2013/12/rabota_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293" y="4079280"/>
            <a:ext cx="3886490" cy="25882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92727" y="296821"/>
            <a:ext cx="443865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u-RU" dirty="0" smtClean="0"/>
              <a:t>Стиль работы каждый выбирает сам.</a:t>
            </a:r>
          </a:p>
          <a:p>
            <a:r>
              <a:rPr lang="ru-RU" dirty="0" smtClean="0"/>
              <a:t>Оценка зависит от результата.</a:t>
            </a:r>
            <a:endParaRPr lang="ru-RU" dirty="0"/>
          </a:p>
        </p:txBody>
      </p:sp>
      <p:sp>
        <p:nvSpPr>
          <p:cNvPr id="10" name="TextBox 9"/>
          <p:cNvSpPr txBox="1"/>
          <p:nvPr/>
        </p:nvSpPr>
        <p:spPr>
          <a:xfrm>
            <a:off x="10710272" y="6286499"/>
            <a:ext cx="1447800" cy="381000"/>
          </a:xfrm>
          <a:prstGeom prst="rect">
            <a:avLst/>
          </a:prstGeom>
          <a:solidFill>
            <a:srgbClr val="002060"/>
          </a:solidFill>
          <a:ln>
            <a:solidFill>
              <a:srgbClr val="0070C0"/>
            </a:solidFill>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ru-RU" dirty="0" smtClean="0">
                <a:hlinkClick r:id="rId4" action="ppaction://hlinksldjump"/>
              </a:rPr>
              <a:t>На</a:t>
            </a:r>
            <a:r>
              <a:rPr lang="ru-RU" dirty="0" smtClean="0"/>
              <a:t> </a:t>
            </a:r>
            <a:r>
              <a:rPr lang="ru-RU" dirty="0" smtClean="0">
                <a:hlinkClick r:id="rId4" action="ppaction://hlinksldjump"/>
              </a:rPr>
              <a:t>Главную</a:t>
            </a:r>
            <a:endParaRPr lang="ru-RU" dirty="0"/>
          </a:p>
        </p:txBody>
      </p:sp>
    </p:spTree>
    <p:extLst>
      <p:ext uri="{BB962C8B-B14F-4D97-AF65-F5344CB8AC3E}">
        <p14:creationId xmlns:p14="http://schemas.microsoft.com/office/powerpoint/2010/main" val="1923396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Внешний вид – важная составляющая для кандидата на должность.</a:t>
            </a:r>
            <a:endParaRPr lang="ru-RU" dirty="0"/>
          </a:p>
        </p:txBody>
      </p:sp>
      <p:sp>
        <p:nvSpPr>
          <p:cNvPr id="3" name="TextBox 2"/>
          <p:cNvSpPr txBox="1"/>
          <p:nvPr/>
        </p:nvSpPr>
        <p:spPr>
          <a:xfrm>
            <a:off x="356839" y="2118732"/>
            <a:ext cx="8742556" cy="5078313"/>
          </a:xfrm>
          <a:prstGeom prst="rect">
            <a:avLst/>
          </a:prstGeom>
          <a:noFill/>
        </p:spPr>
        <p:txBody>
          <a:bodyPr wrap="square" rtlCol="0">
            <a:spAutoFit/>
          </a:bodyPr>
          <a:lstStyle/>
          <a:p>
            <a:pPr marL="285750" indent="-285750">
              <a:buFont typeface="Arial" panose="020B0604020202020204" pitchFamily="34" charset="0"/>
              <a:buChar char="•"/>
            </a:pPr>
            <a:r>
              <a:rPr lang="ru-RU" dirty="0" smtClean="0"/>
              <a:t>Еще раз посмотреть презентацию с  урока можно здесь - </a:t>
            </a:r>
            <a:r>
              <a:rPr lang="en-US" b="1" dirty="0">
                <a:hlinkClick r:id="rId2"/>
              </a:rPr>
              <a:t>https://</a:t>
            </a:r>
            <a:r>
              <a:rPr lang="en-US" b="1" dirty="0" smtClean="0">
                <a:hlinkClick r:id="rId2"/>
              </a:rPr>
              <a:t>drive.google.com/file/d/0B8lsMcfWiCspZndCdVh6M3pXVnM/view?usp=sharing</a:t>
            </a:r>
            <a:endParaRPr lang="ru-RU" b="1" dirty="0" smtClean="0"/>
          </a:p>
          <a:p>
            <a:pPr marL="285750" indent="-285750">
              <a:buFont typeface="Arial" panose="020B0604020202020204" pitchFamily="34" charset="0"/>
              <a:buChar char="•"/>
            </a:pPr>
            <a:r>
              <a:rPr lang="ru-RU" b="1" dirty="0" smtClean="0"/>
              <a:t>10 основных правил дресс-кода </a:t>
            </a:r>
            <a:r>
              <a:rPr lang="en-US" b="1" dirty="0">
                <a:hlinkClick r:id="rId3"/>
              </a:rPr>
              <a:t>http://</a:t>
            </a:r>
            <a:r>
              <a:rPr lang="en-US" b="1" dirty="0" smtClean="0">
                <a:hlinkClick r:id="rId3"/>
              </a:rPr>
              <a:t>www.aif.ru/dontknows/eternal/1380889</a:t>
            </a:r>
            <a:endParaRPr lang="ru-RU" b="1" dirty="0" smtClean="0"/>
          </a:p>
          <a:p>
            <a:pPr marL="285750" indent="-285750">
              <a:buFont typeface="Arial" panose="020B0604020202020204" pitchFamily="34" charset="0"/>
              <a:buChar char="•"/>
            </a:pPr>
            <a:r>
              <a:rPr lang="ru-RU" dirty="0" smtClean="0"/>
              <a:t>Дресс-код для мужчин </a:t>
            </a:r>
            <a:r>
              <a:rPr lang="en-US" dirty="0">
                <a:hlinkClick r:id="rId4"/>
              </a:rPr>
              <a:t>http://bowandtie.ru/dress-kod-dlya-muzhchin</a:t>
            </a:r>
            <a:r>
              <a:rPr lang="en-US" dirty="0" smtClean="0">
                <a:hlinkClick r:id="rId4"/>
              </a:rPr>
              <a:t>/</a:t>
            </a:r>
            <a:endParaRPr lang="ru-RU" dirty="0" smtClean="0"/>
          </a:p>
          <a:p>
            <a:pPr marL="285750" indent="-285750">
              <a:buFont typeface="Arial" panose="020B0604020202020204" pitchFamily="34" charset="0"/>
              <a:buChar char="•"/>
            </a:pPr>
            <a:r>
              <a:rPr lang="ru-RU" dirty="0" smtClean="0"/>
              <a:t>Дресс-код для женщин </a:t>
            </a:r>
            <a:r>
              <a:rPr lang="en-US" dirty="0">
                <a:hlinkClick r:id="rId5"/>
              </a:rPr>
              <a:t>http://www.9linesmag.com/?</a:t>
            </a:r>
            <a:r>
              <a:rPr lang="en-US" dirty="0" smtClean="0">
                <a:hlinkClick r:id="rId5"/>
              </a:rPr>
              <a:t>p=9736</a:t>
            </a:r>
            <a:endParaRPr lang="ru-RU" dirty="0" smtClean="0"/>
          </a:p>
          <a:p>
            <a:pPr marL="285750" indent="-285750">
              <a:buFont typeface="Arial" panose="020B0604020202020204" pitchFamily="34" charset="0"/>
              <a:buChar char="•"/>
            </a:pPr>
            <a:r>
              <a:rPr lang="ru-RU" dirty="0" smtClean="0"/>
              <a:t>Правила офисного дресс-кода. Что носить на работу? </a:t>
            </a:r>
            <a:r>
              <a:rPr lang="en-US" dirty="0">
                <a:hlinkClick r:id="rId6"/>
              </a:rPr>
              <a:t>http://</a:t>
            </a:r>
            <a:r>
              <a:rPr lang="en-US" dirty="0" smtClean="0">
                <a:hlinkClick r:id="rId6"/>
              </a:rPr>
              <a:t>www.aif.ru/health/secrets/1037975</a:t>
            </a:r>
            <a:endParaRPr lang="ru-RU" dirty="0" smtClean="0"/>
          </a:p>
          <a:p>
            <a:pPr marL="285750" indent="-285750">
              <a:buFont typeface="Arial" panose="020B0604020202020204" pitchFamily="34" charset="0"/>
              <a:buChar char="•"/>
            </a:pPr>
            <a:r>
              <a:rPr lang="ru-RU" dirty="0" smtClean="0"/>
              <a:t>Как одеться на собеседование? </a:t>
            </a:r>
            <a:r>
              <a:rPr lang="en-US" dirty="0">
                <a:hlinkClick r:id="rId7"/>
              </a:rPr>
              <a:t>http://www.superjob.ru/pro/5066</a:t>
            </a:r>
            <a:r>
              <a:rPr lang="en-US" dirty="0" smtClean="0">
                <a:hlinkClick r:id="rId7"/>
              </a:rPr>
              <a:t>/</a:t>
            </a:r>
            <a:endParaRPr lang="ru-RU" dirty="0" smtClean="0"/>
          </a:p>
          <a:p>
            <a:pPr marL="285750" indent="-285750">
              <a:buFont typeface="Arial" panose="020B0604020202020204" pitchFamily="34" charset="0"/>
              <a:buChar char="•"/>
            </a:pPr>
            <a:r>
              <a:rPr lang="ru-RU" dirty="0" smtClean="0"/>
              <a:t>Деловой дресс-код. Как одеться на собеседование </a:t>
            </a:r>
            <a:r>
              <a:rPr lang="en-US" dirty="0">
                <a:hlinkClick r:id="rId8"/>
              </a:rPr>
              <a:t>http://</a:t>
            </a:r>
            <a:r>
              <a:rPr lang="en-US" dirty="0" smtClean="0">
                <a:hlinkClick r:id="rId8"/>
              </a:rPr>
              <a:t>www.physcareer.ru/trud/4/7.html</a:t>
            </a:r>
            <a:endParaRPr lang="ru-RU" dirty="0" smtClean="0"/>
          </a:p>
          <a:p>
            <a:pPr marL="285750" indent="-285750">
              <a:buFont typeface="Arial" panose="020B0604020202020204" pitchFamily="34" charset="0"/>
              <a:buChar char="•"/>
            </a:pPr>
            <a:r>
              <a:rPr lang="ru-RU" dirty="0"/>
              <a:t>Деловая мода – 2016 </a:t>
            </a:r>
            <a:r>
              <a:rPr lang="en-US" dirty="0">
                <a:hlinkClick r:id="rId9"/>
              </a:rPr>
              <a:t>http://modnica.info/?p=1555</a:t>
            </a:r>
            <a:endParaRPr lang="ru-RU" dirty="0"/>
          </a:p>
          <a:p>
            <a:pPr marL="285750" indent="-285750">
              <a:buFont typeface="Arial" panose="020B0604020202020204" pitchFamily="34" charset="0"/>
              <a:buChar char="•"/>
            </a:pPr>
            <a:r>
              <a:rPr lang="ru-RU" b="1" dirty="0" smtClean="0"/>
              <a:t>Взгляд </a:t>
            </a:r>
            <a:r>
              <a:rPr lang="ru-RU" b="1" dirty="0"/>
              <a:t>дизайнеров на моду в офисе 2016 года  </a:t>
            </a:r>
            <a:r>
              <a:rPr lang="en-US" b="1" dirty="0">
                <a:hlinkClick r:id="rId10"/>
              </a:rPr>
              <a:t>http://irenastyle.ru/delovoj-stil-2016-ofisnaya-moda-tendencii-novinki-45-foto/</a:t>
            </a:r>
            <a:endParaRPr lang="ru-RU" b="1" dirty="0"/>
          </a:p>
          <a:p>
            <a:endParaRPr lang="ru-RU" dirty="0" smtClean="0"/>
          </a:p>
          <a:p>
            <a:endParaRPr lang="ru-RU" dirty="0"/>
          </a:p>
        </p:txBody>
      </p:sp>
      <p:pic>
        <p:nvPicPr>
          <p:cNvPr id="3074" name="Picture 2" descr="http://www.moneycoach.ru/images/stories/moneycoach/odezhda6.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55692" y="269061"/>
            <a:ext cx="2533650" cy="27717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bojina.ru/wp-content/uploads/2013/09/chto-odet-na-sobesedovanije.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19911" y="3562280"/>
            <a:ext cx="3269431" cy="21912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91726" y="6219825"/>
            <a:ext cx="1447800" cy="381000"/>
          </a:xfrm>
          <a:prstGeom prst="rect">
            <a:avLst/>
          </a:prstGeom>
          <a:solidFill>
            <a:srgbClr val="002060"/>
          </a:solidFill>
          <a:ln>
            <a:solidFill>
              <a:srgbClr val="0070C0"/>
            </a:solidFill>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ru-RU" dirty="0" smtClean="0">
                <a:hlinkClick r:id="rId13" action="ppaction://hlinksldjump"/>
              </a:rPr>
              <a:t>На</a:t>
            </a:r>
            <a:r>
              <a:rPr lang="ru-RU" dirty="0" smtClean="0"/>
              <a:t> </a:t>
            </a:r>
            <a:r>
              <a:rPr lang="ru-RU" dirty="0" smtClean="0">
                <a:hlinkClick r:id="rId13" action="ppaction://hlinksldjump"/>
              </a:rPr>
              <a:t>Главную</a:t>
            </a:r>
            <a:endParaRPr lang="ru-RU" dirty="0"/>
          </a:p>
        </p:txBody>
      </p:sp>
    </p:spTree>
    <p:extLst>
      <p:ext uri="{BB962C8B-B14F-4D97-AF65-F5344CB8AC3E}">
        <p14:creationId xmlns:p14="http://schemas.microsoft.com/office/powerpoint/2010/main" val="3448569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42933"/>
            <a:ext cx="8596668" cy="782979"/>
          </a:xfrm>
        </p:spPr>
        <p:txBody>
          <a:bodyPr>
            <a:normAutofit/>
          </a:bodyPr>
          <a:lstStyle/>
          <a:p>
            <a:r>
              <a:rPr lang="ru-RU" dirty="0" smtClean="0"/>
              <a:t>Прическа – важный элемент образа</a:t>
            </a:r>
            <a:endParaRPr lang="ru-RU" dirty="0"/>
          </a:p>
        </p:txBody>
      </p:sp>
      <p:sp>
        <p:nvSpPr>
          <p:cNvPr id="3" name="TextBox 2"/>
          <p:cNvSpPr txBox="1"/>
          <p:nvPr/>
        </p:nvSpPr>
        <p:spPr>
          <a:xfrm>
            <a:off x="432007" y="948690"/>
            <a:ext cx="7228881" cy="5909310"/>
          </a:xfrm>
          <a:prstGeom prst="rect">
            <a:avLst/>
          </a:prstGeom>
          <a:noFill/>
        </p:spPr>
        <p:txBody>
          <a:bodyPr wrap="square" rtlCol="0">
            <a:spAutoFit/>
          </a:bodyPr>
          <a:lstStyle/>
          <a:p>
            <a:r>
              <a:rPr lang="ru-RU" dirty="0" smtClean="0"/>
              <a:t>Прическа, макияж и маникюр  на собеседовании </a:t>
            </a:r>
            <a:r>
              <a:rPr lang="en-US" dirty="0">
                <a:hlinkClick r:id="rId2"/>
              </a:rPr>
              <a:t>http://www.mycharm.ru/articles/text/?</a:t>
            </a:r>
            <a:r>
              <a:rPr lang="en-US" dirty="0" smtClean="0">
                <a:hlinkClick r:id="rId2"/>
              </a:rPr>
              <a:t>id=5125</a:t>
            </a:r>
            <a:endParaRPr lang="ru-RU" dirty="0" smtClean="0"/>
          </a:p>
          <a:p>
            <a:r>
              <a:rPr lang="ru-RU" dirty="0" smtClean="0"/>
              <a:t>Прическа для собеседования </a:t>
            </a:r>
            <a:r>
              <a:rPr lang="en-US" dirty="0">
                <a:hlinkClick r:id="rId3"/>
              </a:rPr>
              <a:t>http://</a:t>
            </a:r>
            <a:r>
              <a:rPr lang="en-US" dirty="0" smtClean="0">
                <a:hlinkClick r:id="rId3"/>
              </a:rPr>
              <a:t>www.arabio.ru/hair/pricheska_sobesedovanie.htm</a:t>
            </a:r>
            <a:endParaRPr lang="ru-RU" dirty="0" smtClean="0"/>
          </a:p>
          <a:p>
            <a:r>
              <a:rPr lang="ru-RU" dirty="0" smtClean="0"/>
              <a:t>Деловая прическа для собеседования </a:t>
            </a:r>
            <a:r>
              <a:rPr lang="en-US" dirty="0" smtClean="0">
                <a:hlinkClick r:id="rId4"/>
              </a:rPr>
              <a:t>http</a:t>
            </a:r>
            <a:r>
              <a:rPr lang="en-US" dirty="0">
                <a:hlinkClick r:id="rId4"/>
              </a:rPr>
              <a:t>://</a:t>
            </a:r>
            <a:r>
              <a:rPr lang="en-US" dirty="0" smtClean="0">
                <a:hlinkClick r:id="rId4"/>
              </a:rPr>
              <a:t>www.beautynet.ru/makeup/3414.html</a:t>
            </a:r>
            <a:endParaRPr lang="ru-RU" dirty="0" smtClean="0"/>
          </a:p>
          <a:p>
            <a:r>
              <a:rPr lang="ru-RU" dirty="0" smtClean="0"/>
              <a:t>Аккуратный пучок из волос </a:t>
            </a:r>
            <a:r>
              <a:rPr lang="en-US" dirty="0">
                <a:hlinkClick r:id="rId5"/>
              </a:rPr>
              <a:t>http://</a:t>
            </a:r>
            <a:r>
              <a:rPr lang="en-US" dirty="0" smtClean="0">
                <a:hlinkClick r:id="rId5"/>
              </a:rPr>
              <a:t>101pricheska.ru/dlinnye-volosy/pricheska-akkuratnyj-puchok-iz-volos.html</a:t>
            </a:r>
            <a:endParaRPr lang="ru-RU" dirty="0" smtClean="0"/>
          </a:p>
          <a:p>
            <a:r>
              <a:rPr lang="ru-RU" dirty="0" smtClean="0"/>
              <a:t>7 элегантных причесок для офиса </a:t>
            </a:r>
            <a:r>
              <a:rPr lang="en-US" dirty="0">
                <a:hlinkClick r:id="rId6"/>
              </a:rPr>
              <a:t>http://womanway.online/article/imidzh-delovoj-ledi-7-elegantnyh-prichesok-dlja-ofisa-</a:t>
            </a:r>
            <a:r>
              <a:rPr lang="en-US" dirty="0" smtClean="0">
                <a:hlinkClick r:id="rId6"/>
              </a:rPr>
              <a:t>/</a:t>
            </a:r>
            <a:endParaRPr lang="ru-RU" dirty="0" smtClean="0"/>
          </a:p>
          <a:p>
            <a:r>
              <a:rPr lang="ru-RU" dirty="0" smtClean="0"/>
              <a:t>Интересные прически для офиса </a:t>
            </a:r>
            <a:r>
              <a:rPr lang="en-US" dirty="0">
                <a:hlinkClick r:id="rId7"/>
              </a:rPr>
              <a:t>http://</a:t>
            </a:r>
            <a:r>
              <a:rPr lang="en-US" dirty="0" smtClean="0">
                <a:hlinkClick r:id="rId7"/>
              </a:rPr>
              <a:t>beauty.passion.ru/volosy/pricheska-svoimi-rukami/interesnye-pricheski-v-ofis-18-foto.htm</a:t>
            </a:r>
            <a:endParaRPr lang="ru-RU" dirty="0" smtClean="0"/>
          </a:p>
          <a:p>
            <a:r>
              <a:rPr lang="ru-RU" dirty="0" smtClean="0"/>
              <a:t>Мужские прически-2016 </a:t>
            </a:r>
            <a:r>
              <a:rPr lang="en-US" dirty="0" smtClean="0">
                <a:hlinkClick r:id="rId8"/>
              </a:rPr>
              <a:t>http</a:t>
            </a:r>
            <a:r>
              <a:rPr lang="en-US" dirty="0">
                <a:hlinkClick r:id="rId8"/>
              </a:rPr>
              <a:t>://</a:t>
            </a:r>
            <a:r>
              <a:rPr lang="en-US" dirty="0" smtClean="0">
                <a:hlinkClick r:id="rId8"/>
              </a:rPr>
              <a:t>raikovstudio.ru/modnyie-i-stilnyie-muzhskie-strizhki-i-pricheski-sezona.html</a:t>
            </a:r>
            <a:endParaRPr lang="ru-RU" dirty="0" smtClean="0"/>
          </a:p>
          <a:p>
            <a:r>
              <a:rPr lang="ru-RU" dirty="0" smtClean="0"/>
              <a:t>Модные женские стрижки 2016 </a:t>
            </a:r>
            <a:r>
              <a:rPr lang="en-US" dirty="0">
                <a:hlinkClick r:id="rId9"/>
              </a:rPr>
              <a:t>http://</a:t>
            </a:r>
            <a:r>
              <a:rPr lang="en-US" dirty="0" smtClean="0">
                <a:hlinkClick r:id="rId9"/>
              </a:rPr>
              <a:t>vashvolos.com/modnye-zhenskie-strizhki-2016-goda</a:t>
            </a:r>
            <a:endParaRPr lang="ru-RU" dirty="0" smtClean="0"/>
          </a:p>
          <a:p>
            <a:r>
              <a:rPr lang="ru-RU" dirty="0" smtClean="0"/>
              <a:t>Подбор стрижки в соответствии с пропорциями тела </a:t>
            </a:r>
            <a:r>
              <a:rPr lang="en-US" dirty="0">
                <a:hlinkClick r:id="rId10"/>
              </a:rPr>
              <a:t>http://</a:t>
            </a:r>
            <a:r>
              <a:rPr lang="en-US" dirty="0" smtClean="0">
                <a:hlinkClick r:id="rId10"/>
              </a:rPr>
              <a:t>www.artofcare.ru/body/hair/6880.html</a:t>
            </a:r>
            <a:endParaRPr lang="ru-RU" dirty="0" smtClean="0"/>
          </a:p>
          <a:p>
            <a:endParaRPr lang="ru-RU" dirty="0"/>
          </a:p>
        </p:txBody>
      </p:sp>
      <p:pic>
        <p:nvPicPr>
          <p:cNvPr id="4100" name="Picture 4" descr="http://glamlemon.ru/uploads/posts/2013-10/1381920512_pricheskipoformelicafot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21325" y="122664"/>
            <a:ext cx="3263443" cy="312746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shopmeitan.ru/wp-content/uploads/2015/06/dfjkdfseier43455.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71901" y="3429000"/>
            <a:ext cx="4557832" cy="30410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426241" y="6458440"/>
            <a:ext cx="1447800" cy="381000"/>
          </a:xfrm>
          <a:prstGeom prst="rect">
            <a:avLst/>
          </a:prstGeom>
          <a:solidFill>
            <a:srgbClr val="002060"/>
          </a:solidFill>
          <a:ln>
            <a:solidFill>
              <a:srgbClr val="0070C0"/>
            </a:solidFill>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ru-RU" dirty="0" smtClean="0">
                <a:hlinkClick r:id="rId13" action="ppaction://hlinksldjump"/>
              </a:rPr>
              <a:t>На</a:t>
            </a:r>
            <a:r>
              <a:rPr lang="ru-RU" dirty="0" smtClean="0"/>
              <a:t> </a:t>
            </a:r>
            <a:r>
              <a:rPr lang="ru-RU" dirty="0" smtClean="0">
                <a:hlinkClick r:id="rId13" action="ppaction://hlinksldjump"/>
              </a:rPr>
              <a:t>Главную</a:t>
            </a:r>
            <a:endParaRPr lang="ru-RU" dirty="0"/>
          </a:p>
        </p:txBody>
      </p:sp>
    </p:spTree>
    <p:extLst>
      <p:ext uri="{BB962C8B-B14F-4D97-AF65-F5344CB8AC3E}">
        <p14:creationId xmlns:p14="http://schemas.microsoft.com/office/powerpoint/2010/main" val="2254083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www.diplomer.ru/files/images/%D0%9C%D0%BD%D0%BE%D0%B3%D0%BE%D0%BA%D0%BE%D0%BC%D0%BF%D0%BE%D0%BD%D0%B5%D0%BD%D1%82%D0%BD%D0%BE%D1%81%D1%82%D1%8C%20%D0%BF%D1%80%D0%BE%D1%84%D0%B5%D1%81%D1%81%D0%B8%D0%BE%D0%BD%D0%B0%D0%BB%D1%8C%D0%BD%D0%BE%D0%B3%D0%BE%20%D0%BE%D1%82%D0%B1%D0%BE%D1%80%D0%B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929" y="3079983"/>
            <a:ext cx="5407072" cy="308269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dirty="0" smtClean="0"/>
              <a:t>Методы профотбора</a:t>
            </a:r>
            <a:endParaRPr lang="ru-RU" dirty="0"/>
          </a:p>
        </p:txBody>
      </p:sp>
      <p:sp>
        <p:nvSpPr>
          <p:cNvPr id="3" name="TextBox 2"/>
          <p:cNvSpPr txBox="1"/>
          <p:nvPr/>
        </p:nvSpPr>
        <p:spPr>
          <a:xfrm>
            <a:off x="582083" y="1457325"/>
            <a:ext cx="6695017" cy="646331"/>
          </a:xfrm>
          <a:prstGeom prst="rect">
            <a:avLst/>
          </a:prstGeom>
          <a:noFill/>
        </p:spPr>
        <p:txBody>
          <a:bodyPr wrap="square" rtlCol="0">
            <a:spAutoFit/>
          </a:bodyPr>
          <a:lstStyle/>
          <a:p>
            <a:r>
              <a:rPr lang="ru-RU" dirty="0" smtClean="0"/>
              <a:t>Познакомиться с темой вы можете, прочитав материалы, ссылки на которые приводятся ниже:</a:t>
            </a:r>
            <a:endParaRPr lang="ru-RU" dirty="0"/>
          </a:p>
        </p:txBody>
      </p:sp>
      <p:sp>
        <p:nvSpPr>
          <p:cNvPr id="4" name="TextBox 3"/>
          <p:cNvSpPr txBox="1"/>
          <p:nvPr/>
        </p:nvSpPr>
        <p:spPr>
          <a:xfrm>
            <a:off x="582083" y="2384596"/>
            <a:ext cx="6809316" cy="3416320"/>
          </a:xfrm>
          <a:prstGeom prst="rect">
            <a:avLst/>
          </a:prstGeom>
          <a:noFill/>
        </p:spPr>
        <p:txBody>
          <a:bodyPr wrap="square" rtlCol="0">
            <a:spAutoFit/>
          </a:bodyPr>
          <a:lstStyle/>
          <a:p>
            <a:pPr marL="285750" indent="-285750">
              <a:buFont typeface="Arial" panose="020B0604020202020204" pitchFamily="34" charset="0"/>
              <a:buChar char="•"/>
            </a:pPr>
            <a:r>
              <a:rPr lang="ru-RU" dirty="0" smtClean="0"/>
              <a:t>Статья дает общее представление о всех методах - </a:t>
            </a:r>
            <a:r>
              <a:rPr lang="en-US" dirty="0">
                <a:hlinkClick r:id="rId3"/>
              </a:rPr>
              <a:t>http://svblog.ru/metodyi-professionalnogo-otbora</a:t>
            </a:r>
            <a:r>
              <a:rPr lang="en-US" dirty="0" smtClean="0">
                <a:hlinkClick r:id="rId3"/>
              </a:rPr>
              <a:t>/</a:t>
            </a:r>
            <a:endParaRPr lang="ru-RU" dirty="0" smtClean="0"/>
          </a:p>
          <a:p>
            <a:pPr marL="285750" indent="-285750">
              <a:buFont typeface="Arial" panose="020B0604020202020204" pitchFamily="34" charset="0"/>
              <a:buChar char="•"/>
            </a:pPr>
            <a:r>
              <a:rPr lang="ru-RU" dirty="0" smtClean="0"/>
              <a:t>Общая схема профотбора - </a:t>
            </a:r>
            <a:r>
              <a:rPr lang="en-US" dirty="0">
                <a:hlinkClick r:id="rId4"/>
              </a:rPr>
              <a:t>http://</a:t>
            </a:r>
            <a:r>
              <a:rPr lang="ru-RU" dirty="0">
                <a:hlinkClick r:id="rId4"/>
              </a:rPr>
              <a:t>мой-</a:t>
            </a:r>
            <a:r>
              <a:rPr lang="ru-RU" dirty="0" err="1">
                <a:hlinkClick r:id="rId4"/>
              </a:rPr>
              <a:t>ориентир.рф</a:t>
            </a:r>
            <a:r>
              <a:rPr lang="ru-RU" dirty="0">
                <a:hlinkClick r:id="rId4"/>
              </a:rPr>
              <a:t>/%</a:t>
            </a:r>
            <a:r>
              <a:rPr lang="en-US" dirty="0">
                <a:hlinkClick r:id="rId4"/>
              </a:rPr>
              <a:t>D0%BF%D1%83%D0%B1%D0%BB%D0%B8%D0%BA%D0%B0%D1%86%D0%B8%D0%B8/</a:t>
            </a:r>
            <a:r>
              <a:rPr lang="en-US" dirty="0" err="1">
                <a:hlinkClick r:id="rId4"/>
              </a:rPr>
              <a:t>obshchaya-skhema-profotbora-profotbor-i-profpodbor</a:t>
            </a:r>
            <a:r>
              <a:rPr lang="en-US" dirty="0" smtClean="0">
                <a:hlinkClick r:id="rId4"/>
              </a:rPr>
              <a:t>/</a:t>
            </a:r>
            <a:endParaRPr lang="ru-RU" dirty="0" smtClean="0"/>
          </a:p>
          <a:p>
            <a:pPr marL="285750" indent="-285750">
              <a:buFont typeface="Arial" panose="020B0604020202020204" pitchFamily="34" charset="0"/>
              <a:buChar char="•"/>
            </a:pPr>
            <a:r>
              <a:rPr lang="ru-RU" dirty="0" smtClean="0"/>
              <a:t>Используемые методики - </a:t>
            </a:r>
            <a:r>
              <a:rPr lang="en-US" dirty="0">
                <a:hlinkClick r:id="rId5"/>
              </a:rPr>
              <a:t>http://</a:t>
            </a:r>
            <a:r>
              <a:rPr lang="en-US" dirty="0" smtClean="0">
                <a:hlinkClick r:id="rId5"/>
              </a:rPr>
              <a:t>www.smartpsyholog.ru/smarts-748-1.html</a:t>
            </a:r>
            <a:endParaRPr lang="ru-RU" dirty="0" smtClean="0"/>
          </a:p>
          <a:p>
            <a:pPr marL="285750" indent="-285750">
              <a:buFont typeface="Arial" panose="020B0604020202020204" pitchFamily="34" charset="0"/>
              <a:buChar char="•"/>
            </a:pPr>
            <a:r>
              <a:rPr lang="ru-RU" dirty="0" smtClean="0"/>
              <a:t>Профотбор и типичные ошибки - </a:t>
            </a:r>
            <a:r>
              <a:rPr lang="en-US" dirty="0">
                <a:hlinkClick r:id="rId6"/>
              </a:rPr>
              <a:t>http://</a:t>
            </a:r>
            <a:r>
              <a:rPr lang="en-US" dirty="0" smtClean="0">
                <a:hlinkClick r:id="rId6"/>
              </a:rPr>
              <a:t>www.work.infopiter.ru/articles/profotbor.html</a:t>
            </a:r>
            <a:endParaRPr lang="ru-RU" dirty="0" smtClean="0"/>
          </a:p>
          <a:p>
            <a:pPr marL="285750" indent="-285750">
              <a:buFont typeface="Arial" panose="020B0604020202020204" pitchFamily="34" charset="0"/>
              <a:buChar char="•"/>
            </a:pPr>
            <a:r>
              <a:rPr lang="ru-RU" dirty="0" err="1" smtClean="0"/>
              <a:t>Тестотека</a:t>
            </a:r>
            <a:r>
              <a:rPr lang="ru-RU" dirty="0" smtClean="0"/>
              <a:t> - </a:t>
            </a:r>
            <a:r>
              <a:rPr lang="en-US" dirty="0">
                <a:hlinkClick r:id="rId7"/>
              </a:rPr>
              <a:t>http://</a:t>
            </a:r>
            <a:r>
              <a:rPr lang="en-US" dirty="0" smtClean="0">
                <a:hlinkClick r:id="rId7"/>
              </a:rPr>
              <a:t>testoteka.narod.ru/prof/0.html</a:t>
            </a:r>
            <a:endParaRPr lang="ru-RU" dirty="0" smtClean="0"/>
          </a:p>
          <a:p>
            <a:pPr marL="285750" indent="-285750">
              <a:buFont typeface="Arial" panose="020B0604020202020204" pitchFamily="34" charset="0"/>
              <a:buChar char="•"/>
            </a:pPr>
            <a:endParaRPr lang="ru-RU" dirty="0"/>
          </a:p>
        </p:txBody>
      </p:sp>
      <p:pic>
        <p:nvPicPr>
          <p:cNvPr id="2050" name="Picture 2" descr="http://hr-rabotniki.ru/wp-content/uploads/2014/01/%D0%9F%D1%80%D0%BE%D0%B4%D0%B0%D0%B6%D0%B0-%D0%A1%D0%B5%D0%B1%D1%8F.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4488" y="5559109"/>
            <a:ext cx="3760104" cy="12267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6.kommersant.ru/ISSUES.PHOTO/NAUKA/2015/006/nauka_06_c43_pic02.jpg"/>
          <p:cNvPicPr>
            <a:picLocks noChangeAspect="1" noChangeArrowheads="1"/>
          </p:cNvPicPr>
          <p:nvPr/>
        </p:nvPicPr>
        <p:blipFill rotWithShape="1">
          <a:blip r:embed="rId9">
            <a:extLst>
              <a:ext uri="{28A0092B-C50C-407E-A947-70E740481C1C}">
                <a14:useLocalDpi xmlns:a14="http://schemas.microsoft.com/office/drawing/2010/main" val="0"/>
              </a:ext>
            </a:extLst>
          </a:blip>
          <a:srcRect l="13128" r="10502"/>
          <a:stretch/>
        </p:blipFill>
        <p:spPr bwMode="auto">
          <a:xfrm>
            <a:off x="6981825" y="16036"/>
            <a:ext cx="5210175" cy="28825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248204" y="6344043"/>
            <a:ext cx="1447800" cy="381000"/>
          </a:xfrm>
          <a:prstGeom prst="rect">
            <a:avLst/>
          </a:prstGeom>
          <a:solidFill>
            <a:srgbClr val="002060"/>
          </a:solidFill>
          <a:ln>
            <a:solidFill>
              <a:srgbClr val="0070C0"/>
            </a:solidFill>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ru-RU" dirty="0" smtClean="0">
                <a:hlinkClick r:id="rId10" action="ppaction://hlinksldjump"/>
              </a:rPr>
              <a:t>На</a:t>
            </a:r>
            <a:r>
              <a:rPr lang="ru-RU" dirty="0" smtClean="0"/>
              <a:t> </a:t>
            </a:r>
            <a:r>
              <a:rPr lang="ru-RU" dirty="0" smtClean="0">
                <a:hlinkClick r:id="rId10" action="ppaction://hlinksldjump"/>
              </a:rPr>
              <a:t>Главную</a:t>
            </a:r>
            <a:endParaRPr lang="ru-RU" dirty="0"/>
          </a:p>
        </p:txBody>
      </p:sp>
    </p:spTree>
    <p:extLst>
      <p:ext uri="{BB962C8B-B14F-4D97-AF65-F5344CB8AC3E}">
        <p14:creationId xmlns:p14="http://schemas.microsoft.com/office/powerpoint/2010/main" val="2624847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6553645" cy="1320800"/>
          </a:xfrm>
        </p:spPr>
        <p:txBody>
          <a:bodyPr>
            <a:normAutofit/>
          </a:bodyPr>
          <a:lstStyle/>
          <a:p>
            <a:r>
              <a:rPr lang="ru-RU" dirty="0" smtClean="0"/>
              <a:t>Вопросы, которые могут задать на собеседовании</a:t>
            </a:r>
            <a:endParaRPr lang="ru-RU" dirty="0"/>
          </a:p>
        </p:txBody>
      </p:sp>
      <p:sp>
        <p:nvSpPr>
          <p:cNvPr id="4" name="TextBox 3"/>
          <p:cNvSpPr txBox="1"/>
          <p:nvPr/>
        </p:nvSpPr>
        <p:spPr>
          <a:xfrm>
            <a:off x="677334" y="2051825"/>
            <a:ext cx="6668429" cy="4524315"/>
          </a:xfrm>
          <a:prstGeom prst="rect">
            <a:avLst/>
          </a:prstGeom>
          <a:noFill/>
        </p:spPr>
        <p:txBody>
          <a:bodyPr wrap="square" rtlCol="0">
            <a:spAutoFit/>
          </a:bodyPr>
          <a:lstStyle/>
          <a:p>
            <a:r>
              <a:rPr lang="en-US" dirty="0" smtClean="0">
                <a:hlinkClick r:id="rId2"/>
              </a:rPr>
              <a:t>http</a:t>
            </a:r>
            <a:r>
              <a:rPr lang="en-US" dirty="0">
                <a:hlinkClick r:id="rId2"/>
              </a:rPr>
              <a:t>://</a:t>
            </a:r>
            <a:r>
              <a:rPr lang="en-US" dirty="0" smtClean="0">
                <a:hlinkClick r:id="rId2"/>
              </a:rPr>
              <a:t>besttest.com.ua/index.php/o-psikhologii-interesno/voprosy-kotorye-mogut-zadat-na-sobesedovanii</a:t>
            </a:r>
            <a:endParaRPr lang="ru-RU" dirty="0" smtClean="0"/>
          </a:p>
          <a:p>
            <a:endParaRPr lang="ru-RU" dirty="0"/>
          </a:p>
          <a:p>
            <a:r>
              <a:rPr lang="en-US" dirty="0">
                <a:hlinkClick r:id="rId3"/>
              </a:rPr>
              <a:t>http://journal.caseclub.ru/2014/02/01/20-voprosov-kotorye-zadayut-na-sobesedovanii</a:t>
            </a:r>
            <a:r>
              <a:rPr lang="en-US" dirty="0" smtClean="0">
                <a:hlinkClick r:id="rId3"/>
              </a:rPr>
              <a:t>/</a:t>
            </a:r>
            <a:endParaRPr lang="ru-RU" dirty="0" smtClean="0"/>
          </a:p>
          <a:p>
            <a:endParaRPr lang="ru-RU" dirty="0"/>
          </a:p>
          <a:p>
            <a:r>
              <a:rPr lang="en-US" dirty="0">
                <a:hlinkClick r:id="rId4"/>
              </a:rPr>
              <a:t>http://</a:t>
            </a:r>
            <a:r>
              <a:rPr lang="en-US" dirty="0" smtClean="0">
                <a:hlinkClick r:id="rId4"/>
              </a:rPr>
              <a:t>www.rabota.ru/soiskateljam/career/9_voprosov.html</a:t>
            </a:r>
            <a:endParaRPr lang="ru-RU" dirty="0" smtClean="0"/>
          </a:p>
          <a:p>
            <a:endParaRPr lang="ru-RU" dirty="0"/>
          </a:p>
          <a:p>
            <a:r>
              <a:rPr lang="en-US" dirty="0">
                <a:hlinkClick r:id="rId5"/>
              </a:rPr>
              <a:t>http://www.superjob.ru/pro/5172</a:t>
            </a:r>
            <a:r>
              <a:rPr lang="en-US" dirty="0" smtClean="0">
                <a:hlinkClick r:id="rId5"/>
              </a:rPr>
              <a:t>/</a:t>
            </a:r>
            <a:endParaRPr lang="ru-RU" dirty="0" smtClean="0"/>
          </a:p>
          <a:p>
            <a:endParaRPr lang="ru-RU" dirty="0"/>
          </a:p>
          <a:p>
            <a:r>
              <a:rPr lang="en-US" dirty="0">
                <a:hlinkClick r:id="rId6"/>
              </a:rPr>
              <a:t>http://</a:t>
            </a:r>
            <a:r>
              <a:rPr lang="en-US" dirty="0" smtClean="0">
                <a:hlinkClick r:id="rId6"/>
              </a:rPr>
              <a:t>podborkadrov.com/otbor-personala/sobesedovanie/voprosy-na-sobesedovanii.html</a:t>
            </a:r>
            <a:endParaRPr lang="ru-RU" dirty="0" smtClean="0"/>
          </a:p>
          <a:p>
            <a:endParaRPr lang="ru-RU" dirty="0"/>
          </a:p>
          <a:p>
            <a:r>
              <a:rPr lang="en-US" dirty="0">
                <a:hlinkClick r:id="rId7"/>
              </a:rPr>
              <a:t>http://znaem-mozhem.ru/voprosi_na_sobesedovanii</a:t>
            </a:r>
            <a:r>
              <a:rPr lang="en-US" dirty="0" smtClean="0">
                <a:hlinkClick r:id="rId7"/>
              </a:rPr>
              <a:t>/</a:t>
            </a:r>
            <a:endParaRPr lang="ru-RU" dirty="0" smtClean="0"/>
          </a:p>
          <a:p>
            <a:endParaRPr lang="ru-RU" dirty="0" smtClean="0"/>
          </a:p>
          <a:p>
            <a:endParaRPr lang="ru-RU" dirty="0"/>
          </a:p>
        </p:txBody>
      </p:sp>
      <p:pic>
        <p:nvPicPr>
          <p:cNvPr id="5126" name="Picture 6" descr="http://icanchoose.ru/file/redactor/r_961907168144b8de3ca7cd66706f6606014a562f.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45763" y="104274"/>
            <a:ext cx="4749985" cy="67189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660358" y="6385640"/>
            <a:ext cx="1447800" cy="381000"/>
          </a:xfrm>
          <a:prstGeom prst="rect">
            <a:avLst/>
          </a:prstGeom>
          <a:solidFill>
            <a:srgbClr val="002060"/>
          </a:solidFill>
          <a:ln>
            <a:solidFill>
              <a:srgbClr val="0070C0"/>
            </a:solidFill>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ru-RU" dirty="0" smtClean="0">
                <a:hlinkClick r:id="rId9" action="ppaction://hlinksldjump"/>
              </a:rPr>
              <a:t>На</a:t>
            </a:r>
            <a:r>
              <a:rPr lang="ru-RU" dirty="0" smtClean="0"/>
              <a:t> </a:t>
            </a:r>
            <a:r>
              <a:rPr lang="ru-RU" dirty="0" smtClean="0">
                <a:hlinkClick r:id="rId9" action="ppaction://hlinksldjump"/>
              </a:rPr>
              <a:t>Главную</a:t>
            </a:r>
            <a:endParaRPr lang="ru-RU" dirty="0"/>
          </a:p>
        </p:txBody>
      </p:sp>
    </p:spTree>
    <p:extLst>
      <p:ext uri="{BB962C8B-B14F-4D97-AF65-F5344CB8AC3E}">
        <p14:creationId xmlns:p14="http://schemas.microsoft.com/office/powerpoint/2010/main" val="3853354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233</TotalTime>
  <Words>1202</Words>
  <Application>Microsoft Office PowerPoint</Application>
  <PresentationFormat>Широкоэкранный</PresentationFormat>
  <Paragraphs>144</Paragraphs>
  <Slides>18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Trebuchet MS</vt:lpstr>
      <vt:lpstr>Wingdings</vt:lpstr>
      <vt:lpstr>Wingdings 3</vt:lpstr>
      <vt:lpstr>Грань</vt:lpstr>
      <vt:lpstr>Собеседование</vt:lpstr>
      <vt:lpstr>Главная</vt:lpstr>
      <vt:lpstr>Инструкция</vt:lpstr>
      <vt:lpstr>Задания для групп </vt:lpstr>
      <vt:lpstr>Этапы работы</vt:lpstr>
      <vt:lpstr>Внешний вид – важная составляющая для кандидата на должность.</vt:lpstr>
      <vt:lpstr>Прическа – важный элемент образа</vt:lpstr>
      <vt:lpstr>Методы профотбора</vt:lpstr>
      <vt:lpstr>Вопросы, которые могут задать на собеседовании</vt:lpstr>
      <vt:lpstr>Резюме</vt:lpstr>
      <vt:lpstr>Какие анкеты заполняют при устройстве на работу</vt:lpstr>
      <vt:lpstr>Результаты работы по теме 1</vt:lpstr>
      <vt:lpstr>Результаты работы по теме 2</vt:lpstr>
      <vt:lpstr>Результаты работы по теме 3</vt:lpstr>
      <vt:lpstr>Результаты работы по теме 4</vt:lpstr>
      <vt:lpstr>Результаты работы по теме 5</vt:lpstr>
      <vt:lpstr>Результаты работы по теме 6</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Собеседование</dc:title>
  <dc:creator>Евгения</dc:creator>
  <cp:lastModifiedBy>Евгения</cp:lastModifiedBy>
  <cp:revision>25</cp:revision>
  <dcterms:created xsi:type="dcterms:W3CDTF">2016-04-10T04:36:10Z</dcterms:created>
  <dcterms:modified xsi:type="dcterms:W3CDTF">2016-04-10T08:30:03Z</dcterms:modified>
</cp:coreProperties>
</file>