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434">
              <a:srgbClr val="FFFF00">
                <a:lumMod val="50000"/>
                <a:lumOff val="50000"/>
              </a:srgbClr>
            </a:gs>
            <a:gs pos="0">
              <a:srgbClr val="FFC000">
                <a:lumMod val="52000"/>
                <a:lumOff val="48000"/>
              </a:srgbClr>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FC9FCB"/>
            </a:gs>
            <a:gs pos="6256">
              <a:srgbClr val="FBA59B"/>
            </a:gs>
            <a:gs pos="17000">
              <a:srgbClr val="F8B049"/>
            </a:gs>
            <a:gs pos="28000">
              <a:srgbClr val="F8B049"/>
            </a:gs>
            <a:gs pos="63000">
              <a:srgbClr val="FEE7F2"/>
            </a:gs>
            <a:gs pos="67000">
              <a:srgbClr val="F952A0"/>
            </a:gs>
            <a:gs pos="43000">
              <a:srgbClr val="C50849"/>
            </a:gs>
            <a:gs pos="96000">
              <a:srgbClr val="B43E85"/>
            </a:gs>
            <a:gs pos="83000">
              <a:srgbClr val="F8B049"/>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2376263"/>
          </a:xfrm>
        </p:spPr>
        <p:txBody>
          <a:bodyPr>
            <a:normAutofit/>
          </a:bodyPr>
          <a:lstStyle/>
          <a:p>
            <a:r>
              <a:rPr lang="ru-RU" sz="11500" b="1" dirty="0" smtClean="0">
                <a:latin typeface="Times New Roman" pitchFamily="18" charset="0"/>
                <a:cs typeface="Times New Roman" pitchFamily="18" charset="0"/>
              </a:rPr>
              <a:t>Москва</a:t>
            </a:r>
            <a:endParaRPr lang="ru-RU" sz="115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3356992"/>
            <a:ext cx="9144000" cy="3501008"/>
          </a:xfrm>
        </p:spPr>
        <p:txBody>
          <a:bodyPr>
            <a:normAutofit/>
          </a:bodyPr>
          <a:lstStyle/>
          <a:p>
            <a:pPr algn="r"/>
            <a:endParaRPr lang="ru-RU" sz="1400" dirty="0" smtClean="0"/>
          </a:p>
          <a:p>
            <a:pPr algn="r"/>
            <a:endParaRPr lang="ru-RU" sz="1400" dirty="0"/>
          </a:p>
          <a:p>
            <a:pPr algn="r"/>
            <a:endParaRPr lang="ru-RU" sz="1400" dirty="0" smtClean="0"/>
          </a:p>
          <a:p>
            <a:pPr algn="r"/>
            <a:endParaRPr lang="ru-RU" sz="1400" dirty="0"/>
          </a:p>
          <a:p>
            <a:pPr algn="l"/>
            <a:endParaRPr lang="ru-RU" sz="1400" dirty="0" smtClean="0"/>
          </a:p>
          <a:p>
            <a:pPr algn="r"/>
            <a:endParaRPr lang="ru-RU" sz="1400" b="1" dirty="0" smtClean="0">
              <a:solidFill>
                <a:schemeClr val="tx1"/>
              </a:solidFill>
              <a:latin typeface="Times New Roman" pitchFamily="18" charset="0"/>
              <a:cs typeface="Times New Roman" pitchFamily="18" charset="0"/>
            </a:endParaRPr>
          </a:p>
          <a:p>
            <a:pPr algn="r"/>
            <a:endParaRPr lang="ru-RU" sz="1400" b="1" dirty="0">
              <a:solidFill>
                <a:schemeClr val="tx1"/>
              </a:solidFill>
              <a:latin typeface="Times New Roman" pitchFamily="18" charset="0"/>
              <a:cs typeface="Times New Roman" pitchFamily="18" charset="0"/>
            </a:endParaRPr>
          </a:p>
          <a:p>
            <a:pPr algn="r"/>
            <a:endParaRPr lang="ru-RU" sz="1400" b="1" dirty="0" smtClean="0">
              <a:solidFill>
                <a:schemeClr val="tx1"/>
              </a:solidFill>
              <a:latin typeface="Times New Roman" pitchFamily="18" charset="0"/>
              <a:cs typeface="Times New Roman" pitchFamily="18" charset="0"/>
            </a:endParaRPr>
          </a:p>
          <a:p>
            <a:pPr algn="r"/>
            <a:r>
              <a:rPr lang="ru-RU" sz="1400" b="1" dirty="0" smtClean="0">
                <a:solidFill>
                  <a:schemeClr val="tx1"/>
                </a:solidFill>
                <a:latin typeface="Times New Roman" pitchFamily="18" charset="0"/>
                <a:cs typeface="Times New Roman" pitchFamily="18" charset="0"/>
              </a:rPr>
              <a:t>Презентация по географии</a:t>
            </a:r>
          </a:p>
          <a:p>
            <a:pPr algn="r"/>
            <a:r>
              <a:rPr lang="ru-RU" sz="1400" b="1" dirty="0">
                <a:solidFill>
                  <a:schemeClr val="tx1"/>
                </a:solidFill>
                <a:latin typeface="Times New Roman" pitchFamily="18" charset="0"/>
                <a:cs typeface="Times New Roman" pitchFamily="18" charset="0"/>
              </a:rPr>
              <a:t>н</a:t>
            </a:r>
            <a:r>
              <a:rPr lang="ru-RU" sz="1400" b="1" dirty="0" smtClean="0">
                <a:solidFill>
                  <a:schemeClr val="tx1"/>
                </a:solidFill>
                <a:latin typeface="Times New Roman" pitchFamily="18" charset="0"/>
                <a:cs typeface="Times New Roman" pitchFamily="18" charset="0"/>
              </a:rPr>
              <a:t>а тему «Город Москва»</a:t>
            </a:r>
          </a:p>
          <a:p>
            <a:pPr algn="r"/>
            <a:r>
              <a:rPr lang="ru-RU" sz="1400" b="1" dirty="0">
                <a:solidFill>
                  <a:schemeClr val="tx1"/>
                </a:solidFill>
                <a:latin typeface="Times New Roman" pitchFamily="18" charset="0"/>
                <a:cs typeface="Times New Roman" pitchFamily="18" charset="0"/>
              </a:rPr>
              <a:t>п</a:t>
            </a:r>
            <a:r>
              <a:rPr lang="ru-RU" sz="1400" b="1" dirty="0" smtClean="0">
                <a:solidFill>
                  <a:schemeClr val="tx1"/>
                </a:solidFill>
                <a:latin typeface="Times New Roman" pitchFamily="18" charset="0"/>
                <a:cs typeface="Times New Roman" pitchFamily="18" charset="0"/>
              </a:rPr>
              <a:t>одготовила ученица 9ш класса</a:t>
            </a:r>
          </a:p>
          <a:p>
            <a:pPr algn="r"/>
            <a:r>
              <a:rPr lang="ru-RU" sz="1400" b="1" dirty="0" smtClean="0">
                <a:solidFill>
                  <a:schemeClr val="tx1"/>
                </a:solidFill>
                <a:latin typeface="Times New Roman" pitchFamily="18" charset="0"/>
                <a:cs typeface="Times New Roman" pitchFamily="18" charset="0"/>
              </a:rPr>
              <a:t>Алёхина Виктория</a:t>
            </a:r>
            <a:endParaRPr lang="ru-RU" sz="1400" b="1" dirty="0">
              <a:solidFill>
                <a:schemeClr val="tx1"/>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67544" y="2996952"/>
            <a:ext cx="2765103" cy="3279795"/>
          </a:xfrm>
          <a:prstGeom prst="rect">
            <a:avLst/>
          </a:prstGeom>
        </p:spPr>
      </p:pic>
    </p:spTree>
    <p:extLst>
      <p:ext uri="{BB962C8B-B14F-4D97-AF65-F5344CB8AC3E}">
        <p14:creationId xmlns="" xmlns:p14="http://schemas.microsoft.com/office/powerpoint/2010/main" val="1380057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936104"/>
          </a:xfrm>
        </p:spPr>
        <p:txBody>
          <a:bodyPr/>
          <a:lstStyle/>
          <a:p>
            <a:r>
              <a:rPr lang="ru-RU" b="1" dirty="0" smtClean="0">
                <a:latin typeface="Times New Roman" pitchFamily="18" charset="0"/>
                <a:cs typeface="Times New Roman" pitchFamily="18" charset="0"/>
              </a:rPr>
              <a:t>Культура и искусство</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052736"/>
            <a:ext cx="4283968" cy="5688632"/>
          </a:xfrm>
        </p:spPr>
        <p:txBody>
          <a:bodyPr>
            <a:normAutofit fontScale="47500" lnSpcReduction="20000"/>
          </a:bodyPr>
          <a:lstStyle/>
          <a:p>
            <a:pPr marL="0" indent="0">
              <a:buNone/>
            </a:pPr>
            <a:r>
              <a:rPr lang="ru-RU" b="1" dirty="0">
                <a:latin typeface="Times New Roman" pitchFamily="18" charset="0"/>
                <a:cs typeface="Times New Roman" pitchFamily="18" charset="0"/>
              </a:rPr>
              <a:t>Москва — крупный культурный и туристический центр Европы и мира, московский регион имеет один из богатейших в России историко-культурных потенциалов. В Москве много интересных мест — это как различные историко-культурные и архитектурные памятники, так и современная развлекательная инфраструктура.</a:t>
            </a:r>
          </a:p>
          <a:p>
            <a:pPr marL="0" indent="0">
              <a:buNone/>
            </a:pPr>
            <a:r>
              <a:rPr lang="ru-RU" b="1" dirty="0">
                <a:latin typeface="Times New Roman" pitchFamily="18" charset="0"/>
                <a:cs typeface="Times New Roman" pitchFamily="18" charset="0"/>
              </a:rPr>
              <a:t>Современная Москва насчитывает более 100 </a:t>
            </a:r>
            <a:r>
              <a:rPr lang="ru-RU" b="1" dirty="0" smtClean="0">
                <a:latin typeface="Times New Roman" pitchFamily="18" charset="0"/>
                <a:cs typeface="Times New Roman" pitchFamily="18" charset="0"/>
              </a:rPr>
              <a:t>театров. </a:t>
            </a:r>
            <a:r>
              <a:rPr lang="ru-RU" b="1" dirty="0">
                <a:latin typeface="Times New Roman" pitchFamily="18" charset="0"/>
                <a:cs typeface="Times New Roman" pitchFamily="18" charset="0"/>
              </a:rPr>
              <a:t>Наиболее известные из них — Большой театр, Малый театр, МХТ им. Чехова, «Современник», Ленком, Театр на Таганке, Театр Петра Фоменко.</a:t>
            </a:r>
          </a:p>
          <a:p>
            <a:pPr marL="0" indent="0">
              <a:buNone/>
            </a:pPr>
            <a:r>
              <a:rPr lang="ru-RU" b="1" dirty="0">
                <a:latin typeface="Times New Roman" pitchFamily="18" charset="0"/>
                <a:cs typeface="Times New Roman" pitchFamily="18" charset="0"/>
              </a:rPr>
              <a:t>В городе имеется более 60 </a:t>
            </a:r>
            <a:r>
              <a:rPr lang="ru-RU" b="1" dirty="0" smtClean="0">
                <a:latin typeface="Times New Roman" pitchFamily="18" charset="0"/>
                <a:cs typeface="Times New Roman" pitchFamily="18" charset="0"/>
              </a:rPr>
              <a:t>музеев. </a:t>
            </a:r>
            <a:r>
              <a:rPr lang="ru-RU" b="1" dirty="0">
                <a:latin typeface="Times New Roman" pitchFamily="18" charset="0"/>
                <a:cs typeface="Times New Roman" pitchFamily="18" charset="0"/>
              </a:rPr>
              <a:t>При участии Московского государственного университета в Москве были открыты Политехнический, Исторический, Зоологический музеи, Музей Антропологии, Музей изобразительных искусств имени Пушкина, Ботанический и Зоологический сады (Московский зоопарк). Среди множества музеев столицы также следует отметить Третьяковскую галерею, основанную русским меценатом, чьё имя навсегда запечатлено в названии музея. Имеются крупные выставочные пространства (Центральный дом художника, выставочный зал «Манеж» и др.).</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14074" y="4941168"/>
            <a:ext cx="4099638" cy="196819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3181577"/>
            <a:ext cx="4017604" cy="2213968"/>
          </a:xfrm>
          <a:prstGeom prst="rect">
            <a:avLst/>
          </a:prstGeom>
          <a:ln>
            <a:noFill/>
          </a:ln>
          <a:effectLst>
            <a:softEdge rad="112500"/>
          </a:effectLst>
        </p:spPr>
      </p:pic>
      <p:pic>
        <p:nvPicPr>
          <p:cNvPr id="6" name="Рисунок 5"/>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5436096" y="1052736"/>
            <a:ext cx="3455665" cy="2532086"/>
          </a:xfrm>
          <a:prstGeom prst="rect">
            <a:avLst/>
          </a:prstGeom>
          <a:ln>
            <a:noFill/>
          </a:ln>
          <a:effectLst>
            <a:softEdge rad="112500"/>
          </a:effectLst>
        </p:spPr>
      </p:pic>
    </p:spTree>
    <p:extLst>
      <p:ext uri="{BB962C8B-B14F-4D97-AF65-F5344CB8AC3E}">
        <p14:creationId xmlns="" xmlns:p14="http://schemas.microsoft.com/office/powerpoint/2010/main" val="204260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rmAutofit/>
          </a:bodyPr>
          <a:lstStyle/>
          <a:p>
            <a:r>
              <a:rPr lang="ru-RU" sz="3600" b="1" dirty="0" smtClean="0">
                <a:latin typeface="Times New Roman" pitchFamily="18" charset="0"/>
                <a:cs typeface="Times New Roman" pitchFamily="18" charset="0"/>
              </a:rPr>
              <a:t>Архитектура и достопримечательности</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07504" y="836712"/>
            <a:ext cx="8928992" cy="6021288"/>
          </a:xfrm>
        </p:spPr>
        <p:txBody>
          <a:bodyPr>
            <a:normAutofit/>
          </a:bodyPr>
          <a:lstStyle/>
          <a:p>
            <a:pPr marL="0" indent="0">
              <a:buNone/>
            </a:pPr>
            <a:r>
              <a:rPr lang="ru-RU" sz="2000" b="1" dirty="0">
                <a:latin typeface="Times New Roman" pitchFamily="18" charset="0"/>
                <a:cs typeface="Times New Roman" pitchFamily="18" charset="0"/>
              </a:rPr>
              <a:t>Москва — важный туристический центр, привлекающий гостей сохранившимися памятниками русской архитектуры (ряд из которых включён в список Всемирного наследия ЮНЕСКО), развивающейся современной развлекательной инфраструктурой. В городе довольно крупная и развивающаяся сеть отелей и гостиниц, представлены крупные мировые гостиничные </a:t>
            </a:r>
            <a:r>
              <a:rPr lang="ru-RU" sz="2000" b="1" dirty="0" smtClean="0">
                <a:latin typeface="Times New Roman" pitchFamily="18" charset="0"/>
                <a:cs typeface="Times New Roman" pitchFamily="18" charset="0"/>
              </a:rPr>
              <a:t>бренды.</a:t>
            </a:r>
            <a:endParaRPr lang="ru-RU" sz="20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521" y="2852937"/>
            <a:ext cx="4720328" cy="2880320"/>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971849" y="3068960"/>
            <a:ext cx="3933682" cy="2905305"/>
          </a:xfrm>
          <a:prstGeom prst="rect">
            <a:avLst/>
          </a:prstGeom>
          <a:ln>
            <a:noFill/>
          </a:ln>
          <a:effectLst>
            <a:softEdge rad="112500"/>
          </a:effectLst>
        </p:spPr>
      </p:pic>
    </p:spTree>
    <p:extLst>
      <p:ext uri="{BB962C8B-B14F-4D97-AF65-F5344CB8AC3E}">
        <p14:creationId xmlns="" xmlns:p14="http://schemas.microsoft.com/office/powerpoint/2010/main" val="86703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2008"/>
          </a:xfrm>
        </p:spPr>
        <p:txBody>
          <a:bodyPr>
            <a:normAutofit fontScale="90000"/>
          </a:bodyPr>
          <a:lstStyle/>
          <a:p>
            <a:endParaRPr lang="ru-RU" sz="800" dirty="0"/>
          </a:p>
        </p:txBody>
      </p:sp>
      <p:sp>
        <p:nvSpPr>
          <p:cNvPr id="3" name="Объект 2"/>
          <p:cNvSpPr>
            <a:spLocks noGrp="1"/>
          </p:cNvSpPr>
          <p:nvPr>
            <p:ph idx="1"/>
          </p:nvPr>
        </p:nvSpPr>
        <p:spPr>
          <a:xfrm>
            <a:off x="107504" y="0"/>
            <a:ext cx="5544616" cy="6858000"/>
          </a:xfrm>
        </p:spPr>
        <p:txBody>
          <a:bodyPr>
            <a:noAutofit/>
          </a:bodyPr>
          <a:lstStyle/>
          <a:p>
            <a:pPr marL="0" indent="0">
              <a:buNone/>
            </a:pPr>
            <a:r>
              <a:rPr lang="ru-RU" sz="1600" b="1" dirty="0">
                <a:latin typeface="Times New Roman" pitchFamily="18" charset="0"/>
                <a:cs typeface="Times New Roman" pitchFamily="18" charset="0"/>
              </a:rPr>
              <a:t>Исторический центр Москвы — Московский Кремль. Свой нынешний вид стены и башни крепости приобрели ещё в XVII веке. В наше время Кремль служит резиденцией Президента России, на его территории находятся многочисленные храмы и музеи, ансамбль Московского Кремля входит в список всемирного наследия ЮНЕСКО. Посещение Кремля ограничено музейными зонами. С восточной стороны к Кремлю примыкает самая известная площадь столицы — Красная площадь. Её окружают Покровский собор, Средние торговые ряды, здание </a:t>
            </a:r>
            <a:r>
              <a:rPr lang="ru-RU" sz="1600" b="1" dirty="0" err="1">
                <a:latin typeface="Times New Roman" pitchFamily="18" charset="0"/>
                <a:cs typeface="Times New Roman" pitchFamily="18" charset="0"/>
              </a:rPr>
              <a:t>ГУМа</a:t>
            </a:r>
            <a:r>
              <a:rPr lang="ru-RU" sz="1600" b="1" dirty="0">
                <a:latin typeface="Times New Roman" pitchFamily="18" charset="0"/>
                <a:cs typeface="Times New Roman" pitchFamily="18" charset="0"/>
              </a:rPr>
              <a:t>, Собор Казанской иконы Божьей Матери, Воскресенские ворота, ведущие на Манежную площадь, Исторический музей. К площади примыкают Никольская, Сенатская и самая знаменитая — Спасская башня с курантами. У кремлёвской стены возведены некрополь (мемориальное кладбище) и мавзолей Ленина. Также на территории площади находятся Лобное место и памятник Минину и Пожарскому. За исключением особых случаев (проезд кортежей высокопоставленных чиновников через Спасские ворота, подготовка к проведению торжественных мероприятий, профилактические работы и тому подобное) площадь находится в круглосуточном доступе для жителей и гостей столицы.</a:t>
            </a:r>
          </a:p>
          <a:p>
            <a:pPr marL="0" indent="0">
              <a:buNone/>
            </a:pPr>
            <a:r>
              <a:rPr lang="ru-RU" sz="1600" b="1" dirty="0">
                <a:latin typeface="Times New Roman" pitchFamily="18" charset="0"/>
                <a:cs typeface="Times New Roman" pitchFamily="18" charset="0"/>
              </a:rPr>
              <a:t>Рядом с Кремлём, в Александровском саду, у Могилы Неизвестного Солдата, находится Пост № 1 почетного караула — главный караульный пост страны.</a:t>
            </a:r>
          </a:p>
        </p:txBody>
      </p:sp>
      <p:pic>
        <p:nvPicPr>
          <p:cNvPr id="5" name="Рисунок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585208" y="116632"/>
            <a:ext cx="3360373" cy="2520280"/>
          </a:xfrm>
          <a:prstGeom prst="rect">
            <a:avLst/>
          </a:prstGeom>
        </p:spPr>
      </p:pic>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08104" y="2996952"/>
            <a:ext cx="3635896" cy="3312368"/>
          </a:xfrm>
          <a:prstGeom prst="rect">
            <a:avLst/>
          </a:prstGeom>
          <a:ln>
            <a:noFill/>
          </a:ln>
          <a:effectLst>
            <a:softEdge rad="112500"/>
          </a:effectLst>
        </p:spPr>
      </p:pic>
    </p:spTree>
    <p:extLst>
      <p:ext uri="{BB962C8B-B14F-4D97-AF65-F5344CB8AC3E}">
        <p14:creationId xmlns="" xmlns:p14="http://schemas.microsoft.com/office/powerpoint/2010/main" val="167366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5496" y="44624"/>
            <a:ext cx="9289032" cy="72008"/>
          </a:xfrm>
        </p:spPr>
        <p:txBody>
          <a:bodyPr>
            <a:normAutofit fontScale="90000"/>
          </a:bodyPr>
          <a:lstStyle/>
          <a:p>
            <a:endParaRPr lang="ru-RU" sz="800" dirty="0"/>
          </a:p>
        </p:txBody>
      </p:sp>
      <p:sp>
        <p:nvSpPr>
          <p:cNvPr id="3" name="Объект 2"/>
          <p:cNvSpPr>
            <a:spLocks noGrp="1"/>
          </p:cNvSpPr>
          <p:nvPr>
            <p:ph idx="1"/>
          </p:nvPr>
        </p:nvSpPr>
        <p:spPr>
          <a:xfrm>
            <a:off x="0" y="44624"/>
            <a:ext cx="4716016" cy="6813376"/>
          </a:xfrm>
        </p:spPr>
        <p:txBody>
          <a:bodyPr>
            <a:normAutofit fontScale="92500" lnSpcReduction="20000"/>
          </a:bodyPr>
          <a:lstStyle/>
          <a:p>
            <a:pPr marL="0" indent="0">
              <a:buNone/>
            </a:pPr>
            <a:r>
              <a:rPr lang="ru-RU" sz="2000" b="1" dirty="0">
                <a:latin typeface="Times New Roman" pitchFamily="18" charset="0"/>
                <a:cs typeface="Times New Roman" pitchFamily="18" charset="0"/>
              </a:rPr>
              <a:t>Среди множества достопримечательностей города можно выделить ряд уникальных мест и строений, обладающих мировой известностью. К их числу без сомнения можно отнести Большой театр, Музей изобразительных искусств имени А. С. Пушкина и Третьяковскую галерею. Нельзя не упомянуть памятники архитектуры, причисленные к объектам мирового наследия ЮНЕСКО — это Новодевичий монастырь и усадьба Коломенское. Уникальными в своём роде строениями являются </a:t>
            </a:r>
            <a:r>
              <a:rPr lang="ru-RU" sz="2000" b="1" dirty="0" err="1">
                <a:latin typeface="Times New Roman" pitchFamily="18" charset="0"/>
                <a:cs typeface="Times New Roman" pitchFamily="18" charset="0"/>
              </a:rPr>
              <a:t>гиперболоидная</a:t>
            </a:r>
            <a:r>
              <a:rPr lang="ru-RU" sz="2000" b="1" dirty="0">
                <a:latin typeface="Times New Roman" pitchFamily="18" charset="0"/>
                <a:cs typeface="Times New Roman" pitchFamily="18" charset="0"/>
              </a:rPr>
              <a:t> конструкция </a:t>
            </a:r>
            <a:r>
              <a:rPr lang="ru-RU" sz="2000" b="1" dirty="0" err="1">
                <a:latin typeface="Times New Roman" pitchFamily="18" charset="0"/>
                <a:cs typeface="Times New Roman" pitchFamily="18" charset="0"/>
              </a:rPr>
              <a:t>Шуховской</a:t>
            </a:r>
            <a:r>
              <a:rPr lang="ru-RU" sz="2000" b="1" dirty="0">
                <a:latin typeface="Times New Roman" pitchFamily="18" charset="0"/>
                <a:cs typeface="Times New Roman" pitchFamily="18" charset="0"/>
              </a:rPr>
              <a:t> башни и Останкинская телебашня, удерживавшая статус самого высокого здания в мире на протяжении восьми </a:t>
            </a:r>
            <a:r>
              <a:rPr lang="ru-RU" sz="2000" b="1" dirty="0" smtClean="0">
                <a:latin typeface="Times New Roman" pitchFamily="18" charset="0"/>
                <a:cs typeface="Times New Roman" pitchFamily="18" charset="0"/>
              </a:rPr>
              <a:t>лет.</a:t>
            </a:r>
            <a:endParaRPr lang="ru-RU" sz="2000" b="1" dirty="0">
              <a:latin typeface="Times New Roman" pitchFamily="18" charset="0"/>
              <a:cs typeface="Times New Roman" pitchFamily="18" charset="0"/>
            </a:endParaRPr>
          </a:p>
          <a:p>
            <a:pPr marL="0" indent="0">
              <a:buNone/>
            </a:pPr>
            <a:r>
              <a:rPr lang="ru-RU" sz="2000" b="1" dirty="0">
                <a:latin typeface="Times New Roman" pitchFamily="18" charset="0"/>
                <a:cs typeface="Times New Roman" pitchFamily="18" charset="0"/>
              </a:rPr>
              <a:t>В последние годы Москва потеряла множество архитектурных и исторических </a:t>
            </a:r>
            <a:r>
              <a:rPr lang="ru-RU" sz="2000" b="1" dirty="0" smtClean="0">
                <a:latin typeface="Times New Roman" pitchFamily="18" charset="0"/>
                <a:cs typeface="Times New Roman" pitchFamily="18" charset="0"/>
              </a:rPr>
              <a:t>памятников </a:t>
            </a:r>
            <a:r>
              <a:rPr lang="ru-RU" sz="2000" b="1" dirty="0">
                <a:latin typeface="Times New Roman" pitchFamily="18" charset="0"/>
                <a:cs typeface="Times New Roman" pitchFamily="18" charset="0"/>
              </a:rPr>
              <a:t>из-за их замены копиями, такими как копии гостиницы «Москва», </a:t>
            </a:r>
            <a:r>
              <a:rPr lang="ru-RU" sz="2000" b="1" dirty="0" err="1">
                <a:latin typeface="Times New Roman" pitchFamily="18" charset="0"/>
                <a:cs typeface="Times New Roman" pitchFamily="18" charset="0"/>
              </a:rPr>
              <a:t>Военторга</a:t>
            </a:r>
            <a:r>
              <a:rPr lang="ru-RU" sz="2000" b="1" dirty="0">
                <a:latin typeface="Times New Roman" pitchFamily="18" charset="0"/>
                <a:cs typeface="Times New Roman" pitchFamily="18" charset="0"/>
              </a:rPr>
              <a:t> на Воздвиженке. Под угрозой находится культурно-историческая среда Москвы в </a:t>
            </a:r>
            <a:r>
              <a:rPr lang="ru-RU" sz="2000" b="1" dirty="0" smtClean="0">
                <a:latin typeface="Times New Roman" pitchFamily="18" charset="0"/>
                <a:cs typeface="Times New Roman" pitchFamily="18" charset="0"/>
              </a:rPr>
              <a:t>целом.</a:t>
            </a:r>
            <a:endParaRPr lang="ru-RU" sz="20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04048" y="332656"/>
            <a:ext cx="4032448" cy="5976664"/>
          </a:xfrm>
          <a:prstGeom prst="rect">
            <a:avLst/>
          </a:prstGeom>
          <a:ln>
            <a:noFill/>
          </a:ln>
          <a:effectLst>
            <a:softEdge rad="112500"/>
          </a:effectLst>
        </p:spPr>
      </p:pic>
    </p:spTree>
    <p:extLst>
      <p:ext uri="{BB962C8B-B14F-4D97-AF65-F5344CB8AC3E}">
        <p14:creationId xmlns="" xmlns:p14="http://schemas.microsoft.com/office/powerpoint/2010/main" val="168770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H="1">
            <a:off x="107504" y="4800600"/>
            <a:ext cx="3528392" cy="566738"/>
          </a:xfrm>
        </p:spPr>
        <p:txBody>
          <a:bodyPr/>
          <a:lstStyle/>
          <a:p>
            <a:r>
              <a:rPr lang="ru-RU" dirty="0" smtClean="0"/>
              <a:t>Новодевичий монастырь</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 xmlns:a14="http://schemas.microsoft.com/office/drawing/2010/main" val="0"/>
              </a:ext>
            </a:extLst>
          </a:blip>
          <a:srcRect/>
          <a:stretch>
            <a:fillRect/>
          </a:stretch>
        </p:blipFill>
        <p:spPr>
          <a:xfrm>
            <a:off x="107504" y="188640"/>
            <a:ext cx="5628117" cy="4221088"/>
          </a:xfrm>
        </p:spPr>
      </p:pic>
      <p:sp>
        <p:nvSpPr>
          <p:cNvPr id="6" name="Текст 5"/>
          <p:cNvSpPr>
            <a:spLocks noGrp="1"/>
          </p:cNvSpPr>
          <p:nvPr>
            <p:ph type="body" sz="half" idx="2"/>
          </p:nvPr>
        </p:nvSpPr>
        <p:spPr>
          <a:xfrm>
            <a:off x="107504" y="5367338"/>
            <a:ext cx="3600400" cy="804862"/>
          </a:xfrm>
        </p:spPr>
        <p:txBody>
          <a:bodyPr/>
          <a:lstStyle/>
          <a:p>
            <a:endParaRPr lang="ru-RU" dirty="0"/>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02016" y="3068960"/>
            <a:ext cx="4824536" cy="3625940"/>
          </a:xfrm>
          <a:prstGeom prst="rect">
            <a:avLst/>
          </a:prstGeom>
        </p:spPr>
      </p:pic>
    </p:spTree>
    <p:extLst>
      <p:ext uri="{BB962C8B-B14F-4D97-AF65-F5344CB8AC3E}">
        <p14:creationId xmlns="" xmlns:p14="http://schemas.microsoft.com/office/powerpoint/2010/main" val="108124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517232"/>
            <a:ext cx="5732040" cy="576064"/>
          </a:xfrm>
        </p:spPr>
        <p:txBody>
          <a:bodyPr/>
          <a:lstStyle/>
          <a:p>
            <a:r>
              <a:rPr lang="ru-RU" dirty="0"/>
              <a:t>Собор Казанской иконы Божьей Матери</a:t>
            </a:r>
          </a:p>
        </p:txBody>
      </p:sp>
      <p:pic>
        <p:nvPicPr>
          <p:cNvPr id="5" name="Рисунок 4"/>
          <p:cNvPicPr>
            <a:picLocks noGrp="1" noChangeAspect="1"/>
          </p:cNvPicPr>
          <p:nvPr>
            <p:ph type="pic" idx="1"/>
          </p:nvPr>
        </p:nvPicPr>
        <p:blipFill>
          <a:blip r:embed="rId2">
            <a:extLst>
              <a:ext uri="{28A0092B-C50C-407E-A947-70E740481C1C}">
                <a14:useLocalDpi xmlns="" xmlns:a14="http://schemas.microsoft.com/office/drawing/2010/main" val="0"/>
              </a:ext>
            </a:extLst>
          </a:blip>
          <a:srcRect/>
          <a:stretch>
            <a:fillRect/>
          </a:stretch>
        </p:blipFill>
        <p:spPr>
          <a:xfrm>
            <a:off x="683568" y="332656"/>
            <a:ext cx="7941444" cy="5184576"/>
          </a:xfrm>
        </p:spPr>
      </p:pic>
      <p:sp>
        <p:nvSpPr>
          <p:cNvPr id="4" name="Текст 3"/>
          <p:cNvSpPr>
            <a:spLocks noGrp="1"/>
          </p:cNvSpPr>
          <p:nvPr>
            <p:ph type="body" sz="half" idx="2"/>
          </p:nvPr>
        </p:nvSpPr>
        <p:spPr>
          <a:xfrm>
            <a:off x="1792288" y="6669360"/>
            <a:ext cx="5486400" cy="72008"/>
          </a:xfrm>
        </p:spPr>
        <p:txBody>
          <a:bodyPr>
            <a:normAutofit fontScale="25000" lnSpcReduction="20000"/>
          </a:bodyPr>
          <a:lstStyle/>
          <a:p>
            <a:endParaRPr lang="ru-RU" dirty="0"/>
          </a:p>
        </p:txBody>
      </p:sp>
    </p:spTree>
    <p:extLst>
      <p:ext uri="{BB962C8B-B14F-4D97-AF65-F5344CB8AC3E}">
        <p14:creationId xmlns="" xmlns:p14="http://schemas.microsoft.com/office/powerpoint/2010/main" val="121144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805264"/>
            <a:ext cx="5486400" cy="432048"/>
          </a:xfrm>
        </p:spPr>
        <p:txBody>
          <a:bodyPr/>
          <a:lstStyle/>
          <a:p>
            <a:r>
              <a:rPr lang="ru-RU" dirty="0"/>
              <a:t>Покровский собор</a:t>
            </a:r>
          </a:p>
        </p:txBody>
      </p:sp>
      <p:pic>
        <p:nvPicPr>
          <p:cNvPr id="5" name="Рисунок 4"/>
          <p:cNvPicPr>
            <a:picLocks noGrp="1" noChangeAspect="1"/>
          </p:cNvPicPr>
          <p:nvPr>
            <p:ph type="pic" idx="1"/>
          </p:nvPr>
        </p:nvPicPr>
        <p:blipFill>
          <a:blip r:embed="rId2">
            <a:extLst>
              <a:ext uri="{28A0092B-C50C-407E-A947-70E740481C1C}">
                <a14:useLocalDpi xmlns="" xmlns:a14="http://schemas.microsoft.com/office/drawing/2010/main" val="0"/>
              </a:ext>
            </a:extLst>
          </a:blip>
          <a:srcRect/>
          <a:stretch>
            <a:fillRect/>
          </a:stretch>
        </p:blipFill>
        <p:spPr>
          <a:xfrm>
            <a:off x="971600" y="332656"/>
            <a:ext cx="7416824" cy="5562618"/>
          </a:xfrm>
        </p:spPr>
      </p:pic>
      <p:sp>
        <p:nvSpPr>
          <p:cNvPr id="4" name="Текст 3"/>
          <p:cNvSpPr>
            <a:spLocks noGrp="1"/>
          </p:cNvSpPr>
          <p:nvPr>
            <p:ph type="body" sz="half" idx="2"/>
          </p:nvPr>
        </p:nvSpPr>
        <p:spPr>
          <a:xfrm>
            <a:off x="611560" y="6741368"/>
            <a:ext cx="6667128" cy="116632"/>
          </a:xfrm>
        </p:spPr>
        <p:txBody>
          <a:bodyPr>
            <a:normAutofit fontScale="25000" lnSpcReduction="20000"/>
          </a:bodyPr>
          <a:lstStyle/>
          <a:p>
            <a:endParaRPr lang="ru-RU" dirty="0"/>
          </a:p>
        </p:txBody>
      </p:sp>
    </p:spTree>
    <p:extLst>
      <p:ext uri="{BB962C8B-B14F-4D97-AF65-F5344CB8AC3E}">
        <p14:creationId xmlns="" xmlns:p14="http://schemas.microsoft.com/office/powerpoint/2010/main" val="19873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309320"/>
            <a:ext cx="6379096" cy="504056"/>
          </a:xfrm>
        </p:spPr>
        <p:txBody>
          <a:bodyPr/>
          <a:lstStyle/>
          <a:p>
            <a:pPr algn="ctr"/>
            <a:r>
              <a:rPr lang="ru-RU" dirty="0"/>
              <a:t>Воскресенские ворота</a:t>
            </a:r>
          </a:p>
        </p:txBody>
      </p:sp>
      <p:pic>
        <p:nvPicPr>
          <p:cNvPr id="5" name="Рисунок 4"/>
          <p:cNvPicPr>
            <a:picLocks noGrp="1" noChangeAspect="1"/>
          </p:cNvPicPr>
          <p:nvPr>
            <p:ph type="pic" idx="1"/>
          </p:nvPr>
        </p:nvPicPr>
        <p:blipFill>
          <a:blip r:embed="rId2">
            <a:extLst>
              <a:ext uri="{28A0092B-C50C-407E-A947-70E740481C1C}">
                <a14:useLocalDpi xmlns="" xmlns:a14="http://schemas.microsoft.com/office/drawing/2010/main" val="0"/>
              </a:ext>
            </a:extLst>
          </a:blip>
          <a:srcRect/>
          <a:stretch>
            <a:fillRect/>
          </a:stretch>
        </p:blipFill>
        <p:spPr>
          <a:xfrm>
            <a:off x="-1" y="116632"/>
            <a:ext cx="5952661" cy="4464496"/>
          </a:xfrm>
        </p:spPr>
      </p:pic>
      <p:sp>
        <p:nvSpPr>
          <p:cNvPr id="4" name="Текст 3"/>
          <p:cNvSpPr>
            <a:spLocks noGrp="1"/>
          </p:cNvSpPr>
          <p:nvPr>
            <p:ph type="body" sz="half" idx="2"/>
          </p:nvPr>
        </p:nvSpPr>
        <p:spPr>
          <a:xfrm flipV="1">
            <a:off x="1792288" y="7101408"/>
            <a:ext cx="5486400" cy="144016"/>
          </a:xfrm>
        </p:spPr>
        <p:txBody>
          <a:bodyPr>
            <a:normAutofit fontScale="25000" lnSpcReduction="20000"/>
          </a:bodyPr>
          <a:lstStyle/>
          <a:p>
            <a:endParaRPr lang="ru-RU" dirty="0"/>
          </a:p>
        </p:txBody>
      </p:sp>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23928" y="2564904"/>
            <a:ext cx="5034136" cy="3775602"/>
          </a:xfrm>
          <a:prstGeom prst="rect">
            <a:avLst/>
          </a:prstGeom>
        </p:spPr>
      </p:pic>
    </p:spTree>
    <p:extLst>
      <p:ext uri="{BB962C8B-B14F-4D97-AF65-F5344CB8AC3E}">
        <p14:creationId xmlns="" xmlns:p14="http://schemas.microsoft.com/office/powerpoint/2010/main" val="45364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screen">
            <a:extLst>
              <a:ext uri="{28A0092B-C50C-407E-A947-70E740481C1C}">
                <a14:useLocalDpi xmlns="" xmlns:a14="http://schemas.microsoft.com/office/drawing/2010/main" val="0"/>
              </a:ext>
            </a:extLst>
          </a:blip>
          <a:srcRect/>
          <a:stretch>
            <a:fillRect/>
          </a:stretch>
        </p:blipFill>
        <p:spPr>
          <a:xfrm>
            <a:off x="-134381" y="-99392"/>
            <a:ext cx="4821240" cy="3615930"/>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9188" y="3128008"/>
            <a:ext cx="2618606" cy="3715590"/>
          </a:xfrm>
          <a:prstGeom prst="rect">
            <a:avLst/>
          </a:prstGeom>
          <a:ln>
            <a:noFill/>
          </a:ln>
          <a:effectLst>
            <a:softEdge rad="112500"/>
          </a:effectLst>
        </p:spPr>
      </p:pic>
      <p:sp>
        <p:nvSpPr>
          <p:cNvPr id="2" name="Заголовок 1"/>
          <p:cNvSpPr>
            <a:spLocks noGrp="1"/>
          </p:cNvSpPr>
          <p:nvPr>
            <p:ph type="title"/>
          </p:nvPr>
        </p:nvSpPr>
        <p:spPr>
          <a:xfrm>
            <a:off x="0" y="6237312"/>
            <a:ext cx="9036496" cy="620688"/>
          </a:xfrm>
        </p:spPr>
        <p:txBody>
          <a:bodyPr/>
          <a:lstStyle/>
          <a:p>
            <a:pPr algn="ctr"/>
            <a:r>
              <a:rPr lang="ru-RU" dirty="0" smtClean="0"/>
              <a:t>Красная площадь и Александровский сад</a:t>
            </a:r>
            <a:endParaRPr lang="ru-RU" dirty="0"/>
          </a:p>
        </p:txBody>
      </p:sp>
      <p:sp>
        <p:nvSpPr>
          <p:cNvPr id="4" name="Текст 3"/>
          <p:cNvSpPr>
            <a:spLocks noGrp="1"/>
          </p:cNvSpPr>
          <p:nvPr>
            <p:ph type="body" sz="half" idx="2"/>
          </p:nvPr>
        </p:nvSpPr>
        <p:spPr>
          <a:xfrm>
            <a:off x="1792288" y="7029400"/>
            <a:ext cx="5486400" cy="216024"/>
          </a:xfrm>
        </p:spPr>
        <p:txBody>
          <a:bodyPr>
            <a:normAutofit fontScale="70000" lnSpcReduction="20000"/>
          </a:bodyPr>
          <a:lstStyle/>
          <a:p>
            <a:endParaRPr lang="ru-RU" dirty="0"/>
          </a:p>
        </p:txBody>
      </p:sp>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23484" y="50418"/>
            <a:ext cx="4413012" cy="2946534"/>
          </a:xfrm>
          <a:prstGeom prst="rect">
            <a:avLst/>
          </a:prstGeom>
          <a:ln>
            <a:noFill/>
          </a:ln>
          <a:effectLst>
            <a:softEdge rad="112500"/>
          </a:effectLst>
        </p:spPr>
      </p:pic>
      <p:pic>
        <p:nvPicPr>
          <p:cNvPr id="7" name="Рисунок 6"/>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4932040" y="2996952"/>
            <a:ext cx="4104456" cy="3078342"/>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195736" y="3464560"/>
            <a:ext cx="2857500" cy="2143125"/>
          </a:xfrm>
          <a:prstGeom prst="rect">
            <a:avLst/>
          </a:prstGeom>
          <a:ln>
            <a:noFill/>
          </a:ln>
          <a:effectLst>
            <a:softEdge rad="112500"/>
          </a:effectLst>
        </p:spPr>
      </p:pic>
    </p:spTree>
    <p:extLst>
      <p:ext uri="{BB962C8B-B14F-4D97-AF65-F5344CB8AC3E}">
        <p14:creationId xmlns="" xmlns:p14="http://schemas.microsoft.com/office/powerpoint/2010/main" val="104785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0"/>
          <a:tileRect/>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988840"/>
            <a:ext cx="8229600" cy="2592288"/>
          </a:xfrm>
        </p:spPr>
        <p:txBody>
          <a:bodyPr>
            <a:normAutofit/>
          </a:bodyPr>
          <a:lstStyle/>
          <a:p>
            <a:r>
              <a:rPr lang="ru-RU" sz="6000" b="1" dirty="0" smtClean="0">
                <a:latin typeface="Times New Roman" pitchFamily="18" charset="0"/>
                <a:cs typeface="Times New Roman" pitchFamily="18" charset="0"/>
              </a:rPr>
              <a:t>Спасибо за внимание!</a:t>
            </a:r>
            <a:endParaRPr lang="ru-RU" sz="6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2446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Объект 2"/>
          <p:cNvSpPr>
            <a:spLocks noGrp="1"/>
          </p:cNvSpPr>
          <p:nvPr>
            <p:ph idx="1"/>
          </p:nvPr>
        </p:nvSpPr>
        <p:spPr>
          <a:xfrm>
            <a:off x="3779912" y="332656"/>
            <a:ext cx="5076056" cy="5760640"/>
          </a:xfrm>
        </p:spPr>
        <p:txBody>
          <a:bodyPr>
            <a:noAutofit/>
          </a:bodyPr>
          <a:lstStyle/>
          <a:p>
            <a:pPr marL="0" indent="0">
              <a:buNone/>
            </a:pPr>
            <a:endParaRPr lang="ru-RU" sz="2800" dirty="0" smtClean="0"/>
          </a:p>
          <a:p>
            <a:pPr marL="0" indent="0">
              <a:buNone/>
            </a:pPr>
            <a:r>
              <a:rPr lang="ru-RU" sz="2400" b="1" dirty="0" smtClean="0">
                <a:latin typeface="Times New Roman" pitchFamily="18" charset="0"/>
                <a:cs typeface="Times New Roman" pitchFamily="18" charset="0"/>
              </a:rPr>
              <a:t>Москва— </a:t>
            </a:r>
            <a:r>
              <a:rPr lang="ru-RU" sz="2400" b="1" dirty="0">
                <a:latin typeface="Times New Roman" pitchFamily="18" charset="0"/>
                <a:cs typeface="Times New Roman" pitchFamily="18" charset="0"/>
              </a:rPr>
              <a:t>столица Российской Федерации, город федерального значения, административный центр Центрального федерального округа и центр Московской </a:t>
            </a:r>
            <a:r>
              <a:rPr lang="ru-RU" sz="2400" b="1" dirty="0" smtClean="0">
                <a:latin typeface="Times New Roman" pitchFamily="18" charset="0"/>
                <a:cs typeface="Times New Roman" pitchFamily="18" charset="0"/>
              </a:rPr>
              <a:t>области, </a:t>
            </a:r>
            <a:r>
              <a:rPr lang="ru-RU" sz="2400" b="1" dirty="0">
                <a:latin typeface="Times New Roman" pitchFamily="18" charset="0"/>
                <a:cs typeface="Times New Roman" pitchFamily="18" charset="0"/>
              </a:rPr>
              <a:t>в состав которой не входит. Крупнейший по численности населения город России и её субъект — 12 111 </a:t>
            </a:r>
            <a:r>
              <a:rPr lang="ru-RU" sz="2400" b="1" dirty="0" smtClean="0">
                <a:latin typeface="Times New Roman" pitchFamily="18" charset="0"/>
                <a:cs typeface="Times New Roman" pitchFamily="18" charset="0"/>
              </a:rPr>
              <a:t>194 </a:t>
            </a:r>
            <a:r>
              <a:rPr lang="ru-RU" sz="2400" b="1" dirty="0">
                <a:latin typeface="Times New Roman" pitchFamily="18" charset="0"/>
                <a:cs typeface="Times New Roman" pitchFamily="18" charset="0"/>
              </a:rPr>
              <a:t>чел. (2014), самый населённый из городов, полностью расположенных в Европе, входит в первую десятку городов мира по численности </a:t>
            </a:r>
            <a:r>
              <a:rPr lang="ru-RU" sz="2400" b="1" dirty="0" smtClean="0">
                <a:latin typeface="Times New Roman" pitchFamily="18" charset="0"/>
                <a:cs typeface="Times New Roman" pitchFamily="18" charset="0"/>
              </a:rPr>
              <a:t>населения. Центр Московской </a:t>
            </a:r>
            <a:r>
              <a:rPr lang="ru-RU" sz="2400" b="1" dirty="0">
                <a:latin typeface="Times New Roman" pitchFamily="18" charset="0"/>
                <a:cs typeface="Times New Roman" pitchFamily="18" charset="0"/>
              </a:rPr>
              <a:t>городской агломерации.</a:t>
            </a:r>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79512" y="836712"/>
            <a:ext cx="3267715" cy="2448272"/>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8661" y="3789040"/>
            <a:ext cx="3745338" cy="2736304"/>
          </a:xfrm>
          <a:prstGeom prst="rect">
            <a:avLst/>
          </a:prstGeom>
          <a:ln>
            <a:noFill/>
          </a:ln>
          <a:effectLst>
            <a:softEdge rad="112500"/>
          </a:effectLst>
        </p:spPr>
      </p:pic>
    </p:spTree>
    <p:extLst>
      <p:ext uri="{BB962C8B-B14F-4D97-AF65-F5344CB8AC3E}">
        <p14:creationId xmlns="" xmlns:p14="http://schemas.microsoft.com/office/powerpoint/2010/main" val="387790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5300" b="1" dirty="0" smtClean="0">
                <a:solidFill>
                  <a:srgbClr val="000000"/>
                </a:solidFill>
                <a:latin typeface="Times New Roman" pitchFamily="18" charset="0"/>
                <a:cs typeface="Times New Roman" pitchFamily="18" charset="0"/>
              </a:rPr>
              <a:t>   Географическое </a:t>
            </a:r>
            <a:r>
              <a:rPr lang="ru-RU" sz="5300" b="1" dirty="0">
                <a:solidFill>
                  <a:srgbClr val="000000"/>
                </a:solidFill>
                <a:latin typeface="Times New Roman" pitchFamily="18" charset="0"/>
                <a:cs typeface="Times New Roman" pitchFamily="18" charset="0"/>
              </a:rPr>
              <a:t>положение</a:t>
            </a:r>
            <a:br>
              <a:rPr lang="ru-RU" sz="5300" b="1" dirty="0">
                <a:solidFill>
                  <a:srgbClr val="000000"/>
                </a:solidFill>
                <a:latin typeface="Times New Roman" pitchFamily="18" charset="0"/>
                <a:cs typeface="Times New Roman" pitchFamily="18" charset="0"/>
              </a:rPr>
            </a:br>
            <a:r>
              <a:rPr lang="ru-RU" b="1" dirty="0" smtClean="0">
                <a:solidFill>
                  <a:srgbClr val="000000"/>
                </a:solidFill>
                <a:latin typeface="Arial"/>
              </a:rPr>
              <a:t> </a:t>
            </a:r>
            <a:endParaRPr lang="ru-RU" dirty="0"/>
          </a:p>
        </p:txBody>
      </p:sp>
      <p:sp>
        <p:nvSpPr>
          <p:cNvPr id="3" name="Объект 2"/>
          <p:cNvSpPr>
            <a:spLocks noGrp="1"/>
          </p:cNvSpPr>
          <p:nvPr>
            <p:ph idx="1"/>
          </p:nvPr>
        </p:nvSpPr>
        <p:spPr>
          <a:xfrm>
            <a:off x="0" y="908720"/>
            <a:ext cx="5292080" cy="6048672"/>
          </a:xfrm>
        </p:spPr>
        <p:txBody>
          <a:bodyPr>
            <a:noAutofit/>
          </a:bodyPr>
          <a:lstStyle/>
          <a:p>
            <a:pPr marL="0" indent="0">
              <a:buNone/>
            </a:pPr>
            <a:r>
              <a:rPr lang="ru-RU" sz="1800" b="1" dirty="0">
                <a:latin typeface="Times New Roman" pitchFamily="18" charset="0"/>
                <a:cs typeface="Times New Roman" pitchFamily="18" charset="0"/>
              </a:rPr>
              <a:t>Москва находится в центре европейской части России, в междуречье Оки и Волги, на стыке Смоленско-Московской возвышенности (на западе), </a:t>
            </a:r>
            <a:r>
              <a:rPr lang="ru-RU" sz="1800" b="1" dirty="0" err="1">
                <a:latin typeface="Times New Roman" pitchFamily="18" charset="0"/>
                <a:cs typeface="Times New Roman" pitchFamily="18" charset="0"/>
              </a:rPr>
              <a:t>Москворецко</a:t>
            </a:r>
            <a:r>
              <a:rPr lang="ru-RU" sz="1800" b="1" dirty="0">
                <a:latin typeface="Times New Roman" pitchFamily="18" charset="0"/>
                <a:cs typeface="Times New Roman" pitchFamily="18" charset="0"/>
              </a:rPr>
              <a:t>-Окской равнины (на востоке) и Мещёрской низменности (на юго-востоке). Территория города на 2012 год составляет 2511 км². Треть (870 км²) находится внутри кольцевой автомагистрали (МКАД), остальные 1641 км² — за кольцевой </a:t>
            </a:r>
            <a:r>
              <a:rPr lang="ru-RU" sz="1800" b="1" dirty="0" smtClean="0">
                <a:latin typeface="Times New Roman" pitchFamily="18" charset="0"/>
                <a:cs typeface="Times New Roman" pitchFamily="18" charset="0"/>
              </a:rPr>
              <a:t>автодорогой.</a:t>
            </a:r>
          </a:p>
          <a:p>
            <a:pPr marL="0" indent="0">
              <a:buNone/>
            </a:pPr>
            <a:r>
              <a:rPr lang="ru-RU" sz="1800" b="1" dirty="0">
                <a:latin typeface="Times New Roman" pitchFamily="18" charset="0"/>
                <a:cs typeface="Times New Roman" pitchFamily="18" charset="0"/>
              </a:rPr>
              <a:t>Город располагается на обоих берегах реки Москвы в её среднем течении. Помимо этой реки, на территории города протекает несколько десятков других рек, наиболее крупные из которых — притоки Москвы, в частности Сходня, </a:t>
            </a:r>
            <a:r>
              <a:rPr lang="ru-RU" sz="1800" b="1" dirty="0" err="1">
                <a:latin typeface="Times New Roman" pitchFamily="18" charset="0"/>
                <a:cs typeface="Times New Roman" pitchFamily="18" charset="0"/>
              </a:rPr>
              <a:t>Химка</a:t>
            </a:r>
            <a:r>
              <a:rPr lang="ru-RU" sz="1800" b="1" dirty="0">
                <a:latin typeface="Times New Roman" pitchFamily="18" charset="0"/>
                <a:cs typeface="Times New Roman" pitchFamily="18" charset="0"/>
              </a:rPr>
              <a:t>, Пресня, </a:t>
            </a:r>
            <a:r>
              <a:rPr lang="ru-RU" sz="1800" b="1" dirty="0" err="1">
                <a:latin typeface="Times New Roman" pitchFamily="18" charset="0"/>
                <a:cs typeface="Times New Roman" pitchFamily="18" charset="0"/>
              </a:rPr>
              <a:t>Неглинная</a:t>
            </a:r>
            <a:r>
              <a:rPr lang="ru-RU" sz="1800" b="1" dirty="0">
                <a:latin typeface="Times New Roman" pitchFamily="18" charset="0"/>
                <a:cs typeface="Times New Roman" pitchFamily="18" charset="0"/>
              </a:rPr>
              <a:t>, Яуза и Нищенка (левые), а также </a:t>
            </a:r>
            <a:r>
              <a:rPr lang="ru-RU" sz="1800" b="1" dirty="0" err="1">
                <a:latin typeface="Times New Roman" pitchFamily="18" charset="0"/>
                <a:cs typeface="Times New Roman" pitchFamily="18" charset="0"/>
              </a:rPr>
              <a:t>Сетунь</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Котловка</a:t>
            </a:r>
            <a:r>
              <a:rPr lang="ru-RU" sz="1800" b="1" dirty="0">
                <a:latin typeface="Times New Roman" pitchFamily="18" charset="0"/>
                <a:cs typeface="Times New Roman" pitchFamily="18" charset="0"/>
              </a:rPr>
              <a:t> и Городня (правые</a:t>
            </a:r>
            <a:r>
              <a:rPr lang="ru-RU"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163653" y="980728"/>
            <a:ext cx="3744416" cy="2808312"/>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5258481" y="3803864"/>
            <a:ext cx="3649588" cy="2737191"/>
          </a:xfrm>
          <a:prstGeom prst="rect">
            <a:avLst/>
          </a:prstGeom>
          <a:ln>
            <a:noFill/>
          </a:ln>
          <a:effectLst>
            <a:softEdge rad="112500"/>
          </a:effectLst>
        </p:spPr>
      </p:pic>
    </p:spTree>
    <p:extLst>
      <p:ext uri="{BB962C8B-B14F-4D97-AF65-F5344CB8AC3E}">
        <p14:creationId xmlns="" xmlns:p14="http://schemas.microsoft.com/office/powerpoint/2010/main" val="122643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b="1" dirty="0" smtClean="0">
                <a:latin typeface="Times New Roman" pitchFamily="18" charset="0"/>
                <a:cs typeface="Times New Roman" pitchFamily="18" charset="0"/>
              </a:rPr>
              <a:t>Климат.</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4355976" cy="5661248"/>
          </a:xfrm>
          <a:noFill/>
        </p:spPr>
        <p:txBody>
          <a:bodyPr>
            <a:normAutofit fontScale="92500" lnSpcReduction="20000"/>
          </a:bodyPr>
          <a:lstStyle/>
          <a:p>
            <a:pPr marL="0" indent="0">
              <a:buNone/>
            </a:pPr>
            <a:r>
              <a:rPr lang="ru-RU" sz="2400" b="1" dirty="0">
                <a:latin typeface="Times New Roman" pitchFamily="18" charset="0"/>
                <a:cs typeface="Times New Roman" pitchFamily="18" charset="0"/>
              </a:rPr>
              <a:t>Климат Москвы — умеренно-континентальный, с чётко выраженной сезонностью. Зима </a:t>
            </a:r>
            <a:r>
              <a:rPr lang="ru-RU" sz="2400" b="1" dirty="0" smtClean="0">
                <a:latin typeface="Times New Roman" pitchFamily="18" charset="0"/>
                <a:cs typeface="Times New Roman" pitchFamily="18" charset="0"/>
              </a:rPr>
              <a:t>в </a:t>
            </a:r>
            <a:r>
              <a:rPr lang="ru-RU" sz="2400" b="1" dirty="0">
                <a:latin typeface="Times New Roman" pitchFamily="18" charset="0"/>
                <a:cs typeface="Times New Roman" pitchFamily="18" charset="0"/>
              </a:rPr>
              <a:t>среднем длится со второй декады ноября по конец марта. </a:t>
            </a:r>
            <a:r>
              <a:rPr lang="ru-RU" sz="2400" b="1" dirty="0" smtClean="0">
                <a:latin typeface="Times New Roman" pitchFamily="18" charset="0"/>
                <a:cs typeface="Times New Roman" pitchFamily="18" charset="0"/>
              </a:rPr>
              <a:t>Самым </a:t>
            </a:r>
            <a:r>
              <a:rPr lang="ru-RU" sz="2400" b="1" dirty="0">
                <a:latin typeface="Times New Roman" pitchFamily="18" charset="0"/>
                <a:cs typeface="Times New Roman" pitchFamily="18" charset="0"/>
              </a:rPr>
              <a:t>холодным месяцем года является февраль. Лето </a:t>
            </a:r>
            <a:r>
              <a:rPr lang="ru-RU" sz="2400" b="1" dirty="0" smtClean="0">
                <a:latin typeface="Times New Roman" pitchFamily="18" charset="0"/>
                <a:cs typeface="Times New Roman" pitchFamily="18" charset="0"/>
              </a:rPr>
              <a:t>длится </a:t>
            </a:r>
            <a:r>
              <a:rPr lang="ru-RU" sz="2400" b="1" dirty="0">
                <a:latin typeface="Times New Roman" pitchFamily="18" charset="0"/>
                <a:cs typeface="Times New Roman" pitchFamily="18" charset="0"/>
              </a:rPr>
              <a:t>с середины мая по начало сентября, дневная температура часто превышает 30-градусную отметку. Самым тёплым месяцем является </a:t>
            </a:r>
            <a:r>
              <a:rPr lang="ru-RU" sz="2400" b="1" dirty="0" smtClean="0">
                <a:latin typeface="Times New Roman" pitchFamily="18" charset="0"/>
                <a:cs typeface="Times New Roman" pitchFamily="18" charset="0"/>
              </a:rPr>
              <a:t>июль.</a:t>
            </a:r>
          </a:p>
          <a:p>
            <a:pPr marL="0" indent="0">
              <a:buNone/>
            </a:pPr>
            <a:r>
              <a:rPr lang="ru-RU" sz="2400" b="1" dirty="0">
                <a:latin typeface="Times New Roman" pitchFamily="18" charset="0"/>
                <a:cs typeface="Times New Roman" pitchFamily="18" charset="0"/>
              </a:rPr>
              <a:t>Нередким явлением на территории Москвы являются туманы и грозы. Время от времени в Москве происходят такие аномальные погодные явления, как ураганы, сильные ливни и даже смерчи.</a:t>
            </a:r>
          </a:p>
        </p:txBody>
      </p:sp>
      <p:pic>
        <p:nvPicPr>
          <p:cNvPr id="6" name="Рисунок 5"/>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690031" y="4534793"/>
            <a:ext cx="3453969" cy="2292763"/>
          </a:xfrm>
          <a:prstGeom prst="rect">
            <a:avLst/>
          </a:prstGeom>
          <a:ln>
            <a:noFill/>
          </a:ln>
          <a:effectLst>
            <a:softEdge rad="112500"/>
          </a:effectLst>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5558175" y="764704"/>
            <a:ext cx="3445583" cy="237626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83968" y="2636912"/>
            <a:ext cx="3185092" cy="2232248"/>
          </a:xfrm>
          <a:prstGeom prst="rect">
            <a:avLst/>
          </a:prstGeom>
          <a:ln>
            <a:noFill/>
          </a:ln>
          <a:effectLst>
            <a:softEdge rad="112500"/>
          </a:effectLst>
        </p:spPr>
      </p:pic>
    </p:spTree>
    <p:extLst>
      <p:ext uri="{BB962C8B-B14F-4D97-AF65-F5344CB8AC3E}">
        <p14:creationId xmlns="" xmlns:p14="http://schemas.microsoft.com/office/powerpoint/2010/main" val="57794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620688"/>
          </a:xfrm>
        </p:spPr>
        <p:txBody>
          <a:bodyPr>
            <a:normAutofit fontScale="90000"/>
          </a:bodyPr>
          <a:lstStyle/>
          <a:p>
            <a:r>
              <a:rPr lang="ru-RU" b="1" dirty="0" smtClean="0">
                <a:latin typeface="Times New Roman" pitchFamily="18" charset="0"/>
                <a:cs typeface="Times New Roman" pitchFamily="18" charset="0"/>
              </a:rPr>
              <a:t>История</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41443" y="548680"/>
            <a:ext cx="9001000" cy="6120680"/>
          </a:xfrm>
        </p:spPr>
        <p:txBody>
          <a:bodyPr>
            <a:noAutofit/>
          </a:bodyPr>
          <a:lstStyle/>
          <a:p>
            <a:pPr marL="0" indent="0">
              <a:buNone/>
            </a:pPr>
            <a:r>
              <a:rPr lang="ru-RU" sz="1700" b="1" dirty="0">
                <a:latin typeface="Times New Roman" pitchFamily="18" charset="0"/>
                <a:cs typeface="Times New Roman" pitchFamily="18" charset="0"/>
              </a:rPr>
              <a:t>Появление названия </a:t>
            </a:r>
            <a:r>
              <a:rPr lang="ru-RU" sz="1700" b="1" dirty="0" smtClean="0">
                <a:latin typeface="Times New Roman" pitchFamily="18" charset="0"/>
                <a:cs typeface="Times New Roman" pitchFamily="18" charset="0"/>
              </a:rPr>
              <a:t>города связано </a:t>
            </a:r>
            <a:r>
              <a:rPr lang="ru-RU" sz="1700" b="1" dirty="0">
                <a:latin typeface="Times New Roman" pitchFamily="18" charset="0"/>
                <a:cs typeface="Times New Roman" pitchFamily="18" charset="0"/>
              </a:rPr>
              <a:t>с именем реки Москвы, которая носила это имя задолго до появления поселения. Река Москва представляла собой связующее звено между важными торговыми путями. Возраст Москвы точно не известен. Существуют легенды, относящие её основание к древнейшим временам. По мнению Александра Векслера, главного археолога города, её возраст может превышать 1000 </a:t>
            </a:r>
            <a:r>
              <a:rPr lang="ru-RU" sz="1700" b="1" dirty="0" smtClean="0">
                <a:latin typeface="Times New Roman" pitchFamily="18" charset="0"/>
                <a:cs typeface="Times New Roman" pitchFamily="18" charset="0"/>
              </a:rPr>
              <a:t>лет. Первым </a:t>
            </a:r>
            <a:r>
              <a:rPr lang="ru-RU" sz="1700" b="1" dirty="0">
                <a:latin typeface="Times New Roman" pitchFamily="18" charset="0"/>
                <a:cs typeface="Times New Roman" pitchFamily="18" charset="0"/>
              </a:rPr>
              <a:t>достоверным летописным упоминанием о Москве считается указание </a:t>
            </a:r>
            <a:r>
              <a:rPr lang="ru-RU" sz="1700" b="1" dirty="0" err="1">
                <a:latin typeface="Times New Roman" pitchFamily="18" charset="0"/>
                <a:cs typeface="Times New Roman" pitchFamily="18" charset="0"/>
              </a:rPr>
              <a:t>Ипатьевской</a:t>
            </a:r>
            <a:r>
              <a:rPr lang="ru-RU" sz="1700" b="1" dirty="0">
                <a:latin typeface="Times New Roman" pitchFamily="18" charset="0"/>
                <a:cs typeface="Times New Roman" pitchFamily="18" charset="0"/>
              </a:rPr>
              <a:t> летописи на субботу 4 апреля 1147 </a:t>
            </a:r>
            <a:r>
              <a:rPr lang="ru-RU" sz="1700" b="1" dirty="0" smtClean="0">
                <a:latin typeface="Times New Roman" pitchFamily="18" charset="0"/>
                <a:cs typeface="Times New Roman" pitchFamily="18" charset="0"/>
              </a:rPr>
              <a:t>года. Согласно </a:t>
            </a:r>
            <a:r>
              <a:rPr lang="ru-RU" sz="1700" b="1" dirty="0">
                <a:latin typeface="Times New Roman" pitchFamily="18" charset="0"/>
                <a:cs typeface="Times New Roman" pitchFamily="18" charset="0"/>
              </a:rPr>
              <a:t>летописи «О </a:t>
            </a:r>
            <a:r>
              <a:rPr lang="ru-RU" sz="1700" b="1" dirty="0" err="1">
                <a:latin typeface="Times New Roman" pitchFamily="18" charset="0"/>
                <a:cs typeface="Times New Roman" pitchFamily="18" charset="0"/>
              </a:rPr>
              <a:t>зачале</a:t>
            </a:r>
            <a:r>
              <a:rPr lang="ru-RU" sz="1700" b="1" dirty="0">
                <a:latin typeface="Times New Roman" pitchFamily="18" charset="0"/>
                <a:cs typeface="Times New Roman" pitchFamily="18" charset="0"/>
              </a:rPr>
              <a:t> Московского </a:t>
            </a:r>
            <a:r>
              <a:rPr lang="ru-RU" sz="1700" b="1" dirty="0" smtClean="0">
                <a:latin typeface="Times New Roman" pitchFamily="18" charset="0"/>
                <a:cs typeface="Times New Roman" pitchFamily="18" charset="0"/>
              </a:rPr>
              <a:t>княжения» села </a:t>
            </a:r>
            <a:r>
              <a:rPr lang="ru-RU" sz="1700" b="1" dirty="0">
                <a:latin typeface="Times New Roman" pitchFamily="18" charset="0"/>
                <a:cs typeface="Times New Roman" pitchFamily="18" charset="0"/>
              </a:rPr>
              <a:t>на территории современной Москвы </a:t>
            </a:r>
            <a:r>
              <a:rPr lang="ru-RU" sz="1700" b="1" dirty="0" smtClean="0">
                <a:latin typeface="Times New Roman" pitchFamily="18" charset="0"/>
                <a:cs typeface="Times New Roman" pitchFamily="18" charset="0"/>
              </a:rPr>
              <a:t>принадлежали </a:t>
            </a:r>
            <a:r>
              <a:rPr lang="ru-RU" sz="1700" b="1" dirty="0">
                <a:latin typeface="Times New Roman" pitchFamily="18" charset="0"/>
                <a:cs typeface="Times New Roman" pitchFamily="18" charset="0"/>
              </a:rPr>
              <a:t>суздальскому боярину Стефану Кучке. По каким-то причинам боярин впал в немилость у Юрия Долгорукого, который казнил Кучку и завладел его землями. </a:t>
            </a:r>
            <a:r>
              <a:rPr lang="ru-RU" sz="1700" b="1" dirty="0" smtClean="0">
                <a:latin typeface="Times New Roman" pitchFamily="18" charset="0"/>
                <a:cs typeface="Times New Roman" pitchFamily="18" charset="0"/>
              </a:rPr>
              <a:t>В </a:t>
            </a:r>
            <a:r>
              <a:rPr lang="ru-RU" sz="1700" b="1" dirty="0">
                <a:latin typeface="Times New Roman" pitchFamily="18" charset="0"/>
                <a:cs typeface="Times New Roman" pitchFamily="18" charset="0"/>
              </a:rPr>
              <a:t>1156 году Андрей </a:t>
            </a:r>
            <a:r>
              <a:rPr lang="ru-RU" sz="1700" b="1" dirty="0" err="1">
                <a:latin typeface="Times New Roman" pitchFamily="18" charset="0"/>
                <a:cs typeface="Times New Roman" pitchFamily="18" charset="0"/>
              </a:rPr>
              <a:t>Боголюбский</a:t>
            </a:r>
            <a:r>
              <a:rPr lang="ru-RU" sz="1700" b="1" dirty="0">
                <a:latin typeface="Times New Roman" pitchFamily="18" charset="0"/>
                <a:cs typeface="Times New Roman" pitchFamily="18" charset="0"/>
              </a:rPr>
              <a:t> поставил здесь по указанию Юрия деревянную крепость на Боровицком холме </a:t>
            </a:r>
            <a:r>
              <a:rPr lang="ru-RU" sz="1700" b="1" dirty="0" smtClean="0">
                <a:latin typeface="Times New Roman" pitchFamily="18" charset="0"/>
                <a:cs typeface="Times New Roman" pitchFamily="18" charset="0"/>
              </a:rPr>
              <a:t>сравнительно </a:t>
            </a:r>
            <a:r>
              <a:rPr lang="ru-RU" sz="1700" b="1" dirty="0">
                <a:latin typeface="Times New Roman" pitchFamily="18" charset="0"/>
                <a:cs typeface="Times New Roman" pitchFamily="18" charset="0"/>
              </a:rPr>
              <a:t>небольшую (периметр её стен составлял около 510 метров</a:t>
            </a:r>
            <a:r>
              <a:rPr lang="ru-RU" sz="1700" b="1" dirty="0" smtClean="0">
                <a:latin typeface="Times New Roman" pitchFamily="18" charset="0"/>
                <a:cs typeface="Times New Roman" pitchFamily="18" charset="0"/>
              </a:rPr>
              <a:t>). </a:t>
            </a:r>
            <a:r>
              <a:rPr lang="ru-RU" sz="1700" b="1" dirty="0">
                <a:latin typeface="Times New Roman" pitchFamily="18" charset="0"/>
                <a:cs typeface="Times New Roman" pitchFamily="18" charset="0"/>
              </a:rPr>
              <a:t>Здесь размещался отряд княжеской дружины для защиты Суздальского княжества от западных соседей. Иван </a:t>
            </a:r>
            <a:r>
              <a:rPr lang="ru-RU" sz="1700" b="1" dirty="0" err="1">
                <a:latin typeface="Times New Roman" pitchFamily="18" charset="0"/>
                <a:cs typeface="Times New Roman" pitchFamily="18" charset="0"/>
              </a:rPr>
              <a:t>Калита</a:t>
            </a:r>
            <a:r>
              <a:rPr lang="ru-RU" sz="1700" b="1" dirty="0">
                <a:latin typeface="Times New Roman" pitchFamily="18" charset="0"/>
                <a:cs typeface="Times New Roman" pitchFamily="18" charset="0"/>
              </a:rPr>
              <a:t> подкрепил великокняжескую власть правом сбора дани с русских земель для передачи Золотой Орде, это обстоятельство стало одним из серьёзных факторов укрепления позиций Московского княжества. Другим фактором стала отдаленность и относительная защищенность московских земель, укрытых густыми лесами, благодаря чему сюда потянулись люди, ища укрытия и защиты от войск иноземцев. В 1325 году в Москву из Владимира перенес свою резиденцию митрополит Киевский и всея Руси Пётр, после чего Москва стала одним из основных центров православия.</a:t>
            </a:r>
          </a:p>
          <a:p>
            <a:pPr marL="0" indent="0">
              <a:buNone/>
            </a:pPr>
            <a:endParaRPr lang="ru-RU" sz="17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83501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b="1" dirty="0" smtClean="0">
                <a:latin typeface="Times New Roman" pitchFamily="18" charset="0"/>
                <a:cs typeface="Times New Roman" pitchFamily="18" charset="0"/>
              </a:rPr>
              <a:t>Экономика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764704"/>
            <a:ext cx="4104456" cy="5904656"/>
          </a:xfrm>
        </p:spPr>
        <p:txBody>
          <a:bodyPr>
            <a:normAutofit fontScale="92500"/>
          </a:bodyPr>
          <a:lstStyle/>
          <a:p>
            <a:pPr marL="0" indent="0">
              <a:buNone/>
            </a:pPr>
            <a:r>
              <a:rPr lang="ru-RU" sz="2400" b="1" dirty="0">
                <a:latin typeface="Times New Roman" pitchFamily="18" charset="0"/>
                <a:cs typeface="Times New Roman" pitchFamily="18" charset="0"/>
              </a:rPr>
              <a:t>Москва — крупнейший в общероссийском масштабе финансовый центр, международный деловой центр и центр управления большой частью экономики страны. Так, например, в Москве сосредоточено около половины банков из числа зарегистрированных в </a:t>
            </a:r>
            <a:r>
              <a:rPr lang="ru-RU" sz="2400" b="1" dirty="0" smtClean="0">
                <a:latin typeface="Times New Roman" pitchFamily="18" charset="0"/>
                <a:cs typeface="Times New Roman" pitchFamily="18" charset="0"/>
              </a:rPr>
              <a:t>России. </a:t>
            </a:r>
            <a:r>
              <a:rPr lang="ru-RU" sz="2400" b="1" dirty="0">
                <a:latin typeface="Times New Roman" pitchFamily="18" charset="0"/>
                <a:cs typeface="Times New Roman" pitchFamily="18" charset="0"/>
              </a:rPr>
              <a:t>Кроме того, </a:t>
            </a:r>
            <a:r>
              <a:rPr lang="ru-RU" sz="2400" b="1" dirty="0" smtClean="0">
                <a:latin typeface="Times New Roman" pitchFamily="18" charset="0"/>
                <a:cs typeface="Times New Roman" pitchFamily="18" charset="0"/>
              </a:rPr>
              <a:t>большая </a:t>
            </a:r>
            <a:r>
              <a:rPr lang="ru-RU" sz="2400" b="1" dirty="0">
                <a:latin typeface="Times New Roman" pitchFamily="18" charset="0"/>
                <a:cs typeface="Times New Roman" pitchFamily="18" charset="0"/>
              </a:rPr>
              <a:t>часть крупнейших компаний зарегистрированы и имеют центральные офисы именно в Москве, хотя их производство может быть расположено за тысячи километров от неё.</a:t>
            </a:r>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004048" y="692696"/>
            <a:ext cx="4072323" cy="3456384"/>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52848" y="3933055"/>
            <a:ext cx="4511639" cy="2937669"/>
          </a:xfrm>
          <a:prstGeom prst="rect">
            <a:avLst/>
          </a:prstGeom>
          <a:ln>
            <a:noFill/>
          </a:ln>
          <a:effectLst>
            <a:softEdge rad="112500"/>
          </a:effectLst>
        </p:spPr>
      </p:pic>
    </p:spTree>
    <p:extLst>
      <p:ext uri="{BB962C8B-B14F-4D97-AF65-F5344CB8AC3E}">
        <p14:creationId xmlns="" xmlns:p14="http://schemas.microsoft.com/office/powerpoint/2010/main" val="191221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80512" cy="836712"/>
          </a:xfrm>
        </p:spPr>
        <p:txBody>
          <a:bodyPr>
            <a:normAutofit/>
          </a:bodyPr>
          <a:lstStyle/>
          <a:p>
            <a:r>
              <a:rPr lang="ru-RU" b="1" dirty="0" smtClean="0">
                <a:latin typeface="Times New Roman" pitchFamily="18" charset="0"/>
                <a:cs typeface="Times New Roman" pitchFamily="18" charset="0"/>
              </a:rPr>
              <a:t>Транспорт</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764704"/>
            <a:ext cx="4932040" cy="6048672"/>
          </a:xfrm>
        </p:spPr>
        <p:txBody>
          <a:bodyPr>
            <a:noAutofit/>
          </a:bodyPr>
          <a:lstStyle/>
          <a:p>
            <a:pPr marL="0" indent="0">
              <a:buNone/>
            </a:pPr>
            <a:r>
              <a:rPr lang="ru-RU" sz="2000" b="1" dirty="0">
                <a:latin typeface="Times New Roman" pitchFamily="18" charset="0"/>
                <a:cs typeface="Times New Roman" pitchFamily="18" charset="0"/>
              </a:rPr>
              <a:t>Москва — крупнейший транспортный узел страны. Город находится в самом центре паутины железных дорог и федеральных автомагистралей. Объём пассажирских перевозок в Московском транспортном узле по оценке на 2013 год составляет 11,5 млрд </a:t>
            </a:r>
            <a:r>
              <a:rPr lang="ru-RU" sz="2000" b="1" dirty="0" smtClean="0">
                <a:latin typeface="Times New Roman" pitchFamily="18" charset="0"/>
                <a:cs typeface="Times New Roman" pitchFamily="18" charset="0"/>
              </a:rPr>
              <a:t>человек. </a:t>
            </a:r>
            <a:r>
              <a:rPr lang="ru-RU" sz="2000" b="1" dirty="0">
                <a:latin typeface="Times New Roman" pitchFamily="18" charset="0"/>
                <a:cs typeface="Times New Roman" pitchFamily="18" charset="0"/>
              </a:rPr>
              <a:t>Внутри города развиты многие виды общественного транспорта, с 1935 года работает метрополитен; общественным транспортном осуществляется 76 % пассажирских перевозок. На территории Москвы находятся международные аэропорты Внуково и </a:t>
            </a:r>
            <a:r>
              <a:rPr lang="ru-RU" sz="2000" b="1" dirty="0" err="1">
                <a:latin typeface="Times New Roman" pitchFamily="18" charset="0"/>
                <a:cs typeface="Times New Roman" pitchFamily="18" charset="0"/>
              </a:rPr>
              <a:t>Остафьево</a:t>
            </a:r>
            <a:r>
              <a:rPr lang="ru-RU" sz="2000" b="1" dirty="0">
                <a:latin typeface="Times New Roman" pitchFamily="18" charset="0"/>
                <a:cs typeface="Times New Roman" pitchFamily="18" charset="0"/>
              </a:rPr>
              <a:t>. Также жители и гости города пользуются услугами других международных аэропортов, расположенных на территории Московской области: Домодедово, Чкаловский, Шереметьево.</a:t>
            </a:r>
          </a:p>
        </p:txBody>
      </p:sp>
      <p:pic>
        <p:nvPicPr>
          <p:cNvPr id="5" name="Рисунок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989848" y="-16832"/>
            <a:ext cx="2987824" cy="2240868"/>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43150" y="1700808"/>
            <a:ext cx="2625080" cy="1968810"/>
          </a:xfrm>
          <a:prstGeom prst="rect">
            <a:avLst/>
          </a:prstGeom>
          <a:ln>
            <a:noFill/>
          </a:ln>
          <a:effectLst>
            <a:softEdge rad="112500"/>
          </a:effectLst>
        </p:spPr>
      </p:pic>
      <p:pic>
        <p:nvPicPr>
          <p:cNvPr id="8" name="Рисунок 7"/>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5004048" y="3140967"/>
            <a:ext cx="4211960" cy="2444373"/>
          </a:xfrm>
          <a:prstGeom prst="rect">
            <a:avLst/>
          </a:prstGeom>
          <a:ln>
            <a:noFill/>
          </a:ln>
          <a:effectLst>
            <a:softEdge rad="112500"/>
          </a:effectLst>
        </p:spPr>
      </p:pic>
      <p:pic>
        <p:nvPicPr>
          <p:cNvPr id="6" name="Рисунок 5"/>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4932040" y="5050823"/>
            <a:ext cx="3017912" cy="1840926"/>
          </a:xfrm>
          <a:prstGeom prst="rect">
            <a:avLst/>
          </a:prstGeom>
          <a:ln>
            <a:noFill/>
          </a:ln>
          <a:effectLst>
            <a:softEdge rad="112500"/>
          </a:effectLst>
        </p:spPr>
      </p:pic>
    </p:spTree>
    <p:extLst>
      <p:ext uri="{BB962C8B-B14F-4D97-AF65-F5344CB8AC3E}">
        <p14:creationId xmlns="" xmlns:p14="http://schemas.microsoft.com/office/powerpoint/2010/main" val="18916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ru-RU" sz="4800" b="1" dirty="0" smtClean="0">
                <a:latin typeface="Times New Roman" pitchFamily="18" charset="0"/>
                <a:cs typeface="Times New Roman" pitchFamily="18" charset="0"/>
              </a:rPr>
              <a:t>Наука</a:t>
            </a:r>
            <a:endParaRPr lang="ru-RU" sz="4800" b="1" dirty="0">
              <a:latin typeface="Times New Roman" pitchFamily="18" charset="0"/>
              <a:cs typeface="Times New Roman" pitchFamily="18" charset="0"/>
            </a:endParaRPr>
          </a:p>
        </p:txBody>
      </p:sp>
      <p:sp>
        <p:nvSpPr>
          <p:cNvPr id="3" name="Объект 2"/>
          <p:cNvSpPr>
            <a:spLocks noGrp="1"/>
          </p:cNvSpPr>
          <p:nvPr>
            <p:ph idx="1"/>
          </p:nvPr>
        </p:nvSpPr>
        <p:spPr>
          <a:xfrm>
            <a:off x="179512" y="692696"/>
            <a:ext cx="3816424" cy="6048672"/>
          </a:xfrm>
        </p:spPr>
        <p:txBody>
          <a:bodyPr>
            <a:normAutofit fontScale="92500" lnSpcReduction="20000"/>
          </a:bodyPr>
          <a:lstStyle/>
          <a:p>
            <a:pPr marL="0" indent="0">
              <a:buNone/>
            </a:pPr>
            <a:r>
              <a:rPr lang="ru-RU" sz="2400" b="1" dirty="0">
                <a:latin typeface="Times New Roman" pitchFamily="18" charset="0"/>
                <a:cs typeface="Times New Roman" pitchFamily="18" charset="0"/>
              </a:rPr>
              <a:t>Москва — крупный мировой научный центр, представленный научно-исследовательскими институтами, работающими во многих отраслях, такими как ядерная энергетика, микроэлектроника, космонавтика и другие.</a:t>
            </a:r>
          </a:p>
          <a:p>
            <a:pPr marL="0" indent="0">
              <a:buNone/>
            </a:pPr>
            <a:r>
              <a:rPr lang="ru-RU" sz="2400" b="1" dirty="0">
                <a:latin typeface="Times New Roman" pitchFamily="18" charset="0"/>
                <a:cs typeface="Times New Roman" pitchFamily="18" charset="0"/>
              </a:rPr>
              <a:t>Первые научные исследования в Москве начали проводиться в Московском университете с 1755 года. В XIX веке при университете стали возникать научные сообщества, изучавшие историю России, медицину, физику, русский язык и другие </a:t>
            </a:r>
            <a:r>
              <a:rPr lang="ru-RU" sz="2400" b="1" dirty="0" smtClean="0">
                <a:latin typeface="Times New Roman" pitchFamily="18" charset="0"/>
                <a:cs typeface="Times New Roman" pitchFamily="18" charset="0"/>
              </a:rPr>
              <a:t>науки.</a:t>
            </a:r>
            <a:endParaRPr lang="ru-RU" sz="2400" b="1" dirty="0">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24128" y="476672"/>
            <a:ext cx="3219450" cy="4286250"/>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04865" y="4200525"/>
            <a:ext cx="3438525" cy="2657475"/>
          </a:xfrm>
          <a:prstGeom prst="rect">
            <a:avLst/>
          </a:prstGeom>
          <a:ln>
            <a:noFill/>
          </a:ln>
          <a:effectLst>
            <a:softEdge rad="112500"/>
          </a:effectLst>
        </p:spPr>
      </p:pic>
    </p:spTree>
    <p:extLst>
      <p:ext uri="{BB962C8B-B14F-4D97-AF65-F5344CB8AC3E}">
        <p14:creationId xmlns="" xmlns:p14="http://schemas.microsoft.com/office/powerpoint/2010/main" val="393684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35996" y="980728"/>
            <a:ext cx="4320480" cy="2737487"/>
          </a:xfrm>
          <a:prstGeom prst="rect">
            <a:avLst/>
          </a:prstGeom>
          <a:ln>
            <a:noFill/>
          </a:ln>
          <a:effectLst>
            <a:softEdge rad="112500"/>
          </a:effectLst>
        </p:spPr>
      </p:pic>
      <p:sp>
        <p:nvSpPr>
          <p:cNvPr id="2" name="Заголовок 1"/>
          <p:cNvSpPr>
            <a:spLocks noGrp="1"/>
          </p:cNvSpPr>
          <p:nvPr>
            <p:ph type="title"/>
          </p:nvPr>
        </p:nvSpPr>
        <p:spPr>
          <a:xfrm>
            <a:off x="0" y="0"/>
            <a:ext cx="9144000" cy="836712"/>
          </a:xfrm>
        </p:spPr>
        <p:txBody>
          <a:bodyPr>
            <a:normAutofit/>
          </a:bodyPr>
          <a:lstStyle/>
          <a:p>
            <a:r>
              <a:rPr lang="ru-RU" b="1" dirty="0" smtClean="0">
                <a:latin typeface="Times New Roman" pitchFamily="18" charset="0"/>
                <a:cs typeface="Times New Roman" pitchFamily="18" charset="0"/>
              </a:rPr>
              <a:t>Образование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764704"/>
            <a:ext cx="4248472" cy="5976664"/>
          </a:xfrm>
        </p:spPr>
        <p:txBody>
          <a:bodyPr>
            <a:noAutofit/>
          </a:bodyPr>
          <a:lstStyle/>
          <a:p>
            <a:pPr marL="0" indent="0">
              <a:buNone/>
            </a:pPr>
            <a:r>
              <a:rPr lang="ru-RU" sz="1400" b="1" dirty="0">
                <a:latin typeface="Times New Roman" pitchFamily="18" charset="0"/>
                <a:cs typeface="Times New Roman" pitchFamily="18" charset="0"/>
              </a:rPr>
              <a:t>Москва является одним из важнейших образовательных центров России. С момента образования первого высшего учебного заведения страны — Славяно-греко-латинской академии — в городе сосредоточилось значительное число объектов просвещения. В 1755 году по инициативе Шувалова и Ломоносова был основан Московский университет — старейший и самый известный в России.</a:t>
            </a:r>
          </a:p>
          <a:p>
            <a:pPr marL="0" indent="0">
              <a:buNone/>
            </a:pPr>
            <a:r>
              <a:rPr lang="ru-RU" sz="1400" b="1" dirty="0">
                <a:latin typeface="Times New Roman" pitchFamily="18" charset="0"/>
                <a:cs typeface="Times New Roman" pitchFamily="18" charset="0"/>
              </a:rPr>
              <a:t>По данным на конец 2009 года в Москве насчитывалось 264 высших учебных заведения, из них 109 государственных или муниципальных и 155 негосударственных. Численность студентов составляла 1281,1 тыс. </a:t>
            </a:r>
            <a:r>
              <a:rPr lang="ru-RU" sz="1400" b="1" dirty="0" smtClean="0">
                <a:latin typeface="Times New Roman" pitchFamily="18" charset="0"/>
                <a:cs typeface="Times New Roman" pitchFamily="18" charset="0"/>
              </a:rPr>
              <a:t>чел. </a:t>
            </a:r>
            <a:r>
              <a:rPr lang="ru-RU" sz="1400" b="1" dirty="0">
                <a:latin typeface="Times New Roman" pitchFamily="18" charset="0"/>
                <a:cs typeface="Times New Roman" pitchFamily="18" charset="0"/>
              </a:rPr>
              <a:t>11 московских ВУЗов имеют статус Национальных исследовательских университетов.</a:t>
            </a:r>
          </a:p>
          <a:p>
            <a:pPr marL="0" indent="0">
              <a:buNone/>
            </a:pPr>
            <a:r>
              <a:rPr lang="ru-RU" sz="1400" b="1" dirty="0">
                <a:latin typeface="Times New Roman" pitchFamily="18" charset="0"/>
                <a:cs typeface="Times New Roman" pitchFamily="18" charset="0"/>
              </a:rPr>
              <a:t>В Москве насчитывается порядка четырёхсот библиотек, среди которых старейшая публичная библиотека России — Научная библиотека МГУ, и крупнейшее книгохранилище в стране — Российская государственная (Ленинская) </a:t>
            </a:r>
            <a:r>
              <a:rPr lang="ru-RU" sz="1400" b="1" dirty="0" smtClean="0">
                <a:latin typeface="Times New Roman" pitchFamily="18" charset="0"/>
                <a:cs typeface="Times New Roman" pitchFamily="18" charset="0"/>
              </a:rPr>
              <a:t>библиотека.</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По </a:t>
            </a:r>
            <a:r>
              <a:rPr lang="ru-RU" sz="1400" b="1" dirty="0">
                <a:latin typeface="Times New Roman" pitchFamily="18" charset="0"/>
                <a:cs typeface="Times New Roman" pitchFamily="18" charset="0"/>
              </a:rPr>
              <a:t>данным на конец 2010 года в Москве насчитывалось 1727 общеобразовательных </a:t>
            </a:r>
            <a:r>
              <a:rPr lang="ru-RU" sz="1400" b="1" dirty="0" smtClean="0">
                <a:latin typeface="Times New Roman" pitchFamily="18" charset="0"/>
                <a:cs typeface="Times New Roman" pitchFamily="18" charset="0"/>
              </a:rPr>
              <a:t>школ. В </a:t>
            </a:r>
            <a:r>
              <a:rPr lang="ru-RU" sz="1400" b="1" dirty="0">
                <a:latin typeface="Times New Roman" pitchFamily="18" charset="0"/>
                <a:cs typeface="Times New Roman" pitchFamily="18" charset="0"/>
              </a:rPr>
              <a:t>городе 168 средних специальных учебных </a:t>
            </a:r>
            <a:r>
              <a:rPr lang="ru-RU" sz="1400" b="1" dirty="0" smtClean="0">
                <a:latin typeface="Times New Roman" pitchFamily="18" charset="0"/>
                <a:cs typeface="Times New Roman" pitchFamily="18" charset="0"/>
              </a:rPr>
              <a:t>заведения. Имеется </a:t>
            </a:r>
            <a:r>
              <a:rPr lang="ru-RU" sz="1400" b="1" dirty="0">
                <a:latin typeface="Times New Roman" pitchFamily="18" charset="0"/>
                <a:cs typeface="Times New Roman" pitchFamily="18" charset="0"/>
              </a:rPr>
              <a:t>2314 дошкольных образовательных </a:t>
            </a:r>
            <a:r>
              <a:rPr lang="ru-RU" sz="1400" b="1" dirty="0" smtClean="0">
                <a:latin typeface="Times New Roman" pitchFamily="18" charset="0"/>
                <a:cs typeface="Times New Roman" pitchFamily="18" charset="0"/>
              </a:rPr>
              <a:t>учреждения.</a:t>
            </a:r>
            <a:endParaRPr lang="ru-RU" sz="1400" b="1" dirty="0">
              <a:latin typeface="Times New Roman" pitchFamily="18" charset="0"/>
              <a:cs typeface="Times New Roman" pitchFamily="18" charset="0"/>
            </a:endParaRPr>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27984" y="3717032"/>
            <a:ext cx="4536504" cy="3024336"/>
          </a:xfrm>
          <a:prstGeom prst="rect">
            <a:avLst/>
          </a:prstGeom>
          <a:ln>
            <a:noFill/>
          </a:ln>
          <a:effectLst>
            <a:softEdge rad="112500"/>
          </a:effectLst>
        </p:spPr>
      </p:pic>
    </p:spTree>
    <p:extLst>
      <p:ext uri="{BB962C8B-B14F-4D97-AF65-F5344CB8AC3E}">
        <p14:creationId xmlns="" xmlns:p14="http://schemas.microsoft.com/office/powerpoint/2010/main" val="15241943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1452</Words>
  <Application>Microsoft Office PowerPoint</Application>
  <PresentationFormat>Экран (4:3)</PresentationFormat>
  <Paragraphs>51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Москва</vt:lpstr>
      <vt:lpstr>Слайд 2</vt:lpstr>
      <vt:lpstr>   Географическое положение  </vt:lpstr>
      <vt:lpstr>Климат.</vt:lpstr>
      <vt:lpstr>История</vt:lpstr>
      <vt:lpstr>Экономика</vt:lpstr>
      <vt:lpstr>Транспорт</vt:lpstr>
      <vt:lpstr>Наука</vt:lpstr>
      <vt:lpstr>Образование</vt:lpstr>
      <vt:lpstr>Культура и искусство</vt:lpstr>
      <vt:lpstr>Архитектура и достопримечательности</vt:lpstr>
      <vt:lpstr>Слайд 12</vt:lpstr>
      <vt:lpstr>Слайд 13</vt:lpstr>
      <vt:lpstr>Новодевичий монастырь</vt:lpstr>
      <vt:lpstr>Собор Казанской иконы Божьей Матери</vt:lpstr>
      <vt:lpstr>Покровский собор</vt:lpstr>
      <vt:lpstr>Воскресенские ворота</vt:lpstr>
      <vt:lpstr>Красная площадь и Александровский сад</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Москва</dc:title>
  <dc:creator>Admin</dc:creator>
  <cp:lastModifiedBy>user</cp:lastModifiedBy>
  <cp:revision>20</cp:revision>
  <dcterms:created xsi:type="dcterms:W3CDTF">2014-01-26T09:35:30Z</dcterms:created>
  <dcterms:modified xsi:type="dcterms:W3CDTF">2014-03-02T16:14:08Z</dcterms:modified>
</cp:coreProperties>
</file>