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3623A29-9389-48BB-93CE-2ED998265836}" type="datetimeFigureOut">
              <a:rPr lang="ru-RU" smtClean="0"/>
              <a:t>23.05.2012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682BC-511D-482A-9636-AAF2009090EE}"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3623A29-9389-48BB-93CE-2ED998265836}" type="datetimeFigureOut">
              <a:rPr lang="ru-RU" smtClean="0"/>
              <a:t>23.05.2012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682BC-511D-482A-9636-AAF2009090E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623A29-9389-48BB-93CE-2ED998265836}" type="datetimeFigureOut">
              <a:rPr lang="ru-RU" smtClean="0"/>
              <a:t>23.05.2012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682BC-511D-482A-9636-AAF2009090E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623A29-9389-48BB-93CE-2ED998265836}" type="datetimeFigureOut">
              <a:rPr lang="ru-RU" smtClean="0"/>
              <a:t>23.05.2012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682BC-511D-482A-9636-AAF2009090E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3623A29-9389-48BB-93CE-2ED998265836}" type="datetimeFigureOut">
              <a:rPr lang="ru-RU" smtClean="0"/>
              <a:t>23.05.2012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682BC-511D-482A-9636-AAF2009090E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623A29-9389-48BB-93CE-2ED998265836}" type="datetimeFigureOut">
              <a:rPr lang="ru-RU" smtClean="0"/>
              <a:t>23.05.2012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B682BC-511D-482A-9636-AAF2009090E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3623A29-9389-48BB-93CE-2ED998265836}" type="datetimeFigureOut">
              <a:rPr lang="ru-RU" smtClean="0"/>
              <a:t>23.05.2012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7B682BC-511D-482A-9636-AAF2009090EE}"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3623A29-9389-48BB-93CE-2ED998265836}" type="datetimeFigureOut">
              <a:rPr lang="ru-RU" smtClean="0"/>
              <a:t>23.05.2012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7B682BC-511D-482A-9636-AAF2009090E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23A29-9389-48BB-93CE-2ED998265836}" type="datetimeFigureOut">
              <a:rPr lang="ru-RU" smtClean="0"/>
              <a:t>23.05.2012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7B682BC-511D-482A-9636-AAF2009090E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623A29-9389-48BB-93CE-2ED998265836}" type="datetimeFigureOut">
              <a:rPr lang="ru-RU" smtClean="0"/>
              <a:t>23.05.2012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B682BC-511D-482A-9636-AAF2009090E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623A29-9389-48BB-93CE-2ED998265836}" type="datetimeFigureOut">
              <a:rPr lang="ru-RU" smtClean="0"/>
              <a:t>23.05.2012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B682BC-511D-482A-9636-AAF2009090EE}"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3623A29-9389-48BB-93CE-2ED998265836}" type="datetimeFigureOut">
              <a:rPr lang="ru-RU" smtClean="0"/>
              <a:t>23.05.2012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7B682BC-511D-482A-9636-AAF2009090E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EX\Desktop\2111a32cfa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984323" y="2132856"/>
            <a:ext cx="7175351" cy="1793167"/>
          </a:xfrm>
        </p:spPr>
        <p:txBody>
          <a:bodyPr/>
          <a:lstStyle/>
          <a:p>
            <a:r>
              <a:rPr lang="en-US" dirty="0">
                <a:solidFill>
                  <a:schemeClr val="tx1">
                    <a:lumMod val="85000"/>
                    <a:lumOff val="15000"/>
                  </a:schemeClr>
                </a:solidFill>
              </a:rPr>
              <a:t>A</a:t>
            </a:r>
            <a:r>
              <a:rPr lang="en-US" dirty="0" smtClean="0">
                <a:solidFill>
                  <a:schemeClr val="tx1">
                    <a:lumMod val="85000"/>
                    <a:lumOff val="15000"/>
                  </a:schemeClr>
                </a:solidFill>
              </a:rPr>
              <a:t>viation </a:t>
            </a:r>
            <a:r>
              <a:rPr lang="en-US" dirty="0" smtClean="0">
                <a:solidFill>
                  <a:schemeClr val="tx1">
                    <a:lumMod val="85000"/>
                    <a:lumOff val="15000"/>
                  </a:schemeClr>
                </a:solidFill>
              </a:rPr>
              <a:t>in the UK</a:t>
            </a:r>
            <a:endParaRPr lang="ru-RU" dirty="0">
              <a:solidFill>
                <a:schemeClr val="tx1">
                  <a:lumMod val="85000"/>
                  <a:lumOff val="15000"/>
                </a:schemeClr>
              </a:solidFill>
            </a:endParaRPr>
          </a:p>
        </p:txBody>
      </p:sp>
    </p:spTree>
    <p:extLst>
      <p:ext uri="{BB962C8B-B14F-4D97-AF65-F5344CB8AC3E}">
        <p14:creationId xmlns:p14="http://schemas.microsoft.com/office/powerpoint/2010/main" val="242812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6512511" cy="1143000"/>
          </a:xfrm>
        </p:spPr>
        <p:txBody>
          <a:bodyPr/>
          <a:lstStyle/>
          <a:p>
            <a:r>
              <a:rPr lang="en-US" dirty="0" smtClean="0"/>
              <a:t>General Aviation</a:t>
            </a:r>
            <a:endParaRPr lang="ru-RU" dirty="0"/>
          </a:p>
        </p:txBody>
      </p:sp>
      <p:sp>
        <p:nvSpPr>
          <p:cNvPr id="4" name="Прямоугольник 3"/>
          <p:cNvSpPr/>
          <p:nvPr/>
        </p:nvSpPr>
        <p:spPr>
          <a:xfrm>
            <a:off x="179512" y="1556792"/>
            <a:ext cx="3888432" cy="4524315"/>
          </a:xfrm>
          <a:prstGeom prst="rect">
            <a:avLst/>
          </a:prstGeom>
        </p:spPr>
        <p:txBody>
          <a:bodyPr wrap="square">
            <a:spAutoFit/>
          </a:bodyPr>
          <a:lstStyle/>
          <a:p>
            <a:r>
              <a:rPr lang="en-US" u="sng" dirty="0" smtClean="0"/>
              <a:t>General aviation </a:t>
            </a:r>
            <a:r>
              <a:rPr lang="en-US" dirty="0" smtClean="0"/>
              <a:t>in the United Kingdom has been defined as a civil aircraft operation other than a commercial air transport flight operating to a schedule. Although </a:t>
            </a:r>
            <a:r>
              <a:rPr lang="en-US" u="sng" dirty="0" smtClean="0"/>
              <a:t>the International Civil Aviation Organization (ICAO) </a:t>
            </a:r>
            <a:r>
              <a:rPr lang="en-US" dirty="0" smtClean="0"/>
              <a:t>excludes any form of remunerated aviation from its definition, some commercial operations are often included within the scope of general aviation (GA) in the UK. The sector operates business jets, rotorcraft, piston and jet-</a:t>
            </a:r>
            <a:r>
              <a:rPr lang="en-US" dirty="0" err="1" smtClean="0"/>
              <a:t>engined</a:t>
            </a:r>
            <a:r>
              <a:rPr lang="en-US" dirty="0" smtClean="0"/>
              <a:t> fixed-wing aircraft, gliders of all descriptions, and lighter than air craft.</a:t>
            </a:r>
            <a:endParaRPr lang="ru-RU"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258" y="1593598"/>
            <a:ext cx="4845224" cy="435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24128" y="6081107"/>
            <a:ext cx="1630575" cy="369332"/>
          </a:xfrm>
          <a:prstGeom prst="rect">
            <a:avLst/>
          </a:prstGeom>
          <a:noFill/>
        </p:spPr>
        <p:txBody>
          <a:bodyPr wrap="none" rtlCol="0">
            <a:spAutoFit/>
          </a:bodyPr>
          <a:lstStyle/>
          <a:p>
            <a:r>
              <a:rPr lang="en-US" dirty="0" smtClean="0"/>
              <a:t>The ICAO Flag</a:t>
            </a:r>
            <a:endParaRPr lang="ru-RU" dirty="0"/>
          </a:p>
        </p:txBody>
      </p:sp>
    </p:spTree>
    <p:extLst>
      <p:ext uri="{BB962C8B-B14F-4D97-AF65-F5344CB8AC3E}">
        <p14:creationId xmlns:p14="http://schemas.microsoft.com/office/powerpoint/2010/main" val="231948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552" y="197768"/>
            <a:ext cx="6512511" cy="1143000"/>
          </a:xfrm>
        </p:spPr>
        <p:txBody>
          <a:bodyPr/>
          <a:lstStyle/>
          <a:p>
            <a:r>
              <a:rPr lang="en-US" dirty="0" smtClean="0"/>
              <a:t>Statistics</a:t>
            </a:r>
            <a:endParaRPr lang="ru-RU"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3691817"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851920" y="1340768"/>
            <a:ext cx="5184576" cy="5016758"/>
          </a:xfrm>
          <a:prstGeom prst="rect">
            <a:avLst/>
          </a:prstGeom>
        </p:spPr>
        <p:txBody>
          <a:bodyPr wrap="square">
            <a:spAutoFit/>
          </a:bodyPr>
          <a:lstStyle/>
          <a:p>
            <a:r>
              <a:rPr lang="en-US" sz="1600" dirty="0" smtClean="0"/>
              <a:t>Of the 21,000 civil aircraft registered in the UK,[1] 96 per cent are engaged in GA operations, and annually the GA fleet accounts for between 1.25 and 1.35 million hours flown. The single most common class of aircraft is </a:t>
            </a:r>
            <a:r>
              <a:rPr lang="en-US" sz="1600" u="sng" dirty="0" smtClean="0"/>
              <a:t>the fixed-wing light aircraft</a:t>
            </a:r>
            <a:r>
              <a:rPr lang="en-US" sz="1600" dirty="0" smtClean="0"/>
              <a:t> associated with traditional GA, but the main area of growth over the last 20 years has been in the use of more affordable aircraft, such as </a:t>
            </a:r>
            <a:r>
              <a:rPr lang="en-US" sz="1600" u="sng" dirty="0" err="1" smtClean="0"/>
              <a:t>microlights</a:t>
            </a:r>
            <a:r>
              <a:rPr lang="en-US" sz="1600" u="sng" dirty="0" smtClean="0"/>
              <a:t>, amateur built </a:t>
            </a:r>
            <a:r>
              <a:rPr lang="en-US" sz="1600" u="sng" dirty="0" err="1" smtClean="0"/>
              <a:t>aeroplanes</a:t>
            </a:r>
            <a:r>
              <a:rPr lang="en-US" sz="1600" u="sng" dirty="0" smtClean="0"/>
              <a:t>, and smaller helicopters</a:t>
            </a:r>
            <a:r>
              <a:rPr lang="en-US" sz="1600" dirty="0" smtClean="0"/>
              <a:t>. There are 28,000 Private Pilot </a:t>
            </a:r>
            <a:r>
              <a:rPr lang="en-US" sz="1600" dirty="0" err="1" smtClean="0"/>
              <a:t>Licence</a:t>
            </a:r>
            <a:r>
              <a:rPr lang="en-US" sz="1600" dirty="0" smtClean="0"/>
              <a:t> holders, and 10,000 certified glider pilots. Some of the 19,000 pilots who hold professional </a:t>
            </a:r>
            <a:r>
              <a:rPr lang="en-US" sz="1600" dirty="0" err="1" smtClean="0"/>
              <a:t>licences</a:t>
            </a:r>
            <a:r>
              <a:rPr lang="en-US" sz="1600" dirty="0" smtClean="0"/>
              <a:t> are also engaged in GA activities. Although GA operates from more than 1,800 aerodromes and landing sites, ranging in size from large regional airports to farm strips, over 80 per cent of GA activity is conducted at 134 of the larger aerodromes. The GA industry, which is around 7 per cent the size of its CAT cousin, employs 12,000 people, and contributes £1.4 billion to the UK economy.</a:t>
            </a:r>
            <a:endParaRPr lang="ru-RU" sz="1600" dirty="0"/>
          </a:p>
        </p:txBody>
      </p:sp>
      <p:sp>
        <p:nvSpPr>
          <p:cNvPr id="5" name="Прямоугольник 4"/>
          <p:cNvSpPr/>
          <p:nvPr/>
        </p:nvSpPr>
        <p:spPr>
          <a:xfrm>
            <a:off x="107504" y="6237312"/>
            <a:ext cx="4572000" cy="523220"/>
          </a:xfrm>
          <a:prstGeom prst="rect">
            <a:avLst/>
          </a:prstGeom>
        </p:spPr>
        <p:txBody>
          <a:bodyPr>
            <a:spAutoFit/>
          </a:bodyPr>
          <a:lstStyle/>
          <a:p>
            <a:r>
              <a:rPr lang="en-US" sz="1400" b="1" dirty="0" smtClean="0"/>
              <a:t>Traditional general aviation fixed-wing light aircraft, the most numerous class of aircraft in the sector</a:t>
            </a:r>
            <a:endParaRPr lang="ru-RU" sz="1400" b="1" dirty="0"/>
          </a:p>
        </p:txBody>
      </p:sp>
    </p:spTree>
    <p:extLst>
      <p:ext uri="{BB962C8B-B14F-4D97-AF65-F5344CB8AC3E}">
        <p14:creationId xmlns:p14="http://schemas.microsoft.com/office/powerpoint/2010/main" val="3429220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8291" r="8291"/>
          <a:stretch>
            <a:fillRect/>
          </a:stretch>
        </p:blipFill>
        <p:spPr>
          <a:xfrm>
            <a:off x="4499992" y="1844824"/>
            <a:ext cx="4114800" cy="3127806"/>
          </a:xfrm>
        </p:spPr>
      </p:pic>
      <p:sp>
        <p:nvSpPr>
          <p:cNvPr id="6" name="Текст 5"/>
          <p:cNvSpPr>
            <a:spLocks noGrp="1"/>
          </p:cNvSpPr>
          <p:nvPr>
            <p:ph type="body" sz="half" idx="2"/>
          </p:nvPr>
        </p:nvSpPr>
        <p:spPr>
          <a:xfrm>
            <a:off x="251520" y="1369773"/>
            <a:ext cx="4449690" cy="4608512"/>
          </a:xfrm>
        </p:spPr>
        <p:txBody>
          <a:bodyPr>
            <a:normAutofit/>
          </a:bodyPr>
          <a:lstStyle/>
          <a:p>
            <a:r>
              <a:rPr lang="en-US" dirty="0"/>
              <a:t>The first aerodrome in the UK was established by the Aero Club at </a:t>
            </a:r>
            <a:r>
              <a:rPr lang="en-US" dirty="0" err="1"/>
              <a:t>Muswell</a:t>
            </a:r>
            <a:r>
              <a:rPr lang="en-US" dirty="0"/>
              <a:t> Manor on the Isle of </a:t>
            </a:r>
            <a:r>
              <a:rPr lang="en-US" dirty="0" err="1"/>
              <a:t>Sheppey</a:t>
            </a:r>
            <a:r>
              <a:rPr lang="en-US" dirty="0"/>
              <a:t>, and in May 1909 it was the venue of the first flight conducted in the country by a British pilot, John Moore-</a:t>
            </a:r>
            <a:r>
              <a:rPr lang="en-US" dirty="0" err="1"/>
              <a:t>Brabazon</a:t>
            </a:r>
            <a:r>
              <a:rPr lang="en-US" dirty="0" smtClean="0"/>
              <a:t>. </a:t>
            </a:r>
            <a:r>
              <a:rPr lang="en-US" dirty="0"/>
              <a:t>In 1910 the Aero Club was granted the Royal prefix, took responsibility for controlling all private flying in the UK, and started issuing the first British pilot </a:t>
            </a:r>
            <a:r>
              <a:rPr lang="en-US" dirty="0" err="1"/>
              <a:t>licences</a:t>
            </a:r>
            <a:r>
              <a:rPr lang="en-US" dirty="0"/>
              <a:t>. The introduction of the </a:t>
            </a:r>
            <a:r>
              <a:rPr lang="en-US" u="sng" dirty="0"/>
              <a:t>de Havilland DH.60 Moth </a:t>
            </a:r>
            <a:r>
              <a:rPr lang="en-US" dirty="0"/>
              <a:t>in 1925 </a:t>
            </a:r>
            <a:r>
              <a:rPr lang="en-US" dirty="0" err="1"/>
              <a:t>revolutionised</a:t>
            </a:r>
            <a:r>
              <a:rPr lang="en-US" dirty="0"/>
              <a:t> light aviation, and the Royal Aero Club, </a:t>
            </a:r>
            <a:r>
              <a:rPr lang="en-US" dirty="0" err="1"/>
              <a:t>recognising</a:t>
            </a:r>
            <a:r>
              <a:rPr lang="en-US" dirty="0"/>
              <a:t> the "vital necessity of promoting civil flying", formed the Light </a:t>
            </a:r>
            <a:r>
              <a:rPr lang="en-US" dirty="0" err="1"/>
              <a:t>Aeroplane</a:t>
            </a:r>
            <a:r>
              <a:rPr lang="en-US" dirty="0"/>
              <a:t> Club scheme. Between 1925 and 1939 around 60 flying clubs were started, and more than 5,000 pilots were trained.</a:t>
            </a:r>
            <a:endParaRPr lang="ru-RU" dirty="0"/>
          </a:p>
        </p:txBody>
      </p:sp>
      <p:sp>
        <p:nvSpPr>
          <p:cNvPr id="4" name="Заголовок 3"/>
          <p:cNvSpPr>
            <a:spLocks noGrp="1"/>
          </p:cNvSpPr>
          <p:nvPr>
            <p:ph type="title"/>
          </p:nvPr>
        </p:nvSpPr>
        <p:spPr>
          <a:xfrm>
            <a:off x="2339752" y="188640"/>
            <a:ext cx="6383538" cy="1143000"/>
          </a:xfrm>
        </p:spPr>
        <p:txBody>
          <a:bodyPr/>
          <a:lstStyle/>
          <a:p>
            <a:r>
              <a:rPr lang="en-US" dirty="0" smtClean="0"/>
              <a:t>First steps</a:t>
            </a:r>
            <a:endParaRPr lang="ru-RU" dirty="0"/>
          </a:p>
        </p:txBody>
      </p:sp>
      <p:sp>
        <p:nvSpPr>
          <p:cNvPr id="8" name="TextBox 7"/>
          <p:cNvSpPr txBox="1"/>
          <p:nvPr/>
        </p:nvSpPr>
        <p:spPr>
          <a:xfrm>
            <a:off x="5004048" y="5239621"/>
            <a:ext cx="3809056" cy="369332"/>
          </a:xfrm>
          <a:prstGeom prst="rect">
            <a:avLst/>
          </a:prstGeom>
          <a:noFill/>
        </p:spPr>
        <p:txBody>
          <a:bodyPr wrap="none" rtlCol="0">
            <a:spAutoFit/>
          </a:bodyPr>
          <a:lstStyle/>
          <a:p>
            <a:r>
              <a:rPr lang="en-US" dirty="0" smtClean="0"/>
              <a:t>Amy Johnson and her de Havilland </a:t>
            </a:r>
            <a:endParaRPr lang="ru-RU" dirty="0"/>
          </a:p>
        </p:txBody>
      </p:sp>
      <p:sp>
        <p:nvSpPr>
          <p:cNvPr id="9" name="Прямоугольник 8"/>
          <p:cNvSpPr/>
          <p:nvPr/>
        </p:nvSpPr>
        <p:spPr>
          <a:xfrm>
            <a:off x="5860051" y="5608953"/>
            <a:ext cx="2097049" cy="369332"/>
          </a:xfrm>
          <a:prstGeom prst="rect">
            <a:avLst/>
          </a:prstGeom>
        </p:spPr>
        <p:txBody>
          <a:bodyPr wrap="none">
            <a:spAutoFit/>
          </a:bodyPr>
          <a:lstStyle/>
          <a:p>
            <a:r>
              <a:rPr lang="en-US" dirty="0" smtClean="0"/>
              <a:t>DH.60 Moth 'Jason'</a:t>
            </a:r>
            <a:endParaRPr lang="ru-RU" dirty="0"/>
          </a:p>
        </p:txBody>
      </p:sp>
    </p:spTree>
    <p:extLst>
      <p:ext uri="{BB962C8B-B14F-4D97-AF65-F5344CB8AC3E}">
        <p14:creationId xmlns:p14="http://schemas.microsoft.com/office/powerpoint/2010/main" val="296815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07399" y="1196752"/>
            <a:ext cx="8856984" cy="5355312"/>
          </a:xfrm>
          <a:prstGeom prst="rect">
            <a:avLst/>
          </a:prstGeom>
        </p:spPr>
        <p:txBody>
          <a:bodyPr wrap="square">
            <a:spAutoFit/>
          </a:bodyPr>
          <a:lstStyle/>
          <a:p>
            <a:pPr marL="285750" indent="-285750">
              <a:buFont typeface="Arial" pitchFamily="34" charset="0"/>
              <a:buChar char="•"/>
            </a:pPr>
            <a:r>
              <a:rPr lang="en-US" b="1" dirty="0"/>
              <a:t>Commercial operations</a:t>
            </a:r>
          </a:p>
          <a:p>
            <a:r>
              <a:rPr lang="en-US" sz="1400" dirty="0"/>
              <a:t> </a:t>
            </a:r>
            <a:r>
              <a:rPr lang="en-US" sz="1400" dirty="0" smtClean="0"/>
              <a:t>Commercial </a:t>
            </a:r>
            <a:r>
              <a:rPr lang="en-US" sz="1400" dirty="0"/>
              <a:t>operations are remunerated activities which fall within the ICAO definition of CAT. Some are, however, closely aligned to, and considered part of, the GA sector.[3][4][20] Public transport operations are non-scheduled, on-demand services flying between points specified by the customer, providing a more flexible service than airline travel. Air taxi operations offer charter services for third parties, and business or corporate aviation uses company-owned aircraft to transport employees and clients</a:t>
            </a:r>
            <a:r>
              <a:rPr lang="en-US" sz="1400" dirty="0" smtClean="0"/>
              <a:t>.</a:t>
            </a:r>
            <a:endParaRPr lang="ru-RU" sz="1400" dirty="0" smtClean="0"/>
          </a:p>
          <a:p>
            <a:pPr marL="285750" indent="-285750">
              <a:buFont typeface="Arial" pitchFamily="34" charset="0"/>
              <a:buChar char="•"/>
            </a:pPr>
            <a:r>
              <a:rPr lang="en-US" b="1" dirty="0" smtClean="0"/>
              <a:t>Flying schools</a:t>
            </a:r>
            <a:endParaRPr lang="ru-RU" b="1" dirty="0" smtClean="0"/>
          </a:p>
          <a:p>
            <a:r>
              <a:rPr lang="en-US" sz="1400" dirty="0" smtClean="0"/>
              <a:t>Flying </a:t>
            </a:r>
            <a:r>
              <a:rPr lang="en-US" sz="1400" dirty="0"/>
              <a:t>schools are commercial businesses engaged in the training of pilots, both for recreational purposes and for those intending to fly professionally. They make widespread use of fixed-wing light aircraft associated with traditional GA, not only for flying lessons but also as club aircraft rented out to qualified pilots for recreational flights</a:t>
            </a:r>
            <a:r>
              <a:rPr lang="en-US" sz="1400" dirty="0" smtClean="0"/>
              <a:t>.</a:t>
            </a:r>
          </a:p>
          <a:p>
            <a:pPr marL="285750" indent="-285750">
              <a:buFont typeface="Arial" pitchFamily="34" charset="0"/>
              <a:buChar char="•"/>
            </a:pPr>
            <a:r>
              <a:rPr lang="en-US" dirty="0" smtClean="0"/>
              <a:t>Private flying </a:t>
            </a:r>
          </a:p>
          <a:p>
            <a:r>
              <a:rPr lang="en-US" sz="1400" dirty="0"/>
              <a:t>Private flying can be for both recreational purposes and personal transport, using aircraft that are owned individually, collectively as part of a syndicate, or rented from a flying club. A survey of pilots conducted between 2001 and 2002 indicated that the most common purposes of recreational flights were local flights near the base aerodrome, visits to other aerodromes, and day trips away</a:t>
            </a:r>
            <a:r>
              <a:rPr lang="en-US" sz="1400" dirty="0" smtClean="0"/>
              <a:t>.</a:t>
            </a:r>
          </a:p>
          <a:p>
            <a:pPr marL="285750" indent="-285750">
              <a:buFont typeface="Arial" pitchFamily="34" charset="0"/>
              <a:buChar char="•"/>
            </a:pPr>
            <a:r>
              <a:rPr lang="en-US" b="1" dirty="0"/>
              <a:t>Sports</a:t>
            </a:r>
          </a:p>
          <a:p>
            <a:r>
              <a:rPr lang="en-US" sz="1600" dirty="0"/>
              <a:t> </a:t>
            </a:r>
            <a:r>
              <a:rPr lang="en-US" sz="1400" dirty="0" smtClean="0"/>
              <a:t>Gliders </a:t>
            </a:r>
            <a:r>
              <a:rPr lang="en-US" sz="1400" dirty="0"/>
              <a:t>at the 2004 Standard Class Nationals race </a:t>
            </a:r>
          </a:p>
          <a:p>
            <a:r>
              <a:rPr lang="en-US" sz="1400" dirty="0"/>
              <a:t>Competitive gliding in the UK takes place between May and September. Regionals are local competitions, </a:t>
            </a:r>
            <a:r>
              <a:rPr lang="en-US" sz="1400" dirty="0" err="1"/>
              <a:t>organised</a:t>
            </a:r>
            <a:r>
              <a:rPr lang="en-US" sz="1400" dirty="0"/>
              <a:t> and run by one of the bigger gliding clubs in the region, and represent the entry level to glider racing. Races are handicapped according to glider performance, and normally take place over nine days. Success in the regionals allows pilots to progress to the nationals</a:t>
            </a:r>
          </a:p>
          <a:p>
            <a:endParaRPr lang="en-US" sz="1600" dirty="0"/>
          </a:p>
        </p:txBody>
      </p:sp>
      <p:sp>
        <p:nvSpPr>
          <p:cNvPr id="8" name="TextBox 7"/>
          <p:cNvSpPr txBox="1"/>
          <p:nvPr/>
        </p:nvSpPr>
        <p:spPr>
          <a:xfrm>
            <a:off x="3563887" y="548680"/>
            <a:ext cx="1765227" cy="523220"/>
          </a:xfrm>
          <a:prstGeom prst="rect">
            <a:avLst/>
          </a:prstGeom>
          <a:noFill/>
        </p:spPr>
        <p:txBody>
          <a:bodyPr wrap="none" rtlCol="0">
            <a:spAutoFit/>
          </a:bodyPr>
          <a:lstStyle/>
          <a:p>
            <a:r>
              <a:rPr lang="en-US" sz="2800" b="1" dirty="0" smtClean="0"/>
              <a:t>Activities</a:t>
            </a:r>
            <a:endParaRPr lang="ru-RU" sz="2800" b="1" dirty="0"/>
          </a:p>
        </p:txBody>
      </p:sp>
    </p:spTree>
    <p:extLst>
      <p:ext uri="{BB962C8B-B14F-4D97-AF65-F5344CB8AC3E}">
        <p14:creationId xmlns:p14="http://schemas.microsoft.com/office/powerpoint/2010/main" val="2400205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4" y="-1"/>
            <a:ext cx="4255724" cy="249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02"/>
            <a:ext cx="3491880" cy="247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4" y="3116447"/>
            <a:ext cx="4078982" cy="314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116446"/>
            <a:ext cx="4314056" cy="320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11985" y="6313409"/>
            <a:ext cx="3522118" cy="369332"/>
          </a:xfrm>
          <a:prstGeom prst="rect">
            <a:avLst/>
          </a:prstGeom>
        </p:spPr>
        <p:txBody>
          <a:bodyPr wrap="none">
            <a:spAutoFit/>
          </a:bodyPr>
          <a:lstStyle/>
          <a:p>
            <a:r>
              <a:rPr lang="en-US" dirty="0" err="1"/>
              <a:t>Ikarus</a:t>
            </a:r>
            <a:r>
              <a:rPr lang="en-US" dirty="0"/>
              <a:t> C42 fixed-wing </a:t>
            </a:r>
            <a:r>
              <a:rPr lang="en-US" dirty="0" err="1"/>
              <a:t>microlight</a:t>
            </a:r>
            <a:endParaRPr lang="ru-RU" dirty="0"/>
          </a:p>
        </p:txBody>
      </p:sp>
      <p:sp>
        <p:nvSpPr>
          <p:cNvPr id="3" name="Прямоугольник 2"/>
          <p:cNvSpPr/>
          <p:nvPr/>
        </p:nvSpPr>
        <p:spPr>
          <a:xfrm>
            <a:off x="4897984" y="2636912"/>
            <a:ext cx="3950120" cy="369332"/>
          </a:xfrm>
          <a:prstGeom prst="rect">
            <a:avLst/>
          </a:prstGeom>
        </p:spPr>
        <p:txBody>
          <a:bodyPr wrap="none">
            <a:spAutoFit/>
          </a:bodyPr>
          <a:lstStyle/>
          <a:p>
            <a:r>
              <a:rPr lang="en-US" dirty="0"/>
              <a:t>"Miss </a:t>
            </a:r>
            <a:r>
              <a:rPr lang="en-US" dirty="0" err="1"/>
              <a:t>Demeanour</a:t>
            </a:r>
            <a:r>
              <a:rPr lang="en-US" dirty="0"/>
              <a:t>" - privately owned </a:t>
            </a:r>
            <a:endParaRPr lang="ru-RU" dirty="0"/>
          </a:p>
        </p:txBody>
      </p:sp>
      <p:sp>
        <p:nvSpPr>
          <p:cNvPr id="4" name="Прямоугольник 3"/>
          <p:cNvSpPr/>
          <p:nvPr/>
        </p:nvSpPr>
        <p:spPr>
          <a:xfrm>
            <a:off x="1064094" y="2636912"/>
            <a:ext cx="2007281" cy="369332"/>
          </a:xfrm>
          <a:prstGeom prst="rect">
            <a:avLst/>
          </a:prstGeom>
        </p:spPr>
        <p:txBody>
          <a:bodyPr wrap="none">
            <a:spAutoFit/>
          </a:bodyPr>
          <a:lstStyle/>
          <a:p>
            <a:r>
              <a:rPr lang="en-US" dirty="0"/>
              <a:t>Business aviation </a:t>
            </a:r>
            <a:endParaRPr lang="ru-RU" dirty="0"/>
          </a:p>
        </p:txBody>
      </p:sp>
      <p:sp>
        <p:nvSpPr>
          <p:cNvPr id="5" name="Прямоугольник 4"/>
          <p:cNvSpPr/>
          <p:nvPr/>
        </p:nvSpPr>
        <p:spPr>
          <a:xfrm>
            <a:off x="28244" y="6261979"/>
            <a:ext cx="4078982" cy="646331"/>
          </a:xfrm>
          <a:prstGeom prst="rect">
            <a:avLst/>
          </a:prstGeom>
        </p:spPr>
        <p:txBody>
          <a:bodyPr wrap="square">
            <a:spAutoFit/>
          </a:bodyPr>
          <a:lstStyle/>
          <a:p>
            <a:r>
              <a:rPr lang="en-US" dirty="0"/>
              <a:t>Extra 300 Unlimited class aerobatic aircraft</a:t>
            </a:r>
            <a:endParaRPr lang="ru-RU" dirty="0"/>
          </a:p>
        </p:txBody>
      </p:sp>
    </p:spTree>
    <p:extLst>
      <p:ext uri="{BB962C8B-B14F-4D97-AF65-F5344CB8AC3E}">
        <p14:creationId xmlns:p14="http://schemas.microsoft.com/office/powerpoint/2010/main" val="275925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440" y="116632"/>
            <a:ext cx="6512511" cy="1143000"/>
          </a:xfrm>
        </p:spPr>
        <p:txBody>
          <a:bodyPr/>
          <a:lstStyle/>
          <a:p>
            <a:r>
              <a:rPr lang="en-US" dirty="0" smtClean="0"/>
              <a:t>Airports in the UK</a:t>
            </a:r>
            <a:endParaRPr lang="ru-RU" dirty="0"/>
          </a:p>
        </p:txBody>
      </p:sp>
      <p:sp>
        <p:nvSpPr>
          <p:cNvPr id="8" name="Прямоугольник 7"/>
          <p:cNvSpPr/>
          <p:nvPr/>
        </p:nvSpPr>
        <p:spPr>
          <a:xfrm>
            <a:off x="107504" y="889844"/>
            <a:ext cx="8928992" cy="2308324"/>
          </a:xfrm>
          <a:prstGeom prst="rect">
            <a:avLst/>
          </a:prstGeom>
        </p:spPr>
        <p:txBody>
          <a:bodyPr wrap="square">
            <a:spAutoFit/>
          </a:bodyPr>
          <a:lstStyle/>
          <a:p>
            <a:r>
              <a:rPr lang="en-US" sz="1600" dirty="0"/>
              <a:t>London serves as the largest aviation hub in the world by passenger traffic, with five international airports, handling over 133 million passengers in </a:t>
            </a:r>
            <a:r>
              <a:rPr lang="en-US" sz="1600" dirty="0" smtClean="0"/>
              <a:t>2011,more </a:t>
            </a:r>
            <a:r>
              <a:rPr lang="en-US" sz="1600" dirty="0"/>
              <a:t>than any other city</a:t>
            </a:r>
            <a:r>
              <a:rPr lang="en-US" sz="1600" dirty="0" smtClean="0"/>
              <a:t>. </a:t>
            </a:r>
            <a:r>
              <a:rPr lang="en-US" sz="1600" dirty="0"/>
              <a:t>London's second busiest airport, Gatwick, is the world's busiest single runway </a:t>
            </a:r>
            <a:r>
              <a:rPr lang="en-US" sz="1600" dirty="0" err="1" smtClean="0"/>
              <a:t>airport.The</a:t>
            </a:r>
            <a:r>
              <a:rPr lang="en-US" sz="1600" dirty="0" smtClean="0"/>
              <a:t> </a:t>
            </a:r>
            <a:r>
              <a:rPr lang="en-US" sz="1600" dirty="0"/>
              <a:t>aircraft movement of London's combined gateways is second only to New York City in runway operations (number of takeoffs and landings).</a:t>
            </a:r>
          </a:p>
          <a:p>
            <a:r>
              <a:rPr lang="en-US" sz="1600" dirty="0"/>
              <a:t> </a:t>
            </a:r>
          </a:p>
          <a:p>
            <a:r>
              <a:rPr lang="en-US" sz="1600" dirty="0"/>
              <a:t>The United Kingdom is home to many of Europe's largest and busiest airports as well as one of the busiest international airports in the world, London Heathrow Airport, which handles over 67 million international passengers annually.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98168"/>
            <a:ext cx="367240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696" y="3102496"/>
            <a:ext cx="4876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0" y="6180667"/>
            <a:ext cx="4572000" cy="523220"/>
          </a:xfrm>
          <a:prstGeom prst="rect">
            <a:avLst/>
          </a:prstGeom>
        </p:spPr>
        <p:txBody>
          <a:bodyPr>
            <a:spAutoFit/>
          </a:bodyPr>
          <a:lstStyle/>
          <a:p>
            <a:r>
              <a:rPr lang="en-US" sz="1400" dirty="0"/>
              <a:t>Queue of aircraft for take-off at London Heathrow Airport which handled 69million passengers in 2011</a:t>
            </a:r>
            <a:endParaRPr lang="ru-RU" sz="1400" dirty="0"/>
          </a:p>
        </p:txBody>
      </p:sp>
      <p:sp>
        <p:nvSpPr>
          <p:cNvPr id="10" name="Прямоугольник 9"/>
          <p:cNvSpPr/>
          <p:nvPr/>
        </p:nvSpPr>
        <p:spPr>
          <a:xfrm>
            <a:off x="4464496" y="6196984"/>
            <a:ext cx="4572000" cy="523220"/>
          </a:xfrm>
          <a:prstGeom prst="rect">
            <a:avLst/>
          </a:prstGeom>
        </p:spPr>
        <p:txBody>
          <a:bodyPr>
            <a:spAutoFit/>
          </a:bodyPr>
          <a:lstStyle/>
          <a:p>
            <a:r>
              <a:rPr lang="en-US" sz="1400" dirty="0"/>
              <a:t>Manchester Airport, the third busiest airport in the UK and busiest of the non-London airports.</a:t>
            </a:r>
            <a:endParaRPr lang="ru-RU" sz="1400" dirty="0"/>
          </a:p>
        </p:txBody>
      </p:sp>
    </p:spTree>
    <p:extLst>
      <p:ext uri="{BB962C8B-B14F-4D97-AF65-F5344CB8AC3E}">
        <p14:creationId xmlns:p14="http://schemas.microsoft.com/office/powerpoint/2010/main" val="3577333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157192" y="764704"/>
            <a:ext cx="282962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End</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7124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102</TotalTime>
  <Words>907</Words>
  <Application>Microsoft Office PowerPoint</Application>
  <PresentationFormat>Экран (4:3)</PresentationFormat>
  <Paragraphs>32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Воздушный поток</vt:lpstr>
      <vt:lpstr>Aviation in the UK</vt:lpstr>
      <vt:lpstr>General Aviation</vt:lpstr>
      <vt:lpstr>Statistics</vt:lpstr>
      <vt:lpstr>First steps</vt:lpstr>
      <vt:lpstr>Презентация PowerPoint</vt:lpstr>
      <vt:lpstr>Презентация PowerPoint</vt:lpstr>
      <vt:lpstr>Airports in the UK</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transport: aviation in the UK</dc:title>
  <dc:creator>ALEX</dc:creator>
  <cp:lastModifiedBy>ALEX</cp:lastModifiedBy>
  <cp:revision>10</cp:revision>
  <dcterms:created xsi:type="dcterms:W3CDTF">2012-05-23T07:46:16Z</dcterms:created>
  <dcterms:modified xsi:type="dcterms:W3CDTF">2012-05-23T11:31:33Z</dcterms:modified>
</cp:coreProperties>
</file>