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0000"/>
    <a:srgbClr val="800000"/>
    <a:srgbClr val="663300"/>
    <a:srgbClr val="55466A"/>
    <a:srgbClr val="3F344E"/>
    <a:srgbClr val="960000"/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9185" autoAdjust="0"/>
    <p:restoredTop sz="94600"/>
  </p:normalViewPr>
  <p:slideViewPr>
    <p:cSldViewPr>
      <p:cViewPr varScale="1">
        <p:scale>
          <a:sx n="64" d="100"/>
          <a:sy n="64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pic>
          <p:nvPicPr>
            <p:cNvPr id="6" name="Picture 5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fld id="{A59BD79E-B858-4F57-9CF8-041B08766B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065C1-1D83-4A6C-8FF5-0CB36305D2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19605-F1F1-4D74-886C-DB779A305F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18079-690C-4E83-9FDC-AEBA66CAA5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53137-4612-4963-9F9A-AF9C49C06D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1A761-84F5-48DA-A61E-023E1DF2A9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A56B-0BD2-4CF9-8C80-09F78E7D34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62CD6-C2BA-4668-93D9-6DD7270B25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7F83A-112F-4C96-8CD6-FF6A94DE7E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F3E20-BAB1-4665-9244-5B2C1DE847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DCAC5-BD22-4B3C-A966-BF8CAEAB58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034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5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7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8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9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0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1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2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3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4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5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6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7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8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9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0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1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2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3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6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7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8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9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0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1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2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3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4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5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6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7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8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9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0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1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2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3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4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5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6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7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8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9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0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1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2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3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4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5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pic>
          <p:nvPicPr>
            <p:cNvPr id="1033" name="Picture 56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 i="0" smtClean="0"/>
            </a:lvl1pPr>
          </a:lstStyle>
          <a:p>
            <a:pPr>
              <a:defRPr/>
            </a:pPr>
            <a:fld id="{DF1922A2-8EF5-427C-802A-263D73BEF7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idx="1"/>
          </p:nvPr>
        </p:nvSpPr>
        <p:spPr>
          <a:xfrm>
            <a:off x="228600" y="2143116"/>
            <a:ext cx="7772400" cy="242889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Тема: «</a:t>
            </a:r>
            <a:r>
              <a:rPr lang="ru-RU" sz="4400" b="1" dirty="0" smtClean="0"/>
              <a:t>Решение задач на построение методом подобных треугольников</a:t>
            </a:r>
            <a:r>
              <a:rPr lang="ru-RU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»</a:t>
            </a:r>
          </a:p>
          <a:p>
            <a:pPr algn="ctr" eaLnBrk="1" hangingPunct="1">
              <a:buFontTx/>
              <a:buNone/>
              <a:defRPr/>
            </a:pPr>
            <a:endParaRPr lang="ru-RU" sz="440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857232"/>
            <a:ext cx="3810000" cy="5162568"/>
          </a:xfrm>
        </p:spPr>
        <p:txBody>
          <a:bodyPr/>
          <a:lstStyle/>
          <a:p>
            <a:pPr marL="0" indent="0">
              <a:buNone/>
            </a:pPr>
            <a:r>
              <a:rPr lang="ru-RU" sz="2000" b="1" i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Построение:</a:t>
            </a:r>
          </a:p>
          <a:p>
            <a:pPr marL="0" indent="0">
              <a:buNone/>
            </a:pP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а) Построить  ∠A = ∝</a:t>
            </a:r>
          </a:p>
          <a:p>
            <a:pPr marL="0" indent="0">
              <a:buNone/>
            </a:pP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б) На одной из сторон угла A отложить 2 одинаковых отрезка, а на другой 3 таких же отрезка, соединить FN</a:t>
            </a:r>
          </a:p>
          <a:p>
            <a:pPr marL="0" indent="0">
              <a:buNone/>
            </a:pP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в) Найти середину NF</a:t>
            </a:r>
          </a:p>
          <a:p>
            <a:pPr marL="0" indent="0">
              <a:buNone/>
            </a:pP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г) На луче AO  - отрезок AM = </a:t>
            </a:r>
            <a:r>
              <a:rPr lang="ru-RU" sz="2000" b="1" dirty="0" err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ru-RU" sz="20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ru-RU" sz="2000" b="1" dirty="0" err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Через M строим прямую </a:t>
            </a:r>
            <a:r>
              <a:rPr lang="ru-RU" sz="2000" b="1" dirty="0" err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</a:t>
            </a: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параллельную NF</a:t>
            </a:r>
          </a:p>
          <a:p>
            <a:pPr marL="0" indent="0">
              <a:buNone/>
            </a:pP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е) </a:t>
            </a:r>
            <a:r>
              <a:rPr lang="ru-RU" sz="2000" b="1" dirty="0" err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</a:t>
            </a: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∩ AF = C,  </a:t>
            </a:r>
            <a:r>
              <a:rPr lang="ru-RU" sz="2000" b="1" dirty="0" err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</a:t>
            </a: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∩ AN = B.</a:t>
            </a:r>
          </a:p>
          <a:p>
            <a:pPr marL="0" indent="0">
              <a:buNone/>
            </a:pP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Треугольник ABC – искомый.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28" name="Рисунок 27" descr="Рисунок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857232"/>
            <a:ext cx="3929090" cy="4643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571480"/>
            <a:ext cx="3810000" cy="5472122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Доказательство:</a:t>
            </a:r>
            <a:r>
              <a:rPr lang="ru-RU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а) </a:t>
            </a:r>
            <a:r>
              <a:rPr lang="el-GR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Δ</a:t>
            </a:r>
            <a:r>
              <a:rPr lang="en-US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ANF ~</a:t>
            </a:r>
            <a:r>
              <a:rPr lang="el-GR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Δ</a:t>
            </a:r>
            <a:r>
              <a:rPr lang="en-US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ABC, (∠A – </a:t>
            </a:r>
            <a:r>
              <a:rPr lang="ru-RU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общий ,∠</a:t>
            </a:r>
            <a:r>
              <a:rPr lang="en-US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ABC = ∠ANF </a:t>
            </a:r>
            <a:r>
              <a:rPr lang="ru-RU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 </a:t>
            </a:r>
            <a:r>
              <a:rPr lang="en-US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NF || BC </a:t>
            </a:r>
            <a:r>
              <a:rPr lang="ru-RU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секущей </a:t>
            </a:r>
            <a:r>
              <a:rPr lang="en-US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AB)</a:t>
            </a:r>
            <a:br>
              <a:rPr lang="en-US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б) NO = OF (по построению)</a:t>
            </a:r>
            <a:br>
              <a:rPr lang="ru-RU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в) BM = MC , т.е. AM – медиана.</a:t>
            </a:r>
            <a:br>
              <a:rPr lang="ru-RU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Если данный угол не является развернутым, то задача имеет единственное решение.</a:t>
            </a:r>
            <a:endParaRPr lang="ru-RU" sz="2400" dirty="0"/>
          </a:p>
        </p:txBody>
      </p:sp>
      <p:pic>
        <p:nvPicPr>
          <p:cNvPr id="5" name="Содержимое 4" descr="Рисунок4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00497" y="714356"/>
            <a:ext cx="3576994" cy="507209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Постройте треугольник АВС по углу А и стороне ВС, если известно, АВ:АС=2:1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Дано:</a:t>
            </a:r>
          </a:p>
          <a:p>
            <a:pPr>
              <a:buNone/>
            </a:pPr>
            <a:r>
              <a:rPr lang="ru-RU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∠A = ∝, </a:t>
            </a:r>
          </a:p>
          <a:p>
            <a:pPr>
              <a:buNone/>
            </a:pPr>
            <a:r>
              <a:rPr lang="ru-RU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 = </a:t>
            </a:r>
            <a:r>
              <a:rPr lang="ru-RU" dirty="0" err="1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r>
              <a:rPr lang="ru-RU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</a:p>
          <a:p>
            <a:pPr>
              <a:buNone/>
            </a:pPr>
            <a:r>
              <a:rPr lang="ru-RU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 : AC = 2 : 1.</a:t>
            </a:r>
          </a:p>
          <a:p>
            <a:pPr>
              <a:buNone/>
            </a:pPr>
            <a:r>
              <a:rPr lang="ru-RU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Построить: ΔABC</a:t>
            </a:r>
            <a:br>
              <a:rPr lang="ru-RU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 rot="5400000">
            <a:off x="4036215" y="2321711"/>
            <a:ext cx="1214446" cy="7143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>
            <a:off x="4286248" y="3286124"/>
            <a:ext cx="228601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4500562" y="4500570"/>
            <a:ext cx="221457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4357686" y="4500570"/>
            <a:ext cx="28575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6572264" y="4500570"/>
            <a:ext cx="28575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5" name="Содержимое 14" descr="Рисунок3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43372" y="2786059"/>
            <a:ext cx="785818" cy="642942"/>
          </a:xfrm>
        </p:spPr>
      </p:pic>
      <p:sp>
        <p:nvSpPr>
          <p:cNvPr id="16" name="Прямоугольник 15"/>
          <p:cNvSpPr/>
          <p:nvPr/>
        </p:nvSpPr>
        <p:spPr>
          <a:xfrm>
            <a:off x="5286380" y="4000505"/>
            <a:ext cx="571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857232"/>
            <a:ext cx="3810000" cy="5162568"/>
          </a:xfrm>
        </p:spPr>
        <p:txBody>
          <a:bodyPr/>
          <a:lstStyle/>
          <a:p>
            <a:pPr>
              <a:buNone/>
            </a:pP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Построение:</a:t>
            </a: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а) ∠</a:t>
            </a:r>
            <a: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A = ∝</a:t>
            </a:r>
            <a:b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б) </a:t>
            </a:r>
            <a: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AB1 = 2 PQ</a:t>
            </a:r>
            <a:b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в)  </a:t>
            </a:r>
            <a: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AC1= PQ</a:t>
            </a:r>
            <a:b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г) </a:t>
            </a:r>
            <a: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C1B2 = M</a:t>
            </a:r>
            <a:b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0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д</a:t>
            </a: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) Через точку </a:t>
            </a:r>
            <a: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B2 </a:t>
            </a: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проведем прямую, параллельную </a:t>
            </a:r>
            <a: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AC1 ,</a:t>
            </a:r>
            <a:b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BB2|| AC1</a:t>
            </a:r>
            <a:b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е) Через точку </a:t>
            </a:r>
            <a: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B </a:t>
            </a: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проведем прямую, параллельную С1</a:t>
            </a:r>
            <a: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B1,</a:t>
            </a:r>
            <a:b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BC ||B2C1</a:t>
            </a:r>
            <a:b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Δ </a:t>
            </a:r>
            <a:r>
              <a:rPr lang="en-US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ABC  - </a:t>
            </a: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искомый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372200" y="3573016"/>
            <a:ext cx="287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308304" y="2636912"/>
            <a:ext cx="287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9" name="Рисунок 18" descr="Рисунок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1500174"/>
            <a:ext cx="1103285" cy="357189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5143504" y="1000108"/>
            <a:ext cx="5000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215074" y="1000108"/>
            <a:ext cx="1525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676456" y="4405754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524600" y="3725416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7892752" y="502156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/>
          </a:p>
        </p:txBody>
      </p:sp>
      <p:pic>
        <p:nvPicPr>
          <p:cNvPr id="44" name="Рисунок 43" descr="Рисунок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2214554"/>
            <a:ext cx="3770668" cy="3215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6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6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6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21" grpId="0"/>
      <p:bldP spid="30" grpId="0"/>
      <p:bldP spid="36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228600" y="571500"/>
            <a:ext cx="3810000" cy="5448300"/>
          </a:xfrm>
          <a:blipFill rotWithShape="1">
            <a:blip r:embed="rId2"/>
            <a:stretch>
              <a:fillRect l="-1473" t="-820" r="-134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pic>
        <p:nvPicPr>
          <p:cNvPr id="6" name="Содержимое 5" descr="Рисунок7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89261" y="571480"/>
            <a:ext cx="3413478" cy="492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Постройте отрезок , если отрезки </a:t>
            </a:r>
            <a:r>
              <a:rPr lang="en-US" sz="4000" i="1" dirty="0" smtClean="0"/>
              <a:t>m</a:t>
            </a:r>
            <a:r>
              <a:rPr lang="en-US" sz="4000" dirty="0" smtClean="0"/>
              <a:t> </a:t>
            </a:r>
            <a:r>
              <a:rPr lang="ru-RU" sz="4000" dirty="0" smtClean="0"/>
              <a:t>и </a:t>
            </a:r>
            <a:r>
              <a:rPr lang="en-US" sz="4000" i="1" dirty="0" smtClean="0"/>
              <a:t>n</a:t>
            </a:r>
            <a:r>
              <a:rPr lang="en-US" sz="4000" dirty="0" smtClean="0"/>
              <a:t> </a:t>
            </a:r>
            <a:r>
              <a:rPr lang="ru-RU" sz="4000" dirty="0" smtClean="0"/>
              <a:t>известны.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Дано: </a:t>
            </a:r>
          </a:p>
          <a:p>
            <a:pPr>
              <a:buNone/>
            </a:pPr>
            <a:r>
              <a:rPr lang="en-US" dirty="0" smtClean="0"/>
              <a:t>              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</a:p>
          <a:p>
            <a:pPr>
              <a:buNone/>
            </a:pPr>
            <a:r>
              <a:rPr lang="en-US" dirty="0" smtClean="0"/>
              <a:t>                m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Построить: отрезок </a:t>
            </a:r>
            <a:r>
              <a:rPr lang="en-US" sz="1800" dirty="0" smtClean="0"/>
              <a:t>a</a:t>
            </a:r>
          </a:p>
          <a:p>
            <a:pPr>
              <a:buNone/>
            </a:pPr>
            <a:r>
              <a:rPr lang="ru-RU" sz="1800" dirty="0" smtClean="0"/>
              <a:t>Решение: 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В прямоугольном</a:t>
            </a:r>
          </a:p>
          <a:p>
            <a:pPr>
              <a:buNone/>
            </a:pPr>
            <a:r>
              <a:rPr lang="ru-RU" sz="1800" dirty="0" smtClean="0"/>
              <a:t>Треугольнике АВС: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В</a:t>
            </a:r>
            <a:r>
              <a:rPr lang="en-US" sz="1800" dirty="0" smtClean="0"/>
              <a:t>D-</a:t>
            </a:r>
            <a:r>
              <a:rPr lang="ru-RU" sz="1800" dirty="0" smtClean="0"/>
              <a:t>высота,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проведённая из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вершины прямого угла,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поэтому В</a:t>
            </a:r>
            <a:r>
              <a:rPr lang="en-US" sz="1800" dirty="0" smtClean="0"/>
              <a:t>D=</a:t>
            </a:r>
          </a:p>
          <a:p>
            <a:pPr>
              <a:buNone/>
            </a:pPr>
            <a:r>
              <a:rPr lang="ru-RU" sz="1800" dirty="0" smtClean="0"/>
              <a:t>Следовательно, </a:t>
            </a:r>
            <a:r>
              <a:rPr lang="en-US" sz="1800" dirty="0" smtClean="0"/>
              <a:t>BD^2=CD ∙ AD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→CD=BD^2: AD=m^2 :n .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DK=CD− CK  </a:t>
            </a:r>
          </a:p>
          <a:p>
            <a:pPr>
              <a:buNone/>
            </a:pPr>
            <a:r>
              <a:rPr lang="ru-RU" sz="1800" dirty="0" smtClean="0"/>
              <a:t>Если </a:t>
            </a:r>
            <a:r>
              <a:rPr lang="en-US" sz="1800" dirty="0" smtClean="0"/>
              <a:t>CK= m, </a:t>
            </a:r>
            <a:r>
              <a:rPr lang="ru-RU" sz="1800" dirty="0" smtClean="0"/>
              <a:t>то </a:t>
            </a:r>
            <a:r>
              <a:rPr lang="en-US" sz="1800" dirty="0" smtClean="0"/>
              <a:t>DK = m^2/n – m.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571472" y="2857496"/>
            <a:ext cx="207170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 rot="5400000">
            <a:off x="428596" y="2857496"/>
            <a:ext cx="28575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 rot="5400000">
            <a:off x="2464579" y="2893215"/>
            <a:ext cx="35719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>
            <a:off x="571472" y="4071942"/>
            <a:ext cx="257176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Прямая соединительная линия 27"/>
          <p:cNvCxnSpPr/>
          <p:nvPr/>
        </p:nvCxnSpPr>
        <p:spPr bwMode="auto">
          <a:xfrm rot="5400000">
            <a:off x="428596" y="4071942"/>
            <a:ext cx="28575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Прямая соединительная линия 29"/>
          <p:cNvCxnSpPr/>
          <p:nvPr/>
        </p:nvCxnSpPr>
        <p:spPr bwMode="auto">
          <a:xfrm rot="5400000">
            <a:off x="3000364" y="4071942"/>
            <a:ext cx="28575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143116"/>
            <a:ext cx="2143140" cy="571504"/>
          </a:xfrm>
          <a:prstGeom prst="rect">
            <a:avLst/>
          </a:prstGeom>
          <a:noFill/>
        </p:spPr>
      </p:pic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4071942"/>
            <a:ext cx="752475" cy="571504"/>
          </a:xfrm>
          <a:prstGeom prst="rect">
            <a:avLst/>
          </a:prstGeom>
          <a:noFill/>
        </p:spPr>
      </p:pic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571480"/>
            <a:ext cx="3810000" cy="5448320"/>
          </a:xfrm>
        </p:spPr>
        <p:txBody>
          <a:bodyPr/>
          <a:lstStyle/>
          <a:p>
            <a:pPr>
              <a:buNone/>
            </a:pPr>
            <a:r>
              <a:rPr lang="ru-RU" sz="2400" i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Построение:</a:t>
            </a:r>
            <a:r>
              <a:rPr lang="ru-RU" sz="2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а) Построить ΔABD, в котором ∠D = 90°, BD = </a:t>
            </a:r>
            <a:r>
              <a:rPr lang="ru-RU" sz="2400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ru-RU" sz="2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AD = </a:t>
            </a:r>
            <a:r>
              <a:rPr lang="ru-RU" sz="2400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ru-RU" sz="2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br>
              <a:rPr lang="ru-RU" sz="2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б) Провести прямую BC так, что BC⏊AB.</a:t>
            </a:r>
            <a:br>
              <a:rPr lang="ru-RU" sz="2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в) На луче CA отложить отрезок CK, равный </a:t>
            </a:r>
            <a:r>
              <a:rPr lang="ru-RU" sz="2400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ru-RU" sz="2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г) DK – искомый отрезок.</a:t>
            </a:r>
            <a:br>
              <a:rPr lang="ru-RU" sz="2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не имеет решения, если </a:t>
            </a:r>
            <a:r>
              <a:rPr lang="ru-RU" sz="2400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ru-RU" sz="2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&lt;</a:t>
            </a:r>
            <a:r>
              <a:rPr lang="ru-RU" sz="2400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ru-RU" sz="2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400" dirty="0"/>
          </a:p>
        </p:txBody>
      </p:sp>
      <p:pic>
        <p:nvPicPr>
          <p:cNvPr id="18" name="Содержимое 17" descr="2021-03-10 (2)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71892" y="857232"/>
            <a:ext cx="2886255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4" name="Содержимое 3" descr="2021-03-10 (3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714488"/>
            <a:ext cx="6858047" cy="435771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b="1" dirty="0" smtClean="0">
                <a:latin typeface="+mj-lt"/>
              </a:rPr>
              <a:t> </a:t>
            </a:r>
            <a:br>
              <a:rPr lang="ru-RU" b="1" dirty="0" smtClean="0">
                <a:latin typeface="+mj-lt"/>
              </a:rPr>
            </a:br>
            <a:r>
              <a:rPr lang="ru-RU" b="1" dirty="0" smtClean="0">
                <a:latin typeface="+mj-lt"/>
              </a:rPr>
              <a:t/>
            </a:r>
            <a:br>
              <a:rPr lang="ru-RU" b="1" dirty="0" smtClean="0">
                <a:latin typeface="+mj-lt"/>
              </a:rPr>
            </a:br>
            <a:r>
              <a:rPr lang="ru-RU" b="1" dirty="0" smtClean="0">
                <a:latin typeface="+mj-lt"/>
              </a:rPr>
              <a:t>Спасибо за урок!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Фронтальный 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714488"/>
            <a:ext cx="7772400" cy="4929222"/>
          </a:xfrm>
        </p:spPr>
        <p:txBody>
          <a:bodyPr/>
          <a:lstStyle/>
          <a:p>
            <a:pPr lvl="0" algn="ctr"/>
            <a:r>
              <a:rPr lang="ru-RU" sz="2400" dirty="0" smtClean="0"/>
              <a:t>Что называется отношением двух отрезков? // Отношением отрезков называется отношение их длин.</a:t>
            </a:r>
          </a:p>
          <a:p>
            <a:pPr lvl="0" algn="ctr"/>
            <a:r>
              <a:rPr lang="ru-RU" sz="2400" dirty="0" smtClean="0"/>
              <a:t>В каком случае говорят, что отрезки AB и CD пропорциональны отрезкам</a:t>
            </a:r>
            <a:r>
              <a:rPr lang="en-US" sz="2400" dirty="0" smtClean="0"/>
              <a:t> </a:t>
            </a:r>
            <a:r>
              <a:rPr lang="ru-RU" sz="2400" dirty="0" smtClean="0"/>
              <a:t>A1B1</a:t>
            </a:r>
            <a:r>
              <a:rPr lang="en-US" sz="2400" dirty="0" smtClean="0"/>
              <a:t> </a:t>
            </a:r>
            <a:r>
              <a:rPr lang="ru-RU" sz="2400" dirty="0" smtClean="0"/>
              <a:t>и</a:t>
            </a:r>
            <a:r>
              <a:rPr lang="en-US" sz="2400" dirty="0" smtClean="0"/>
              <a:t> </a:t>
            </a:r>
            <a:r>
              <a:rPr lang="ru-RU" sz="2400" dirty="0" smtClean="0"/>
              <a:t>C1D1?</a:t>
            </a:r>
            <a:r>
              <a:rPr lang="en-US" sz="2400" dirty="0" smtClean="0"/>
              <a:t> </a:t>
            </a:r>
            <a:r>
              <a:rPr lang="ru-RU" sz="2400" dirty="0" smtClean="0"/>
              <a:t>//</a:t>
            </a:r>
            <a:r>
              <a:rPr lang="en-US" sz="2400" dirty="0" smtClean="0"/>
              <a:t> </a:t>
            </a:r>
            <a:r>
              <a:rPr lang="ru-RU" sz="2400" dirty="0" smtClean="0"/>
              <a:t>Говорят, что отрезки AB и СD пропорциональны отрезкам А1В1 и С1D1, если АВ:А1В1=СD:С1D1.</a:t>
            </a:r>
          </a:p>
          <a:p>
            <a:pPr algn="ctr"/>
            <a:r>
              <a:rPr lang="ru-RU" sz="2400" dirty="0" smtClean="0"/>
              <a:t>Дайте определение подобных треугольников.  //  Подобные треугольник — треугольники, у которых углы соответственно равны, а стороны одного соответственно пропорциональны сторонам другого треугольника.</a:t>
            </a:r>
          </a:p>
          <a:p>
            <a:pPr lvl="0" algn="ctr"/>
            <a:endParaRPr lang="ru-RU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28600" y="214290"/>
            <a:ext cx="7772400" cy="6143668"/>
          </a:xfrm>
        </p:spPr>
        <p:txBody>
          <a:bodyPr/>
          <a:lstStyle/>
          <a:p>
            <a:pPr lvl="0" algn="ctr"/>
            <a:r>
              <a:rPr lang="ru-RU" sz="2400" dirty="0" smtClean="0"/>
              <a:t>Сформулируйте признаки подобия треугольников. // Если два угла одного треугольника равны двум углам другого треугольника, то такие</a:t>
            </a:r>
            <a:r>
              <a:rPr lang="ru-RU" sz="2400" b="1" dirty="0" smtClean="0"/>
              <a:t> </a:t>
            </a:r>
            <a:r>
              <a:rPr lang="ru-RU" sz="2400" dirty="0" smtClean="0"/>
              <a:t>треугольники подобны; Если две стороны одного треугольника</a:t>
            </a:r>
            <a:r>
              <a:rPr lang="ru-RU" sz="2400" b="1" dirty="0" smtClean="0"/>
              <a:t> </a:t>
            </a:r>
            <a:r>
              <a:rPr lang="ru-RU" sz="2400" dirty="0" smtClean="0"/>
              <a:t>пропорциональны двум сторонам другого треугольника и углы,</a:t>
            </a:r>
            <a:r>
              <a:rPr lang="ru-RU" sz="2400" b="1" dirty="0" smtClean="0"/>
              <a:t> </a:t>
            </a:r>
            <a:r>
              <a:rPr lang="ru-RU" sz="2400" dirty="0" smtClean="0"/>
              <a:t>образованные этими сторонами, равны, то такие  треугольники подобны;</a:t>
            </a:r>
            <a:r>
              <a:rPr lang="ru-RU" sz="2400" b="1" dirty="0" smtClean="0"/>
              <a:t> </a:t>
            </a:r>
            <a:r>
              <a:rPr lang="ru-RU" sz="2400" dirty="0" smtClean="0"/>
              <a:t>Если стороны одного треугольника пропорциональны сторонам другого треугольника, то такие треугольники подобны.</a:t>
            </a:r>
          </a:p>
          <a:p>
            <a:pPr lvl="0" algn="ctr"/>
            <a:r>
              <a:rPr lang="ru-RU" sz="2400" dirty="0" smtClean="0"/>
              <a:t>Сформулируйте утверждение о пропорциональных отрезках в прямоугольном треугольнике. // Катет прямоугольного треугольника есть среднее пропорциональное для гипотенузы и отрезка гипотенузы, заключенного между катетом и высотой, проведенной из вершины прямого угла.</a:t>
            </a:r>
          </a:p>
          <a:p>
            <a:pPr lvl="0" algn="ctr"/>
            <a:endParaRPr lang="ru-RU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857232"/>
            <a:ext cx="3810000" cy="5162568"/>
          </a:xfrm>
        </p:spPr>
        <p:txBody>
          <a:bodyPr/>
          <a:lstStyle/>
          <a:p>
            <a:pPr lvl="0"/>
            <a:r>
              <a:rPr lang="ru-RU" dirty="0" smtClean="0"/>
              <a:t>Постройте угол равный данному.</a:t>
            </a:r>
          </a:p>
          <a:p>
            <a:pPr lvl="0"/>
            <a:r>
              <a:rPr lang="ru-RU" dirty="0" smtClean="0"/>
              <a:t>Постройте медиану АМ треугольника АВС.</a:t>
            </a:r>
          </a:p>
          <a:p>
            <a:pPr lvl="0"/>
            <a:r>
              <a:rPr lang="ru-RU" dirty="0" smtClean="0"/>
              <a:t>Постройте прямую, параллельную стороне АВ треугольника АВС и проходящую через точку С.</a:t>
            </a:r>
          </a:p>
          <a:p>
            <a:endParaRPr lang="ru-RU" dirty="0"/>
          </a:p>
        </p:txBody>
      </p:sp>
      <p:pic>
        <p:nvPicPr>
          <p:cNvPr id="7" name="Содержимое 6" descr="Рисунок2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89091" y="2071678"/>
            <a:ext cx="2413817" cy="3857651"/>
          </a:xfrm>
        </p:spPr>
      </p:pic>
      <p:sp>
        <p:nvSpPr>
          <p:cNvPr id="8" name="Прямоугольник 7"/>
          <p:cNvSpPr/>
          <p:nvPr/>
        </p:nvSpPr>
        <p:spPr>
          <a:xfrm>
            <a:off x="6000760" y="1571612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4500562" y="5397224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86644" y="4306161"/>
            <a:ext cx="571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en-US" dirty="0" smtClean="0"/>
              <a:t>C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428736"/>
            <a:ext cx="7772400" cy="3429024"/>
          </a:xfrm>
        </p:spPr>
        <p:txBody>
          <a:bodyPr/>
          <a:lstStyle/>
          <a:p>
            <a:pPr lvl="0" algn="ctr"/>
            <a:r>
              <a:rPr lang="ru-RU" sz="2400" dirty="0" smtClean="0"/>
              <a:t>В чём заключается метод построения фигур методом подобия? // Сначала строят фигуру, подобную искомой, потом строят по заданным размерам саму искомую фигуру.</a:t>
            </a:r>
          </a:p>
          <a:p>
            <a:pPr lvl="0" algn="ctr"/>
            <a:r>
              <a:rPr lang="ru-RU" sz="2400" dirty="0" smtClean="0"/>
              <a:t>Сколько и какие этапы включают в себя задачи на построения? // 4 этапа: анализ задачи, построение, доказательство, исследование.</a:t>
            </a:r>
          </a:p>
          <a:p>
            <a:pPr algn="ctr">
              <a:buNone/>
            </a:pPr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214422"/>
            <a:ext cx="7772400" cy="142876"/>
          </a:xfrm>
        </p:spPr>
        <p:txBody>
          <a:bodyPr/>
          <a:lstStyle/>
          <a:p>
            <a:pPr lvl="0"/>
            <a:r>
              <a:rPr lang="ru-RU" sz="2400" dirty="0" smtClean="0"/>
              <a:t>Построить треугольник АВС по углу А, отношению сторон АВ:АС=2:1 и расстоянию от точки пересечения медиан до вершины 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1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blipFill rotWithShape="1">
            <a:blip r:embed="rId2"/>
            <a:stretch>
              <a:fillRect l="-2909" t="-1061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 rot="5400000">
            <a:off x="4250529" y="2750339"/>
            <a:ext cx="1571636" cy="785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4643438" y="3929066"/>
            <a:ext cx="214314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5" name="Содержимое 14" descr="Рисунок3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3429000"/>
            <a:ext cx="857256" cy="500065"/>
          </a:xfrm>
        </p:spPr>
      </p:pic>
      <p:cxnSp>
        <p:nvCxnSpPr>
          <p:cNvPr id="17" name="Прямая соединительная линия 16"/>
          <p:cNvCxnSpPr/>
          <p:nvPr/>
        </p:nvCxnSpPr>
        <p:spPr bwMode="auto">
          <a:xfrm>
            <a:off x="4714876" y="4786322"/>
            <a:ext cx="221457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Прямая соединительная линия 18"/>
          <p:cNvCxnSpPr/>
          <p:nvPr/>
        </p:nvCxnSpPr>
        <p:spPr bwMode="auto">
          <a:xfrm rot="5400000">
            <a:off x="4572000" y="4786322"/>
            <a:ext cx="28575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Прямая соединительная линия 20"/>
          <p:cNvCxnSpPr/>
          <p:nvPr/>
        </p:nvCxnSpPr>
        <p:spPr bwMode="auto">
          <a:xfrm rot="5400000">
            <a:off x="6786578" y="4786322"/>
            <a:ext cx="28575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Прямоугольник 21"/>
          <p:cNvSpPr/>
          <p:nvPr/>
        </p:nvSpPr>
        <p:spPr>
          <a:xfrm>
            <a:off x="5572132" y="4286257"/>
            <a:ext cx="17859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857232"/>
            <a:ext cx="3810000" cy="5162568"/>
          </a:xfrm>
        </p:spPr>
        <p:txBody>
          <a:bodyPr/>
          <a:lstStyle/>
          <a:p>
            <a:pPr>
              <a:buNone/>
            </a:pPr>
            <a:r>
              <a:rPr lang="ru-RU" sz="16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Построение:</a:t>
            </a:r>
            <a: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/>
            </a:r>
            <a:b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</a:br>
            <a: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а) Построить угол A, равный ∝.</a:t>
            </a:r>
            <a:b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</a:br>
            <a: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б) На сторонах угла A отложить отрезки AC1 и AB1так, что AB1 : AC1 = 2 : 1.</a:t>
            </a:r>
            <a:b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</a:br>
            <a: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в) Построить точку пересечения медиан треугольник AB1C1  - точку O1.</a:t>
            </a:r>
            <a:b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</a:br>
            <a: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г) На луче O1C1 отложить отрезок O1E, равный </a:t>
            </a:r>
            <a:r>
              <a:rPr lang="ru-RU" sz="16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m</a:t>
            </a:r>
            <a: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.</a:t>
            </a:r>
            <a:b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</a:br>
            <a:r>
              <a:rPr lang="ru-RU" sz="16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д</a:t>
            </a:r>
            <a: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) Построить прямую EC, параллельную медиане AM1 треугольника AB1C1C = EC ∩ AC1.</a:t>
            </a:r>
            <a:b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</a:br>
            <a: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е) Через точку C провести прямую CB, параллельную C1B1, CB∩AB1 = B.</a:t>
            </a:r>
            <a:b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</a:br>
            <a: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Треугольник ABC – искомый. </a:t>
            </a:r>
            <a:br>
              <a:rPr lang="ru-RU" sz="1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</a:br>
            <a:endParaRPr lang="ru-RU" sz="1600" dirty="0"/>
          </a:p>
        </p:txBody>
      </p:sp>
      <p:grpSp>
        <p:nvGrpSpPr>
          <p:cNvPr id="5" name="Содержимое 4"/>
          <p:cNvGrpSpPr>
            <a:grpSpLocks noGrp="1"/>
          </p:cNvGrpSpPr>
          <p:nvPr>
            <p:ph sz="half" idx="2"/>
          </p:nvPr>
        </p:nvGrpSpPr>
        <p:grpSpPr>
          <a:xfrm>
            <a:off x="4191000" y="785794"/>
            <a:ext cx="3810000" cy="4714908"/>
            <a:chOff x="4632905" y="1175649"/>
            <a:chExt cx="2897811" cy="3057984"/>
          </a:xfrm>
        </p:grpSpPr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6474533" y="1175649"/>
              <a:ext cx="1538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6636145" y="1175649"/>
              <a:ext cx="57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5690901" y="1872493"/>
              <a:ext cx="1538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5850635" y="1985438"/>
              <a:ext cx="6412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>
              <a:off x="5922044" y="1872493"/>
              <a:ext cx="57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7314542" y="1872494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7530651" y="1872494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5570632" y="2219851"/>
              <a:ext cx="1667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K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24"/>
            <p:cNvSpPr>
              <a:spLocks noChangeArrowheads="1"/>
            </p:cNvSpPr>
            <p:nvPr/>
          </p:nvSpPr>
          <p:spPr bwMode="auto">
            <a:xfrm>
              <a:off x="5745399" y="2219851"/>
              <a:ext cx="57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25"/>
            <p:cNvSpPr>
              <a:spLocks noChangeArrowheads="1"/>
            </p:cNvSpPr>
            <p:nvPr/>
          </p:nvSpPr>
          <p:spPr bwMode="auto">
            <a:xfrm>
              <a:off x="6765811" y="2219851"/>
              <a:ext cx="2574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M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6863531" y="2219851"/>
              <a:ext cx="57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28"/>
            <p:cNvSpPr>
              <a:spLocks noChangeArrowheads="1"/>
            </p:cNvSpPr>
            <p:nvPr/>
          </p:nvSpPr>
          <p:spPr bwMode="auto">
            <a:xfrm>
              <a:off x="5087673" y="2567206"/>
              <a:ext cx="1667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K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auto">
            <a:xfrm>
              <a:off x="5260562" y="2680151"/>
              <a:ext cx="6412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30"/>
            <p:cNvSpPr>
              <a:spLocks noChangeArrowheads="1"/>
            </p:cNvSpPr>
            <p:nvPr/>
          </p:nvSpPr>
          <p:spPr bwMode="auto">
            <a:xfrm>
              <a:off x="5333851" y="2680151"/>
              <a:ext cx="3206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31"/>
            <p:cNvSpPr>
              <a:spLocks noChangeArrowheads="1"/>
            </p:cNvSpPr>
            <p:nvPr/>
          </p:nvSpPr>
          <p:spPr bwMode="auto">
            <a:xfrm>
              <a:off x="6046072" y="2567206"/>
              <a:ext cx="1667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O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32"/>
            <p:cNvSpPr>
              <a:spLocks noChangeArrowheads="1"/>
            </p:cNvSpPr>
            <p:nvPr/>
          </p:nvSpPr>
          <p:spPr bwMode="auto">
            <a:xfrm>
              <a:off x="6218960" y="2567206"/>
              <a:ext cx="57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34"/>
            <p:cNvSpPr>
              <a:spLocks noChangeArrowheads="1"/>
            </p:cNvSpPr>
            <p:nvPr/>
          </p:nvSpPr>
          <p:spPr bwMode="auto">
            <a:xfrm>
              <a:off x="5448483" y="2914564"/>
              <a:ext cx="1667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O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35"/>
            <p:cNvSpPr>
              <a:spLocks noChangeArrowheads="1"/>
            </p:cNvSpPr>
            <p:nvPr/>
          </p:nvSpPr>
          <p:spPr bwMode="auto">
            <a:xfrm>
              <a:off x="5621371" y="3027509"/>
              <a:ext cx="6412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36"/>
            <p:cNvSpPr>
              <a:spLocks noChangeArrowheads="1"/>
            </p:cNvSpPr>
            <p:nvPr/>
          </p:nvSpPr>
          <p:spPr bwMode="auto">
            <a:xfrm>
              <a:off x="5692780" y="3027509"/>
              <a:ext cx="19236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37"/>
            <p:cNvSpPr>
              <a:spLocks noChangeArrowheads="1"/>
            </p:cNvSpPr>
            <p:nvPr/>
          </p:nvSpPr>
          <p:spPr bwMode="auto">
            <a:xfrm>
              <a:off x="5901373" y="2914564"/>
              <a:ext cx="2051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M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38"/>
            <p:cNvSpPr>
              <a:spLocks noChangeArrowheads="1"/>
            </p:cNvSpPr>
            <p:nvPr/>
          </p:nvSpPr>
          <p:spPr bwMode="auto">
            <a:xfrm>
              <a:off x="6115603" y="3027509"/>
              <a:ext cx="6412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39"/>
            <p:cNvSpPr>
              <a:spLocks noChangeArrowheads="1"/>
            </p:cNvSpPr>
            <p:nvPr/>
          </p:nvSpPr>
          <p:spPr bwMode="auto">
            <a:xfrm>
              <a:off x="6183256" y="2914564"/>
              <a:ext cx="57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43"/>
            <p:cNvSpPr>
              <a:spLocks noChangeArrowheads="1"/>
            </p:cNvSpPr>
            <p:nvPr/>
          </p:nvSpPr>
          <p:spPr bwMode="auto">
            <a:xfrm>
              <a:off x="5442845" y="3609278"/>
              <a:ext cx="1731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44"/>
            <p:cNvSpPr>
              <a:spLocks noChangeArrowheads="1"/>
            </p:cNvSpPr>
            <p:nvPr/>
          </p:nvSpPr>
          <p:spPr bwMode="auto">
            <a:xfrm>
              <a:off x="5604457" y="3722222"/>
              <a:ext cx="31758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С</a:t>
              </a: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5673989" y="3609278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46"/>
            <p:cNvSpPr>
              <a:spLocks noChangeArrowheads="1"/>
            </p:cNvSpPr>
            <p:nvPr/>
          </p:nvSpPr>
          <p:spPr bwMode="auto">
            <a:xfrm>
              <a:off x="5854393" y="3609277"/>
              <a:ext cx="11541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47"/>
            <p:cNvSpPr>
              <a:spLocks noChangeArrowheads="1"/>
            </p:cNvSpPr>
            <p:nvPr/>
          </p:nvSpPr>
          <p:spPr bwMode="auto">
            <a:xfrm>
              <a:off x="5972784" y="3609278"/>
              <a:ext cx="11541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48"/>
            <p:cNvSpPr>
              <a:spLocks noChangeArrowheads="1"/>
            </p:cNvSpPr>
            <p:nvPr/>
          </p:nvSpPr>
          <p:spPr bwMode="auto">
            <a:xfrm>
              <a:off x="6335472" y="3609277"/>
              <a:ext cx="28854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49"/>
            <p:cNvSpPr>
              <a:spLocks noChangeArrowheads="1"/>
            </p:cNvSpPr>
            <p:nvPr/>
          </p:nvSpPr>
          <p:spPr bwMode="auto">
            <a:xfrm>
              <a:off x="6636145" y="3609278"/>
              <a:ext cx="26930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53"/>
            <p:cNvSpPr>
              <a:spLocks noChangeArrowheads="1"/>
            </p:cNvSpPr>
            <p:nvPr/>
          </p:nvSpPr>
          <p:spPr bwMode="auto">
            <a:xfrm>
              <a:off x="6656816" y="3956634"/>
              <a:ext cx="57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Freeform 57"/>
            <p:cNvSpPr>
              <a:spLocks/>
            </p:cNvSpPr>
            <p:nvPr/>
          </p:nvSpPr>
          <p:spPr bwMode="auto">
            <a:xfrm>
              <a:off x="4636661" y="3696649"/>
              <a:ext cx="2078411" cy="17048"/>
            </a:xfrm>
            <a:custGeom>
              <a:avLst/>
              <a:gdLst>
                <a:gd name="T0" fmla="*/ 0 w 1106"/>
                <a:gd name="T1" fmla="*/ 0 h 8"/>
                <a:gd name="T2" fmla="*/ 1106 w 1106"/>
                <a:gd name="T3" fmla="*/ 0 h 8"/>
                <a:gd name="T4" fmla="*/ 1106 w 1106"/>
                <a:gd name="T5" fmla="*/ 8 h 8"/>
                <a:gd name="T6" fmla="*/ 0 w 1106"/>
                <a:gd name="T7" fmla="*/ 7 h 8"/>
                <a:gd name="T8" fmla="*/ 0 w 1106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6" h="8">
                  <a:moveTo>
                    <a:pt x="0" y="0"/>
                  </a:moveTo>
                  <a:lnTo>
                    <a:pt x="1106" y="0"/>
                  </a:lnTo>
                  <a:lnTo>
                    <a:pt x="1106" y="8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58"/>
            <p:cNvSpPr>
              <a:spLocks/>
            </p:cNvSpPr>
            <p:nvPr/>
          </p:nvSpPr>
          <p:spPr bwMode="auto">
            <a:xfrm>
              <a:off x="4632905" y="1397275"/>
              <a:ext cx="2023913" cy="2314292"/>
            </a:xfrm>
            <a:custGeom>
              <a:avLst/>
              <a:gdLst>
                <a:gd name="T0" fmla="*/ 5 w 1083"/>
                <a:gd name="T1" fmla="*/ 1086 h 1086"/>
                <a:gd name="T2" fmla="*/ 1083 w 1083"/>
                <a:gd name="T3" fmla="*/ 6 h 1086"/>
                <a:gd name="T4" fmla="*/ 1078 w 1083"/>
                <a:gd name="T5" fmla="*/ 0 h 1086"/>
                <a:gd name="T6" fmla="*/ 0 w 1083"/>
                <a:gd name="T7" fmla="*/ 1080 h 1086"/>
                <a:gd name="T8" fmla="*/ 5 w 1083"/>
                <a:gd name="T9" fmla="*/ 1086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3" h="1086">
                  <a:moveTo>
                    <a:pt x="5" y="1086"/>
                  </a:moveTo>
                  <a:lnTo>
                    <a:pt x="1083" y="6"/>
                  </a:lnTo>
                  <a:lnTo>
                    <a:pt x="1078" y="0"/>
                  </a:lnTo>
                  <a:lnTo>
                    <a:pt x="0" y="1080"/>
                  </a:lnTo>
                  <a:lnTo>
                    <a:pt x="5" y="1086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Rectangle 60"/>
            <p:cNvSpPr>
              <a:spLocks noChangeArrowheads="1"/>
            </p:cNvSpPr>
            <p:nvPr/>
          </p:nvSpPr>
          <p:spPr bwMode="auto">
            <a:xfrm>
              <a:off x="6656816" y="1395144"/>
              <a:ext cx="13155" cy="2301506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61"/>
            <p:cNvSpPr>
              <a:spLocks/>
            </p:cNvSpPr>
            <p:nvPr/>
          </p:nvSpPr>
          <p:spPr bwMode="auto">
            <a:xfrm>
              <a:off x="4634783" y="2400987"/>
              <a:ext cx="2031431" cy="1310580"/>
            </a:xfrm>
            <a:custGeom>
              <a:avLst/>
              <a:gdLst>
                <a:gd name="T0" fmla="*/ 3 w 1081"/>
                <a:gd name="T1" fmla="*/ 615 h 615"/>
                <a:gd name="T2" fmla="*/ 1081 w 1081"/>
                <a:gd name="T3" fmla="*/ 7 h 615"/>
                <a:gd name="T4" fmla="*/ 1078 w 1081"/>
                <a:gd name="T5" fmla="*/ 0 h 615"/>
                <a:gd name="T6" fmla="*/ 0 w 1081"/>
                <a:gd name="T7" fmla="*/ 608 h 615"/>
                <a:gd name="T8" fmla="*/ 3 w 1081"/>
                <a:gd name="T9" fmla="*/ 615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1" h="615">
                  <a:moveTo>
                    <a:pt x="3" y="615"/>
                  </a:moveTo>
                  <a:lnTo>
                    <a:pt x="1081" y="7"/>
                  </a:lnTo>
                  <a:lnTo>
                    <a:pt x="1078" y="0"/>
                  </a:lnTo>
                  <a:lnTo>
                    <a:pt x="0" y="608"/>
                  </a:lnTo>
                  <a:lnTo>
                    <a:pt x="3" y="615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62"/>
            <p:cNvSpPr>
              <a:spLocks/>
            </p:cNvSpPr>
            <p:nvPr/>
          </p:nvSpPr>
          <p:spPr bwMode="auto">
            <a:xfrm>
              <a:off x="5264321" y="3001935"/>
              <a:ext cx="552489" cy="707500"/>
            </a:xfrm>
            <a:custGeom>
              <a:avLst/>
              <a:gdLst>
                <a:gd name="T0" fmla="*/ 289 w 294"/>
                <a:gd name="T1" fmla="*/ 332 h 332"/>
                <a:gd name="T2" fmla="*/ 0 w 294"/>
                <a:gd name="T3" fmla="*/ 5 h 332"/>
                <a:gd name="T4" fmla="*/ 5 w 294"/>
                <a:gd name="T5" fmla="*/ 0 h 332"/>
                <a:gd name="T6" fmla="*/ 294 w 294"/>
                <a:gd name="T7" fmla="*/ 327 h 332"/>
                <a:gd name="T8" fmla="*/ 289 w 294"/>
                <a:gd name="T9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332">
                  <a:moveTo>
                    <a:pt x="289" y="332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294" y="327"/>
                  </a:lnTo>
                  <a:lnTo>
                    <a:pt x="289" y="332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63"/>
            <p:cNvSpPr>
              <a:spLocks/>
            </p:cNvSpPr>
            <p:nvPr/>
          </p:nvSpPr>
          <p:spPr bwMode="auto">
            <a:xfrm>
              <a:off x="5675869" y="3543216"/>
              <a:ext cx="550609" cy="626521"/>
            </a:xfrm>
            <a:custGeom>
              <a:avLst/>
              <a:gdLst>
                <a:gd name="T0" fmla="*/ 5 w 293"/>
                <a:gd name="T1" fmla="*/ 0 h 294"/>
                <a:gd name="T2" fmla="*/ 293 w 293"/>
                <a:gd name="T3" fmla="*/ 289 h 294"/>
                <a:gd name="T4" fmla="*/ 288 w 293"/>
                <a:gd name="T5" fmla="*/ 294 h 294"/>
                <a:gd name="T6" fmla="*/ 0 w 293"/>
                <a:gd name="T7" fmla="*/ 6 h 294"/>
                <a:gd name="T8" fmla="*/ 5 w 293"/>
                <a:gd name="T9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4">
                  <a:moveTo>
                    <a:pt x="5" y="0"/>
                  </a:moveTo>
                  <a:lnTo>
                    <a:pt x="293" y="289"/>
                  </a:lnTo>
                  <a:lnTo>
                    <a:pt x="288" y="294"/>
                  </a:lnTo>
                  <a:lnTo>
                    <a:pt x="0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64"/>
            <p:cNvSpPr>
              <a:spLocks/>
            </p:cNvSpPr>
            <p:nvPr/>
          </p:nvSpPr>
          <p:spPr bwMode="auto">
            <a:xfrm>
              <a:off x="6218960" y="3717960"/>
              <a:ext cx="428460" cy="451777"/>
            </a:xfrm>
            <a:custGeom>
              <a:avLst/>
              <a:gdLst>
                <a:gd name="T0" fmla="*/ 165 w 170"/>
                <a:gd name="T1" fmla="*/ 0 h 293"/>
                <a:gd name="T2" fmla="*/ 0 w 170"/>
                <a:gd name="T3" fmla="*/ 289 h 293"/>
                <a:gd name="T4" fmla="*/ 6 w 170"/>
                <a:gd name="T5" fmla="*/ 293 h 293"/>
                <a:gd name="T6" fmla="*/ 170 w 170"/>
                <a:gd name="T7" fmla="*/ 4 h 293"/>
                <a:gd name="T8" fmla="*/ 165 w 170"/>
                <a:gd name="T9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93">
                  <a:moveTo>
                    <a:pt x="165" y="0"/>
                  </a:moveTo>
                  <a:lnTo>
                    <a:pt x="0" y="289"/>
                  </a:lnTo>
                  <a:lnTo>
                    <a:pt x="6" y="293"/>
                  </a:lnTo>
                  <a:lnTo>
                    <a:pt x="170" y="4"/>
                  </a:lnTo>
                  <a:lnTo>
                    <a:pt x="165" y="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" name="Freeform 65"/>
            <p:cNvSpPr>
              <a:spLocks/>
            </p:cNvSpPr>
            <p:nvPr/>
          </p:nvSpPr>
          <p:spPr bwMode="auto">
            <a:xfrm>
              <a:off x="5704055" y="2507538"/>
              <a:ext cx="964036" cy="1210422"/>
            </a:xfrm>
            <a:custGeom>
              <a:avLst/>
              <a:gdLst>
                <a:gd name="T0" fmla="*/ 508 w 513"/>
                <a:gd name="T1" fmla="*/ 568 h 568"/>
                <a:gd name="T2" fmla="*/ 0 w 513"/>
                <a:gd name="T3" fmla="*/ 5 h 568"/>
                <a:gd name="T4" fmla="*/ 5 w 513"/>
                <a:gd name="T5" fmla="*/ 0 h 568"/>
                <a:gd name="T6" fmla="*/ 513 w 513"/>
                <a:gd name="T7" fmla="*/ 563 h 568"/>
                <a:gd name="T8" fmla="*/ 508 w 513"/>
                <a:gd name="T9" fmla="*/ 568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3" h="568">
                  <a:moveTo>
                    <a:pt x="508" y="568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513" y="563"/>
                  </a:lnTo>
                  <a:lnTo>
                    <a:pt x="508" y="568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44" name="Прямая соединительная линия 43"/>
            <p:cNvCxnSpPr/>
            <p:nvPr/>
          </p:nvCxnSpPr>
          <p:spPr>
            <a:xfrm flipV="1">
              <a:off x="5835600" y="2358367"/>
              <a:ext cx="0" cy="133828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571480"/>
            <a:ext cx="3810000" cy="5448320"/>
          </a:xfrm>
        </p:spPr>
        <p:txBody>
          <a:bodyPr/>
          <a:lstStyle/>
          <a:p>
            <a:pPr>
              <a:buNone/>
            </a:pPr>
            <a:r>
              <a:rPr lang="ru-RU" sz="18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Доказательство:</a:t>
            </a:r>
            <a:br>
              <a:rPr lang="ru-RU" sz="18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</a:br>
            <a: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а) В треугольнике ABC ∠A = ∝.</a:t>
            </a:r>
            <a:b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</a:br>
            <a: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б) AB : BC = 2 : 1, так как ΔABC ~ ΔAB1C1 по двум углам → так как AB1:AC1 = 2: 1 по построению ,то AB : AC = 2 : 1.</a:t>
            </a:r>
            <a:b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</a:br>
            <a: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в) О – точка пересечения медиан треугольника ABC, так как если B1M1 = M1C1, то BM = MC (ΔAB1M1~ΔABM,ΔAM1C1~ΔAMC).</a:t>
            </a:r>
            <a:b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</a:br>
            <a: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г) OC = </a:t>
            </a:r>
            <a:r>
              <a:rPr lang="ru-RU" sz="18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m</a:t>
            </a:r>
            <a: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, так как O1E = </a:t>
            </a:r>
            <a:r>
              <a:rPr lang="ru-RU" sz="18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m</a:t>
            </a:r>
            <a: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, а O1OCE параллелограмм по       построению.</a:t>
            </a:r>
            <a:b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</a:br>
            <a: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Треугольник ABC удовлетворяет всем условиям задачи, следовательно, треугольник ABC – искомый.</a:t>
            </a:r>
            <a:endParaRPr lang="ru-RU" sz="1800" dirty="0"/>
          </a:p>
        </p:txBody>
      </p:sp>
      <p:grpSp>
        <p:nvGrpSpPr>
          <p:cNvPr id="5" name="Содержимое 4"/>
          <p:cNvGrpSpPr>
            <a:grpSpLocks noGrp="1"/>
          </p:cNvGrpSpPr>
          <p:nvPr>
            <p:ph sz="half" idx="2"/>
          </p:nvPr>
        </p:nvGrpSpPr>
        <p:grpSpPr>
          <a:xfrm>
            <a:off x="4357686" y="500042"/>
            <a:ext cx="3810000" cy="5448300"/>
            <a:chOff x="4632905" y="1175649"/>
            <a:chExt cx="2897811" cy="3057984"/>
          </a:xfrm>
        </p:grpSpPr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6474533" y="1175649"/>
              <a:ext cx="1538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6636145" y="1175649"/>
              <a:ext cx="57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5690901" y="1872493"/>
              <a:ext cx="1538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5850635" y="1985438"/>
              <a:ext cx="6412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>
              <a:off x="5922044" y="1872493"/>
              <a:ext cx="57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7314542" y="1872494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7530651" y="1872494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5570632" y="2219851"/>
              <a:ext cx="1667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K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24"/>
            <p:cNvSpPr>
              <a:spLocks noChangeArrowheads="1"/>
            </p:cNvSpPr>
            <p:nvPr/>
          </p:nvSpPr>
          <p:spPr bwMode="auto">
            <a:xfrm>
              <a:off x="5745399" y="2219851"/>
              <a:ext cx="57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25"/>
            <p:cNvSpPr>
              <a:spLocks noChangeArrowheads="1"/>
            </p:cNvSpPr>
            <p:nvPr/>
          </p:nvSpPr>
          <p:spPr bwMode="auto">
            <a:xfrm>
              <a:off x="6765811" y="2219851"/>
              <a:ext cx="2574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M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6863531" y="2219851"/>
              <a:ext cx="57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28"/>
            <p:cNvSpPr>
              <a:spLocks noChangeArrowheads="1"/>
            </p:cNvSpPr>
            <p:nvPr/>
          </p:nvSpPr>
          <p:spPr bwMode="auto">
            <a:xfrm>
              <a:off x="5087673" y="2567206"/>
              <a:ext cx="1667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K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auto">
            <a:xfrm>
              <a:off x="5260562" y="2680151"/>
              <a:ext cx="6412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30"/>
            <p:cNvSpPr>
              <a:spLocks noChangeArrowheads="1"/>
            </p:cNvSpPr>
            <p:nvPr/>
          </p:nvSpPr>
          <p:spPr bwMode="auto">
            <a:xfrm>
              <a:off x="5333851" y="2680151"/>
              <a:ext cx="3206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31"/>
            <p:cNvSpPr>
              <a:spLocks noChangeArrowheads="1"/>
            </p:cNvSpPr>
            <p:nvPr/>
          </p:nvSpPr>
          <p:spPr bwMode="auto">
            <a:xfrm>
              <a:off x="6046072" y="2567206"/>
              <a:ext cx="1667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O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32"/>
            <p:cNvSpPr>
              <a:spLocks noChangeArrowheads="1"/>
            </p:cNvSpPr>
            <p:nvPr/>
          </p:nvSpPr>
          <p:spPr bwMode="auto">
            <a:xfrm>
              <a:off x="6218960" y="2567206"/>
              <a:ext cx="57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34"/>
            <p:cNvSpPr>
              <a:spLocks noChangeArrowheads="1"/>
            </p:cNvSpPr>
            <p:nvPr/>
          </p:nvSpPr>
          <p:spPr bwMode="auto">
            <a:xfrm>
              <a:off x="5448483" y="2914564"/>
              <a:ext cx="1667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O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35"/>
            <p:cNvSpPr>
              <a:spLocks noChangeArrowheads="1"/>
            </p:cNvSpPr>
            <p:nvPr/>
          </p:nvSpPr>
          <p:spPr bwMode="auto">
            <a:xfrm>
              <a:off x="5621371" y="3027509"/>
              <a:ext cx="6412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36"/>
            <p:cNvSpPr>
              <a:spLocks noChangeArrowheads="1"/>
            </p:cNvSpPr>
            <p:nvPr/>
          </p:nvSpPr>
          <p:spPr bwMode="auto">
            <a:xfrm>
              <a:off x="5692780" y="3027509"/>
              <a:ext cx="19236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37"/>
            <p:cNvSpPr>
              <a:spLocks noChangeArrowheads="1"/>
            </p:cNvSpPr>
            <p:nvPr/>
          </p:nvSpPr>
          <p:spPr bwMode="auto">
            <a:xfrm>
              <a:off x="5901373" y="2914564"/>
              <a:ext cx="2051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M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38"/>
            <p:cNvSpPr>
              <a:spLocks noChangeArrowheads="1"/>
            </p:cNvSpPr>
            <p:nvPr/>
          </p:nvSpPr>
          <p:spPr bwMode="auto">
            <a:xfrm>
              <a:off x="6115603" y="3027509"/>
              <a:ext cx="6412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39"/>
            <p:cNvSpPr>
              <a:spLocks noChangeArrowheads="1"/>
            </p:cNvSpPr>
            <p:nvPr/>
          </p:nvSpPr>
          <p:spPr bwMode="auto">
            <a:xfrm>
              <a:off x="6183256" y="2914564"/>
              <a:ext cx="57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43"/>
            <p:cNvSpPr>
              <a:spLocks noChangeArrowheads="1"/>
            </p:cNvSpPr>
            <p:nvPr/>
          </p:nvSpPr>
          <p:spPr bwMode="auto">
            <a:xfrm>
              <a:off x="5442845" y="3609278"/>
              <a:ext cx="1731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44"/>
            <p:cNvSpPr>
              <a:spLocks noChangeArrowheads="1"/>
            </p:cNvSpPr>
            <p:nvPr/>
          </p:nvSpPr>
          <p:spPr bwMode="auto">
            <a:xfrm>
              <a:off x="5604457" y="3722222"/>
              <a:ext cx="31758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С</a:t>
              </a: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5673989" y="3609278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46"/>
            <p:cNvSpPr>
              <a:spLocks noChangeArrowheads="1"/>
            </p:cNvSpPr>
            <p:nvPr/>
          </p:nvSpPr>
          <p:spPr bwMode="auto">
            <a:xfrm>
              <a:off x="5854393" y="3609277"/>
              <a:ext cx="11541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47"/>
            <p:cNvSpPr>
              <a:spLocks noChangeArrowheads="1"/>
            </p:cNvSpPr>
            <p:nvPr/>
          </p:nvSpPr>
          <p:spPr bwMode="auto">
            <a:xfrm>
              <a:off x="5972784" y="3609278"/>
              <a:ext cx="11541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48"/>
            <p:cNvSpPr>
              <a:spLocks noChangeArrowheads="1"/>
            </p:cNvSpPr>
            <p:nvPr/>
          </p:nvSpPr>
          <p:spPr bwMode="auto">
            <a:xfrm>
              <a:off x="6335472" y="3609277"/>
              <a:ext cx="28854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49"/>
            <p:cNvSpPr>
              <a:spLocks noChangeArrowheads="1"/>
            </p:cNvSpPr>
            <p:nvPr/>
          </p:nvSpPr>
          <p:spPr bwMode="auto">
            <a:xfrm>
              <a:off x="6636145" y="3609278"/>
              <a:ext cx="26930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53"/>
            <p:cNvSpPr>
              <a:spLocks noChangeArrowheads="1"/>
            </p:cNvSpPr>
            <p:nvPr/>
          </p:nvSpPr>
          <p:spPr bwMode="auto">
            <a:xfrm>
              <a:off x="6656816" y="3956634"/>
              <a:ext cx="57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Freeform 57"/>
            <p:cNvSpPr>
              <a:spLocks/>
            </p:cNvSpPr>
            <p:nvPr/>
          </p:nvSpPr>
          <p:spPr bwMode="auto">
            <a:xfrm>
              <a:off x="4636661" y="3696649"/>
              <a:ext cx="2078411" cy="17048"/>
            </a:xfrm>
            <a:custGeom>
              <a:avLst/>
              <a:gdLst>
                <a:gd name="T0" fmla="*/ 0 w 1106"/>
                <a:gd name="T1" fmla="*/ 0 h 8"/>
                <a:gd name="T2" fmla="*/ 1106 w 1106"/>
                <a:gd name="T3" fmla="*/ 0 h 8"/>
                <a:gd name="T4" fmla="*/ 1106 w 1106"/>
                <a:gd name="T5" fmla="*/ 8 h 8"/>
                <a:gd name="T6" fmla="*/ 0 w 1106"/>
                <a:gd name="T7" fmla="*/ 7 h 8"/>
                <a:gd name="T8" fmla="*/ 0 w 1106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6" h="8">
                  <a:moveTo>
                    <a:pt x="0" y="0"/>
                  </a:moveTo>
                  <a:lnTo>
                    <a:pt x="1106" y="0"/>
                  </a:lnTo>
                  <a:lnTo>
                    <a:pt x="1106" y="8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58"/>
            <p:cNvSpPr>
              <a:spLocks/>
            </p:cNvSpPr>
            <p:nvPr/>
          </p:nvSpPr>
          <p:spPr bwMode="auto">
            <a:xfrm>
              <a:off x="4632905" y="1397275"/>
              <a:ext cx="2023913" cy="2314292"/>
            </a:xfrm>
            <a:custGeom>
              <a:avLst/>
              <a:gdLst>
                <a:gd name="T0" fmla="*/ 5 w 1083"/>
                <a:gd name="T1" fmla="*/ 1086 h 1086"/>
                <a:gd name="T2" fmla="*/ 1083 w 1083"/>
                <a:gd name="T3" fmla="*/ 6 h 1086"/>
                <a:gd name="T4" fmla="*/ 1078 w 1083"/>
                <a:gd name="T5" fmla="*/ 0 h 1086"/>
                <a:gd name="T6" fmla="*/ 0 w 1083"/>
                <a:gd name="T7" fmla="*/ 1080 h 1086"/>
                <a:gd name="T8" fmla="*/ 5 w 1083"/>
                <a:gd name="T9" fmla="*/ 1086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3" h="1086">
                  <a:moveTo>
                    <a:pt x="5" y="1086"/>
                  </a:moveTo>
                  <a:lnTo>
                    <a:pt x="1083" y="6"/>
                  </a:lnTo>
                  <a:lnTo>
                    <a:pt x="1078" y="0"/>
                  </a:lnTo>
                  <a:lnTo>
                    <a:pt x="0" y="1080"/>
                  </a:lnTo>
                  <a:lnTo>
                    <a:pt x="5" y="1086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Rectangle 60"/>
            <p:cNvSpPr>
              <a:spLocks noChangeArrowheads="1"/>
            </p:cNvSpPr>
            <p:nvPr/>
          </p:nvSpPr>
          <p:spPr bwMode="auto">
            <a:xfrm>
              <a:off x="6656816" y="1395144"/>
              <a:ext cx="13155" cy="2301506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61"/>
            <p:cNvSpPr>
              <a:spLocks/>
            </p:cNvSpPr>
            <p:nvPr/>
          </p:nvSpPr>
          <p:spPr bwMode="auto">
            <a:xfrm>
              <a:off x="4634783" y="2400987"/>
              <a:ext cx="2031431" cy="1310580"/>
            </a:xfrm>
            <a:custGeom>
              <a:avLst/>
              <a:gdLst>
                <a:gd name="T0" fmla="*/ 3 w 1081"/>
                <a:gd name="T1" fmla="*/ 615 h 615"/>
                <a:gd name="T2" fmla="*/ 1081 w 1081"/>
                <a:gd name="T3" fmla="*/ 7 h 615"/>
                <a:gd name="T4" fmla="*/ 1078 w 1081"/>
                <a:gd name="T5" fmla="*/ 0 h 615"/>
                <a:gd name="T6" fmla="*/ 0 w 1081"/>
                <a:gd name="T7" fmla="*/ 608 h 615"/>
                <a:gd name="T8" fmla="*/ 3 w 1081"/>
                <a:gd name="T9" fmla="*/ 615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1" h="615">
                  <a:moveTo>
                    <a:pt x="3" y="615"/>
                  </a:moveTo>
                  <a:lnTo>
                    <a:pt x="1081" y="7"/>
                  </a:lnTo>
                  <a:lnTo>
                    <a:pt x="1078" y="0"/>
                  </a:lnTo>
                  <a:lnTo>
                    <a:pt x="0" y="608"/>
                  </a:lnTo>
                  <a:lnTo>
                    <a:pt x="3" y="615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62"/>
            <p:cNvSpPr>
              <a:spLocks/>
            </p:cNvSpPr>
            <p:nvPr/>
          </p:nvSpPr>
          <p:spPr bwMode="auto">
            <a:xfrm>
              <a:off x="5264321" y="3001935"/>
              <a:ext cx="552489" cy="707500"/>
            </a:xfrm>
            <a:custGeom>
              <a:avLst/>
              <a:gdLst>
                <a:gd name="T0" fmla="*/ 289 w 294"/>
                <a:gd name="T1" fmla="*/ 332 h 332"/>
                <a:gd name="T2" fmla="*/ 0 w 294"/>
                <a:gd name="T3" fmla="*/ 5 h 332"/>
                <a:gd name="T4" fmla="*/ 5 w 294"/>
                <a:gd name="T5" fmla="*/ 0 h 332"/>
                <a:gd name="T6" fmla="*/ 294 w 294"/>
                <a:gd name="T7" fmla="*/ 327 h 332"/>
                <a:gd name="T8" fmla="*/ 289 w 294"/>
                <a:gd name="T9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332">
                  <a:moveTo>
                    <a:pt x="289" y="332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294" y="327"/>
                  </a:lnTo>
                  <a:lnTo>
                    <a:pt x="289" y="332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63"/>
            <p:cNvSpPr>
              <a:spLocks/>
            </p:cNvSpPr>
            <p:nvPr/>
          </p:nvSpPr>
          <p:spPr bwMode="auto">
            <a:xfrm>
              <a:off x="5675869" y="3543216"/>
              <a:ext cx="550609" cy="626521"/>
            </a:xfrm>
            <a:custGeom>
              <a:avLst/>
              <a:gdLst>
                <a:gd name="T0" fmla="*/ 5 w 293"/>
                <a:gd name="T1" fmla="*/ 0 h 294"/>
                <a:gd name="T2" fmla="*/ 293 w 293"/>
                <a:gd name="T3" fmla="*/ 289 h 294"/>
                <a:gd name="T4" fmla="*/ 288 w 293"/>
                <a:gd name="T5" fmla="*/ 294 h 294"/>
                <a:gd name="T6" fmla="*/ 0 w 293"/>
                <a:gd name="T7" fmla="*/ 6 h 294"/>
                <a:gd name="T8" fmla="*/ 5 w 293"/>
                <a:gd name="T9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4">
                  <a:moveTo>
                    <a:pt x="5" y="0"/>
                  </a:moveTo>
                  <a:lnTo>
                    <a:pt x="293" y="289"/>
                  </a:lnTo>
                  <a:lnTo>
                    <a:pt x="288" y="294"/>
                  </a:lnTo>
                  <a:lnTo>
                    <a:pt x="0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64"/>
            <p:cNvSpPr>
              <a:spLocks/>
            </p:cNvSpPr>
            <p:nvPr/>
          </p:nvSpPr>
          <p:spPr bwMode="auto">
            <a:xfrm>
              <a:off x="6218960" y="3717960"/>
              <a:ext cx="428461" cy="451777"/>
            </a:xfrm>
            <a:custGeom>
              <a:avLst/>
              <a:gdLst>
                <a:gd name="T0" fmla="*/ 165 w 170"/>
                <a:gd name="T1" fmla="*/ 0 h 293"/>
                <a:gd name="T2" fmla="*/ 0 w 170"/>
                <a:gd name="T3" fmla="*/ 289 h 293"/>
                <a:gd name="T4" fmla="*/ 6 w 170"/>
                <a:gd name="T5" fmla="*/ 293 h 293"/>
                <a:gd name="T6" fmla="*/ 170 w 170"/>
                <a:gd name="T7" fmla="*/ 4 h 293"/>
                <a:gd name="T8" fmla="*/ 165 w 170"/>
                <a:gd name="T9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93">
                  <a:moveTo>
                    <a:pt x="165" y="0"/>
                  </a:moveTo>
                  <a:lnTo>
                    <a:pt x="0" y="289"/>
                  </a:lnTo>
                  <a:lnTo>
                    <a:pt x="6" y="293"/>
                  </a:lnTo>
                  <a:lnTo>
                    <a:pt x="170" y="4"/>
                  </a:lnTo>
                  <a:lnTo>
                    <a:pt x="165" y="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65"/>
            <p:cNvSpPr>
              <a:spLocks/>
            </p:cNvSpPr>
            <p:nvPr/>
          </p:nvSpPr>
          <p:spPr bwMode="auto">
            <a:xfrm>
              <a:off x="5704055" y="2507538"/>
              <a:ext cx="964036" cy="1210422"/>
            </a:xfrm>
            <a:custGeom>
              <a:avLst/>
              <a:gdLst>
                <a:gd name="T0" fmla="*/ 508 w 513"/>
                <a:gd name="T1" fmla="*/ 568 h 568"/>
                <a:gd name="T2" fmla="*/ 0 w 513"/>
                <a:gd name="T3" fmla="*/ 5 h 568"/>
                <a:gd name="T4" fmla="*/ 5 w 513"/>
                <a:gd name="T5" fmla="*/ 0 h 568"/>
                <a:gd name="T6" fmla="*/ 513 w 513"/>
                <a:gd name="T7" fmla="*/ 563 h 568"/>
                <a:gd name="T8" fmla="*/ 508 w 513"/>
                <a:gd name="T9" fmla="*/ 568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3" h="568">
                  <a:moveTo>
                    <a:pt x="508" y="568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513" y="563"/>
                  </a:lnTo>
                  <a:lnTo>
                    <a:pt x="508" y="568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44" name="Прямая соединительная линия 43"/>
            <p:cNvCxnSpPr/>
            <p:nvPr/>
          </p:nvCxnSpPr>
          <p:spPr>
            <a:xfrm flipV="1">
              <a:off x="5835600" y="2358367"/>
              <a:ext cx="0" cy="133828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785794"/>
            <a:ext cx="7772400" cy="814406"/>
          </a:xfrm>
        </p:spPr>
        <p:txBody>
          <a:bodyPr/>
          <a:lstStyle/>
          <a:p>
            <a:r>
              <a:rPr lang="ru-RU" sz="2800" dirty="0" smtClean="0"/>
              <a:t>Постройте треугольник АВС по углу А и медиане АМ, если известно, что АВ:АС=2:3.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Дано:</a:t>
            </a:r>
          </a:p>
          <a:p>
            <a:pPr>
              <a:buNone/>
            </a:pPr>
            <a:r>
              <a:rPr lang="ru-RU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∠A = ∝, </a:t>
            </a:r>
          </a:p>
          <a:p>
            <a:pPr>
              <a:buNone/>
            </a:pPr>
            <a:r>
              <a:rPr lang="ru-RU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AM = </a:t>
            </a:r>
            <a:r>
              <a:rPr lang="ru-RU" dirty="0" err="1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r>
              <a:rPr lang="ru-RU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</a:p>
          <a:p>
            <a:pPr>
              <a:buNone/>
            </a:pPr>
            <a:r>
              <a:rPr lang="ru-RU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 : AC = 2 : 3.</a:t>
            </a:r>
          </a:p>
          <a:p>
            <a:pPr>
              <a:buNone/>
            </a:pPr>
            <a:r>
              <a:rPr lang="ru-RU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Построить: ΔABC</a:t>
            </a:r>
            <a:br>
              <a:rPr lang="ru-RU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 rot="5400000">
            <a:off x="4607719" y="2536025"/>
            <a:ext cx="1357322" cy="7143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4929190" y="3571876"/>
            <a:ext cx="214314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5000628" y="5143512"/>
            <a:ext cx="200026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4893471" y="5179231"/>
            <a:ext cx="21431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6893735" y="5179231"/>
            <a:ext cx="21431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7" name="Содержимое 14" descr="Рисунок3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3143249"/>
            <a:ext cx="857256" cy="428628"/>
          </a:xfrm>
        </p:spPr>
      </p:pic>
      <p:sp>
        <p:nvSpPr>
          <p:cNvPr id="18" name="Прямоугольник 17"/>
          <p:cNvSpPr/>
          <p:nvPr/>
        </p:nvSpPr>
        <p:spPr>
          <a:xfrm>
            <a:off x="5572132" y="4643446"/>
            <a:ext cx="1428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069064">
  <a:themeElements>
    <a:clrScheme name="01069064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0106906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3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3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1069064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64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64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01069064</Template>
  <TotalTime>1354</TotalTime>
  <Words>475</Words>
  <Application>Microsoft Office PowerPoint</Application>
  <PresentationFormat>Экран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01069064</vt:lpstr>
      <vt:lpstr>Слайд 1</vt:lpstr>
      <vt:lpstr>Фронтальный опрос</vt:lpstr>
      <vt:lpstr>Слайд 3</vt:lpstr>
      <vt:lpstr>Слайд 4</vt:lpstr>
      <vt:lpstr>Слайд 5</vt:lpstr>
      <vt:lpstr>Построить треугольник АВС по углу А, отношению сторон АВ:АС=2:1 и расстоянию от точки пересечения медиан до вершины С. </vt:lpstr>
      <vt:lpstr>Слайд 7</vt:lpstr>
      <vt:lpstr>Слайд 8</vt:lpstr>
      <vt:lpstr>Постройте треугольник АВС по углу А и медиане АМ, если известно, что АВ:АС=2:3. </vt:lpstr>
      <vt:lpstr>Слайд 10</vt:lpstr>
      <vt:lpstr>Слайд 11</vt:lpstr>
      <vt:lpstr>Постройте треугольник АВС по углу А и стороне ВС, если известно, АВ:АС=2:1. </vt:lpstr>
      <vt:lpstr>Слайд 13</vt:lpstr>
      <vt:lpstr>Слайд 14</vt:lpstr>
      <vt:lpstr>Постройте отрезок , если отрезки m и n известны. </vt:lpstr>
      <vt:lpstr>Слайд 16</vt:lpstr>
      <vt:lpstr>Домашнее задание</vt:lpstr>
      <vt:lpstr>   Спасибо за урок!</vt:lpstr>
    </vt:vector>
  </TitlesOfParts>
  <Company>"Мой домик"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координат</dc:title>
  <dc:creator>Лена</dc:creator>
  <cp:lastModifiedBy>Windows User</cp:lastModifiedBy>
  <cp:revision>103</cp:revision>
  <dcterms:created xsi:type="dcterms:W3CDTF">2008-12-14T14:19:55Z</dcterms:created>
  <dcterms:modified xsi:type="dcterms:W3CDTF">2021-03-09T22:11:34Z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TC010690641049</vt:lpwstr>
  </property>
  <property fmtid="{D5CDD505-2E9C-101B-9397-08002B2CF9AE}" pid="3" name="NXTAG2">
    <vt:lpwstr>0008000e0c0000000000010243100207f6000400038000</vt:lpwstr>
  </property>
</Properties>
</file>