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2F62F-6F08-44B6-BADA-DB43B3DF5C52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FA321-DD93-4F1E-B835-F1458B328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A321-DD93-4F1E-B835-F1458B32857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5400" b="1" dirty="0" smtClean="0"/>
              <a:t>Виды УУД, возрастные особенности их развития</a:t>
            </a:r>
            <a:endParaRPr lang="ru-RU" sz="5400" b="1" dirty="0"/>
          </a:p>
        </p:txBody>
      </p:sp>
      <p:pic>
        <p:nvPicPr>
          <p:cNvPr id="15362" name="Picture 2" descr="http://im3-tub-ru.yandex.net/i?id=39634140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071942"/>
            <a:ext cx="3138497" cy="2517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549275"/>
            <a:ext cx="8686800" cy="5530850"/>
          </a:xfrm>
        </p:spPr>
        <p:txBody>
          <a:bodyPr/>
          <a:lstStyle/>
          <a:p>
            <a:pPr algn="ctr"/>
            <a:r>
              <a:rPr lang="ru-RU" sz="2400" b="1" smtClean="0"/>
              <a:t>На формирование УУД школьников оказывают влияние: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1196975"/>
            <a:ext cx="7561262" cy="4248150"/>
            <a:chOff x="1161" y="954"/>
            <a:chExt cx="9900" cy="3960"/>
          </a:xfrm>
        </p:grpSpPr>
        <p:sp>
          <p:nvSpPr>
            <p:cNvPr id="120837" name="AutoShape 5"/>
            <p:cNvSpPr>
              <a:spLocks noChangeArrowheads="1"/>
            </p:cNvSpPr>
            <p:nvPr/>
          </p:nvSpPr>
          <p:spPr bwMode="auto">
            <a:xfrm>
              <a:off x="1881" y="954"/>
              <a:ext cx="846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/>
                <a:t>Факторы успешности обучения младших школьников</a:t>
              </a:r>
            </a:p>
            <a:p>
              <a:endParaRPr lang="ru-RU"/>
            </a:p>
          </p:txBody>
        </p:sp>
        <p:sp>
          <p:nvSpPr>
            <p:cNvPr id="120838" name="AutoShape 6"/>
            <p:cNvSpPr>
              <a:spLocks noChangeArrowheads="1"/>
            </p:cNvSpPr>
            <p:nvPr/>
          </p:nvSpPr>
          <p:spPr bwMode="auto">
            <a:xfrm>
              <a:off x="1161" y="2214"/>
              <a:ext cx="288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 b="1"/>
                <a:t>Процесс</a:t>
              </a:r>
            </a:p>
            <a:p>
              <a:pPr algn="ctr"/>
              <a:r>
                <a:rPr lang="ru-RU" sz="1800" b="1"/>
                <a:t> обучения</a:t>
              </a:r>
              <a:endParaRPr lang="en-US" sz="1800" b="1"/>
            </a:p>
            <a:p>
              <a:endParaRPr lang="ru-RU" sz="1800"/>
            </a:p>
          </p:txBody>
        </p:sp>
        <p:sp>
          <p:nvSpPr>
            <p:cNvPr id="120839" name="AutoShape 7"/>
            <p:cNvSpPr>
              <a:spLocks noChangeArrowheads="1"/>
            </p:cNvSpPr>
            <p:nvPr/>
          </p:nvSpPr>
          <p:spPr bwMode="auto">
            <a:xfrm>
              <a:off x="4761" y="2214"/>
              <a:ext cx="288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4000"/>
                </a:lnSpc>
              </a:pPr>
              <a:r>
                <a:rPr lang="ru-RU" sz="1800" b="1"/>
                <a:t>Личность обучающегося</a:t>
              </a:r>
              <a:endParaRPr lang="ru-RU" sz="1800"/>
            </a:p>
            <a:p>
              <a:endParaRPr lang="ru-RU"/>
            </a:p>
          </p:txBody>
        </p:sp>
        <p:sp>
          <p:nvSpPr>
            <p:cNvPr id="120840" name="AutoShape 8"/>
            <p:cNvSpPr>
              <a:spLocks noChangeArrowheads="1"/>
            </p:cNvSpPr>
            <p:nvPr/>
          </p:nvSpPr>
          <p:spPr bwMode="auto">
            <a:xfrm>
              <a:off x="8181" y="2214"/>
              <a:ext cx="288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 b="1"/>
                <a:t>Процесс воспитания</a:t>
              </a:r>
              <a:endParaRPr lang="en-US" sz="1800"/>
            </a:p>
            <a:p>
              <a:endParaRPr lang="ru-RU" sz="1800"/>
            </a:p>
          </p:txBody>
        </p:sp>
        <p:sp>
          <p:nvSpPr>
            <p:cNvPr id="120841" name="AutoShape 9"/>
            <p:cNvSpPr>
              <a:spLocks noChangeArrowheads="1"/>
            </p:cNvSpPr>
            <p:nvPr/>
          </p:nvSpPr>
          <p:spPr bwMode="auto">
            <a:xfrm>
              <a:off x="4401" y="3474"/>
              <a:ext cx="3600" cy="14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600" b="1"/>
                <a:t>УУД</a:t>
              </a:r>
            </a:p>
            <a:p>
              <a:pPr algn="ctr"/>
              <a:r>
                <a:rPr lang="ru-RU" sz="2600" b="1"/>
                <a:t>учащихся</a:t>
              </a:r>
              <a:endParaRPr lang="ru-RU"/>
            </a:p>
          </p:txBody>
        </p:sp>
        <p:sp>
          <p:nvSpPr>
            <p:cNvPr id="120842" name="Line 10"/>
            <p:cNvSpPr>
              <a:spLocks noChangeShapeType="1"/>
            </p:cNvSpPr>
            <p:nvPr/>
          </p:nvSpPr>
          <p:spPr bwMode="auto">
            <a:xfrm flipH="1">
              <a:off x="8001" y="2934"/>
              <a:ext cx="126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3" name="Line 11"/>
            <p:cNvSpPr>
              <a:spLocks noChangeShapeType="1"/>
            </p:cNvSpPr>
            <p:nvPr/>
          </p:nvSpPr>
          <p:spPr bwMode="auto">
            <a:xfrm>
              <a:off x="3141" y="2934"/>
              <a:ext cx="126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4" name="Line 12"/>
            <p:cNvSpPr>
              <a:spLocks noChangeShapeType="1"/>
            </p:cNvSpPr>
            <p:nvPr/>
          </p:nvSpPr>
          <p:spPr bwMode="auto">
            <a:xfrm>
              <a:off x="6201" y="293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5" name="Line 13"/>
            <p:cNvSpPr>
              <a:spLocks noChangeShapeType="1"/>
            </p:cNvSpPr>
            <p:nvPr/>
          </p:nvSpPr>
          <p:spPr bwMode="auto">
            <a:xfrm flipH="1">
              <a:off x="3141" y="167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6" name="Line 14"/>
            <p:cNvSpPr>
              <a:spLocks noChangeShapeType="1"/>
            </p:cNvSpPr>
            <p:nvPr/>
          </p:nvSpPr>
          <p:spPr bwMode="auto">
            <a:xfrm flipH="1">
              <a:off x="6201" y="167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7" name="Line 15"/>
            <p:cNvSpPr>
              <a:spLocks noChangeShapeType="1"/>
            </p:cNvSpPr>
            <p:nvPr/>
          </p:nvSpPr>
          <p:spPr bwMode="auto">
            <a:xfrm>
              <a:off x="8901" y="167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/>
          <a:lstStyle/>
          <a:p>
            <a:r>
              <a:rPr lang="ru-RU" b="1" dirty="0" smtClean="0"/>
              <a:t>Возрастные особенности развития познавательных универсальных учебных действий у младших 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http://im3-tub-ru.yandex.net/i?id=39634140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071942"/>
            <a:ext cx="3138497" cy="2517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/>
              <a:t>Младший школьный возраст </a:t>
            </a:r>
            <a:r>
              <a:rPr lang="ru-RU" sz="3600" b="1" dirty="0" smtClean="0"/>
              <a:t>– это период интенсивного развития познавательных процессов (восприятия, памяти, мышления, воображения).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У детей поступающих в 1 класс познавательные процессы уже довольно развиты, но имеют некоторые особенности, которые необходимо учитывать при организации занятий.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4338" name="Picture 2" descr="http://im2-tub-ru.yandex.net/i?id=140458224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285992"/>
            <a:ext cx="1514475" cy="1428750"/>
          </a:xfrm>
          <a:prstGeom prst="rect">
            <a:avLst/>
          </a:prstGeom>
          <a:noFill/>
        </p:spPr>
      </p:pic>
      <p:pic>
        <p:nvPicPr>
          <p:cNvPr id="14340" name="Picture 4" descr="http://im3-tub-ru.yandex.net/i?id=116576091-1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114937"/>
            <a:ext cx="2547955" cy="1528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 </a:t>
            </a:r>
            <a:r>
              <a:rPr lang="en-US" sz="2800" u="sng" dirty="0" smtClean="0"/>
              <a:t> </a:t>
            </a:r>
            <a:r>
              <a:rPr lang="ru-RU" sz="2800" b="1" u="sng" dirty="0" smtClean="0"/>
              <a:t>Внимание</a:t>
            </a:r>
            <a:r>
              <a:rPr lang="ru-RU" sz="2800" b="1" dirty="0" smtClean="0"/>
              <a:t> (не выступает как самостоятельный процесс) является обязательным условием успешной учебной работы школьников. Характерная особенность - слабость произвольного внимания. Значительно лучше в этом возрасте развито непроизвольное внимание, направленное на все неожиданное, яркое, наглядное.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i="1" dirty="0" smtClean="0"/>
              <a:t>Однако младшие школьники весьма впечатлительны. Очень яркие наглядные впечатления иногда могут создать такой сильный очаг возбуждения в коре головного мозга, что в результате этого затормозится всякая возможность понимать объяснения, анализировать и обобщать материал.</a:t>
            </a:r>
            <a:endParaRPr lang="ru-RU" sz="2800" b="1" i="1" dirty="0"/>
          </a:p>
        </p:txBody>
      </p:sp>
      <p:pic>
        <p:nvPicPr>
          <p:cNvPr id="13314" name="Picture 2" descr="http://im2-tub-ru.yandex.net/i?id=144876627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789" y="2714620"/>
            <a:ext cx="1600211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143536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i="1" dirty="0" smtClean="0"/>
              <a:t>                 </a:t>
            </a:r>
            <a:r>
              <a:rPr lang="ru-RU" sz="2800" b="1" i="1" u="sng" dirty="0" smtClean="0"/>
              <a:t>Восприятие</a:t>
            </a:r>
            <a:r>
              <a:rPr lang="ru-RU" sz="2800" dirty="0" smtClean="0"/>
              <a:t> – психический процесс непосредственного познания окружающего мира. В начале обучения отличается особенностями: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*</a:t>
            </a:r>
            <a:r>
              <a:rPr lang="ru-RU" sz="2800" dirty="0" smtClean="0"/>
              <a:t>малая дифференцированность</a:t>
            </a:r>
            <a:r>
              <a:rPr lang="en-US" sz="2800" dirty="0" smtClean="0"/>
              <a:t> </a:t>
            </a:r>
            <a:r>
              <a:rPr lang="ru-RU" sz="2800" dirty="0" smtClean="0"/>
              <a:t> (это связано с возрастной слабостью аналитической функции при восприятии);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*</a:t>
            </a:r>
            <a:r>
              <a:rPr lang="ru-RU" sz="2800" dirty="0" smtClean="0"/>
              <a:t>слабость углублённого, организованного и целенаправленного анализа при восприятии (часто дети выделяют случайные детали, существенное же и важное при этом не воспринимается);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*  </a:t>
            </a:r>
            <a:r>
              <a:rPr lang="ru-RU" sz="2800" dirty="0" smtClean="0"/>
              <a:t>связь с действиями, с практической деятельностью</a:t>
            </a:r>
            <a:r>
              <a:rPr lang="en-US" sz="2800" dirty="0" smtClean="0"/>
              <a:t> </a:t>
            </a:r>
            <a:r>
              <a:rPr lang="ru-RU" sz="2800" dirty="0" smtClean="0"/>
              <a:t>ребенка;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*  </a:t>
            </a:r>
            <a:r>
              <a:rPr lang="ru-RU" sz="2800" dirty="0" smtClean="0"/>
              <a:t>ярко выраженная эмоциональность: в первую очередь воспринимается то, что вызывает у детей непосредственную эмоциональную реакцию</a:t>
            </a:r>
            <a:endParaRPr lang="ru-RU" sz="2800" dirty="0"/>
          </a:p>
        </p:txBody>
      </p:sp>
      <p:pic>
        <p:nvPicPr>
          <p:cNvPr id="12290" name="Picture 2" descr="http://im5-tub-ru.yandex.net/i?id=129689563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5735" y="4909070"/>
            <a:ext cx="1338265" cy="1948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5786454"/>
          </a:xfrm>
        </p:spPr>
        <p:txBody>
          <a:bodyPr>
            <a:noAutofit/>
          </a:bodyPr>
          <a:lstStyle/>
          <a:p>
            <a:pPr algn="l"/>
            <a:r>
              <a:rPr lang="ru-RU" sz="3200" b="1" u="sng" dirty="0" smtClean="0"/>
              <a:t>Память </a:t>
            </a:r>
            <a:r>
              <a:rPr lang="ru-RU" sz="3200" dirty="0" smtClean="0"/>
              <a:t>может быть </a:t>
            </a:r>
            <a:r>
              <a:rPr lang="ru-RU" sz="3200" b="1" i="1" dirty="0" smtClean="0"/>
              <a:t>слуховой, зрительной, комбинированной</a:t>
            </a:r>
            <a:r>
              <a:rPr lang="ru-RU" sz="3200" dirty="0" smtClean="0"/>
              <a:t>. В литературе по психологии памяти отмечается значительная роль наглядных и словесных опор как приема запоминания. В младшем школьном возрасте при запоминании возрастает роль </a:t>
            </a:r>
            <a:r>
              <a:rPr lang="ru-RU" sz="3200" b="1" i="1" dirty="0" smtClean="0"/>
              <a:t>наглядных опор</a:t>
            </a:r>
            <a:r>
              <a:rPr lang="ru-RU" sz="3200" dirty="0" smtClean="0"/>
              <a:t>. Это важно, поскольку у первоклассников преобладает непроизвольный вид памяти, запоминание должно быть чем-то мотивировано.</a:t>
            </a:r>
            <a:endParaRPr lang="ru-RU" sz="3200" dirty="0"/>
          </a:p>
        </p:txBody>
      </p:sp>
      <p:pic>
        <p:nvPicPr>
          <p:cNvPr id="11266" name="Picture 2" descr="http://im3-tub-ru.yandex.net/i?id=117217379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424653"/>
            <a:ext cx="2076456" cy="2433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Очень большие изменения в процессе обучения претерпевает </a:t>
            </a:r>
            <a:r>
              <a:rPr lang="ru-RU" sz="2800" b="1" dirty="0" smtClean="0"/>
              <a:t>мышление</a:t>
            </a:r>
            <a:r>
              <a:rPr lang="ru-RU" sz="2800" dirty="0" smtClean="0"/>
              <a:t> младшего школьника. Если восприятие и память к началу школьного обучения уже проделали значительный путь развития, как отмечал </a:t>
            </a:r>
            <a:r>
              <a:rPr lang="ru-RU" sz="2800" dirty="0" err="1" smtClean="0"/>
              <a:t>Л.С.Выготский</a:t>
            </a:r>
            <a:r>
              <a:rPr lang="ru-RU" sz="2800" dirty="0" smtClean="0"/>
              <a:t>, то интенсивное развитие интеллекта происходит в младшем школьном возрасте. К первому классу умственный кругозор уже достаточно велик. Решая задачи, устанавливая связи и отношения между предметами, первоклассник использует те же формы мыслительной деятельности, что и взрослые: наглядно-действенную, наглядно-образную, словесно-логическую. Наиболее часто ребенком используется </a:t>
            </a:r>
            <a:r>
              <a:rPr lang="ru-RU" sz="2800" b="1" dirty="0" smtClean="0"/>
              <a:t>образное мышление</a:t>
            </a:r>
            <a:r>
              <a:rPr lang="ru-RU" sz="2800" dirty="0" smtClean="0"/>
              <a:t>, когда он для решения задачи оперирует уже не самими предметами, а </a:t>
            </a:r>
            <a:r>
              <a:rPr lang="ru-RU" sz="2800" b="1" dirty="0" smtClean="0"/>
              <a:t>их образами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42" name="Picture 2" descr="http://im2-tub-ru.yandex.net/i?id=175149298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429250"/>
            <a:ext cx="18478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u="sng" dirty="0" smtClean="0"/>
              <a:t>Воображение</a:t>
            </a:r>
            <a:r>
              <a:rPr lang="ru-RU" sz="3600" dirty="0" smtClean="0"/>
              <a:t> – один из важных психических, познавательных процессов. Подлинное усвоение любого учебного предмета невозможно без активной деятельности воображения, без умения представить, вообразить то, о чем пишется в учебниках, о чем говорит учитель, без умения оперировать наглядными образами. Воображение первоклассника часто носит воссоздающий (репродуктивный) характер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20" name="Picture 4" descr="http://im7-tub-ru.yandex.net/i?id=38037973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214950"/>
            <a:ext cx="2143125" cy="1428750"/>
          </a:xfrm>
          <a:prstGeom prst="rect">
            <a:avLst/>
          </a:prstGeom>
          <a:noFill/>
        </p:spPr>
      </p:pic>
      <p:pic>
        <p:nvPicPr>
          <p:cNvPr id="9222" name="Picture 6" descr="http://im5-tub-ru.yandex.net/i?id=377399100-0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773065"/>
            <a:ext cx="2419354" cy="1870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Эти психические процессы проявляются и формируются в учебной деятельности, которая становится ведущей в младшем школьном возрасте.</a:t>
            </a:r>
            <a:endParaRPr lang="ru-RU" dirty="0"/>
          </a:p>
        </p:txBody>
      </p:sp>
      <p:pic>
        <p:nvPicPr>
          <p:cNvPr id="8194" name="Picture 2" descr="http://im4-tub-ru.yandex.net/i?id=15957788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286124"/>
            <a:ext cx="3143262" cy="3143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3" name="Рисунок 2" descr="Познавательные универсальные действия общеучебныелогическиедействия постановки 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14393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DB090-BFEA-45C6-B316-81ADA651DA2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143000" y="16002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>
                <a:cs typeface="Times New Roman" pitchFamily="18" charset="0"/>
              </a:rPr>
              <a:t> </a:t>
            </a:r>
          </a:p>
          <a:p>
            <a:pPr eaLnBrk="0" hangingPunct="0"/>
            <a:endParaRPr lang="en-US" sz="3600"/>
          </a:p>
        </p:txBody>
      </p:sp>
      <p:sp>
        <p:nvSpPr>
          <p:cNvPr id="13" name="Подзаголовок 10"/>
          <p:cNvSpPr txBox="1">
            <a:spLocks/>
          </p:cNvSpPr>
          <p:nvPr/>
        </p:nvSpPr>
        <p:spPr>
          <a:xfrm>
            <a:off x="571500" y="357188"/>
            <a:ext cx="8286750" cy="58578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000" b="1" i="1" dirty="0"/>
              <a:t>Универсальные учебные действия</a:t>
            </a:r>
            <a:r>
              <a:rPr lang="ru-RU" sz="4000" dirty="0"/>
              <a:t> </a:t>
            </a:r>
            <a:r>
              <a:rPr lang="ru-RU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/>
              <a:t>(общеучебные умения, общие способы деятельности, общепознавательные действия,  </a:t>
            </a:r>
            <a:r>
              <a:rPr lang="ru-RU" sz="2800" b="1" i="1" dirty="0" err="1"/>
              <a:t>надпредметные</a:t>
            </a:r>
            <a:r>
              <a:rPr lang="ru-RU" sz="2800" b="1" i="1" dirty="0"/>
              <a:t> действия)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i="1" dirty="0"/>
          </a:p>
          <a:p>
            <a:pPr algn="ctr" fontAlgn="auto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- это совокупность действий учащегося, а также связанных с ними навыков учебной работы, обеспечивающих способность субъекта к самостоятельному усвоению новых знаний и умений, к сознательному и активному присвоению нового социального опыта, стремление к саморазвитию и самосовершенствованию</a:t>
            </a:r>
            <a:endParaRPr lang="ru-RU" sz="3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9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На ступени предшкольного образования</a:t>
            </a:r>
            <a:r>
              <a:rPr lang="ru-RU" sz="2700" dirty="0" smtClean="0"/>
              <a:t> должны быть сформированы следующие </a:t>
            </a:r>
            <a:r>
              <a:rPr lang="ru-RU" sz="2700" b="1" dirty="0" smtClean="0"/>
              <a:t>познавательные логические действия</a:t>
            </a:r>
            <a:r>
              <a:rPr lang="ru-RU" sz="2700" dirty="0" smtClean="0"/>
              <a:t>: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- умение выделять параметры объекта, поддающиеся измерению;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- операция установления взаимно-однозначного соответствия;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- умение выделять существенные признаки конктерно </a:t>
            </a:r>
            <a:r>
              <a:rPr lang="en-US" sz="2700" dirty="0" smtClean="0"/>
              <a:t> </a:t>
            </a:r>
            <a:r>
              <a:rPr lang="ru-RU" sz="2700" dirty="0" smtClean="0"/>
              <a:t>-чувственных объектов;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- умение устанавливать аналогии на предметном материале;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- операция классификации и сериации на конкретно-чувственном предметном материале;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- переход от эгоцентризма как особой умственной позиции (абсолютизации собственной познавательной перспективы) к децентрации (координации нескольких точек зрения на объект).</a:t>
            </a:r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/>
          </a:p>
        </p:txBody>
      </p:sp>
      <p:pic>
        <p:nvPicPr>
          <p:cNvPr id="6146" name="Picture 2" descr="http://im2-tub-ru.yandex.net/i?id=195432488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8050" y="5429250"/>
            <a:ext cx="18859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l"/>
            <a:r>
              <a:rPr lang="ru-RU" sz="2700" b="1" dirty="0" smtClean="0"/>
              <a:t>На ступени начального образования </a:t>
            </a:r>
            <a:r>
              <a:rPr lang="ru-RU" sz="2700" dirty="0" smtClean="0"/>
              <a:t>должны быть сформированы следующие </a:t>
            </a:r>
            <a:r>
              <a:rPr lang="ru-RU" sz="2700" b="1" dirty="0" smtClean="0"/>
              <a:t>общеучебные познавательные универсальные учебные действия</a:t>
            </a:r>
            <a:r>
              <a:rPr lang="ru-RU" sz="2700" dirty="0" smtClean="0"/>
              <a:t>: </a:t>
            </a:r>
            <a:br>
              <a:rPr lang="ru-RU" sz="2700" dirty="0" smtClean="0"/>
            </a:br>
            <a:r>
              <a:rPr lang="ru-RU" sz="2700" dirty="0" smtClean="0"/>
              <a:t> - развитие широких познавательных интересов и мотивов, любознательности, творчества; </a:t>
            </a:r>
            <a:br>
              <a:rPr lang="ru-RU" sz="2700" dirty="0" smtClean="0"/>
            </a:br>
            <a:r>
              <a:rPr lang="ru-RU" sz="2700" dirty="0" smtClean="0"/>
              <a:t>- готовность к принятию и решению учебных и познавательных задач ; </a:t>
            </a:r>
            <a:br>
              <a:rPr lang="ru-RU" sz="2700" dirty="0" smtClean="0"/>
            </a:br>
            <a:r>
              <a:rPr lang="ru-RU" sz="2700" dirty="0" smtClean="0"/>
              <a:t>- ориентация на разнообразие способов решения задач и выбор наиболее эффективных способов решения задач в зависимости от конкретных условий; </a:t>
            </a:r>
            <a:br>
              <a:rPr lang="ru-RU" sz="2700" dirty="0" smtClean="0"/>
            </a:br>
            <a:r>
              <a:rPr lang="ru-RU" sz="2700" dirty="0" smtClean="0"/>
              <a:t>-развитие познавательной инициативы (умение задавать вопросы, участвовать в учебном сотрудничестве);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122" name="Picture 2" descr="http://im7-tub-ru.yandex.net/i?id=497109634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143520"/>
            <a:ext cx="1714480" cy="1714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- умение выделять существенную информацию из текстов и сообщений учебного и художественного жанров</a:t>
            </a:r>
            <a:br>
              <a:rPr lang="ru-RU" sz="3200" dirty="0" smtClean="0"/>
            </a:br>
            <a:r>
              <a:rPr lang="ru-RU" sz="3200" dirty="0" smtClean="0"/>
              <a:t> - ориентация в возможностях информационного поиска (библиотеки) и умение использовать соответствующие ресурсы в сотрудничестве со взрослым и самостоятельно;</a:t>
            </a:r>
            <a:br>
              <a:rPr lang="ru-RU" sz="3200" dirty="0" smtClean="0"/>
            </a:br>
            <a:r>
              <a:rPr lang="ru-RU" sz="3200" dirty="0" smtClean="0"/>
              <a:t> - умение адекватно, осознанно и произвольно строить речевое высказывание в устной речи в соответствии с задачами общения и нормами родного языка, включая воспроизведение прочитанного текста;</a:t>
            </a:r>
            <a:br>
              <a:rPr lang="ru-RU" sz="3200" dirty="0" smtClean="0"/>
            </a:br>
            <a:r>
              <a:rPr lang="ru-RU" sz="3200" dirty="0" smtClean="0"/>
              <a:t> - умение излагать основные положения </a:t>
            </a:r>
            <a:br>
              <a:rPr lang="ru-RU" sz="3200" dirty="0" smtClean="0"/>
            </a:br>
            <a:r>
              <a:rPr lang="ru-RU" sz="3200" dirty="0" smtClean="0"/>
              <a:t>своего сообщения в письменной речи.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098" name="Picture 2" descr="http://im8-tub-ru.yandex.net/i?id=47609951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0950" y="4786322"/>
            <a:ext cx="1602098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8652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На ступени начального образования должны быть сформированы следующие </a:t>
            </a:r>
            <a:r>
              <a:rPr lang="ru-RU" sz="2800" b="1" dirty="0" smtClean="0"/>
              <a:t>логические действия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smtClean="0"/>
              <a:t>сравнение конкретно-чувственных и иных данных </a:t>
            </a:r>
            <a:r>
              <a:rPr lang="ru-RU" sz="2800" dirty="0" smtClean="0"/>
              <a:t>(с целью выделения тождеств / различия, определения общих признаков и составления классификации);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b="1" dirty="0" smtClean="0"/>
              <a:t>анализ </a:t>
            </a:r>
            <a:r>
              <a:rPr lang="ru-RU" sz="2800" dirty="0" smtClean="0"/>
              <a:t>(выделение элементов и «единиц» из целого; расчленение целого на части);</a:t>
            </a:r>
            <a:br>
              <a:rPr lang="ru-RU" sz="2800" dirty="0" smtClean="0"/>
            </a:br>
            <a:r>
              <a:rPr lang="ru-RU" sz="2800" dirty="0" smtClean="0"/>
              <a:t> - </a:t>
            </a:r>
            <a:r>
              <a:rPr lang="ru-RU" sz="2800" b="1" dirty="0" smtClean="0"/>
              <a:t>синтез </a:t>
            </a:r>
            <a:r>
              <a:rPr lang="ru-RU" sz="2800" dirty="0" smtClean="0"/>
              <a:t>(составление целого из частей, в том числе самостоятельно достраивая, восполняя недостающие компоненты);</a:t>
            </a:r>
            <a:br>
              <a:rPr lang="ru-RU" sz="2800" dirty="0" smtClean="0"/>
            </a:br>
            <a:r>
              <a:rPr lang="ru-RU" sz="2800" dirty="0" smtClean="0"/>
              <a:t>- </a:t>
            </a:r>
            <a:r>
              <a:rPr lang="ru-RU" sz="2800" b="1" dirty="0" err="1" smtClean="0"/>
              <a:t>сериация</a:t>
            </a:r>
            <a:r>
              <a:rPr lang="ru-RU" sz="2800" dirty="0" smtClean="0"/>
              <a:t> – упорядочение объектов </a:t>
            </a:r>
            <a:br>
              <a:rPr lang="ru-RU" sz="2800" dirty="0" smtClean="0"/>
            </a:br>
            <a:r>
              <a:rPr lang="ru-RU" sz="2800" dirty="0" smtClean="0"/>
              <a:t>по выделенному основанию;</a:t>
            </a:r>
            <a:endParaRPr lang="ru-RU" sz="2800" dirty="0"/>
          </a:p>
        </p:txBody>
      </p:sp>
      <p:pic>
        <p:nvPicPr>
          <p:cNvPr id="3074" name="Picture 2" descr="http://im7-tub-ru.yandex.net/i?id=138747757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4376520"/>
            <a:ext cx="1571604" cy="2481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0083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-</a:t>
            </a:r>
            <a:r>
              <a:rPr lang="ru-RU" sz="3600" b="1" dirty="0" smtClean="0"/>
              <a:t>классификация</a:t>
            </a:r>
            <a:r>
              <a:rPr lang="ru-RU" sz="3600" dirty="0" smtClean="0"/>
              <a:t> -отнесение предмета к группе на основании заданного признака;</a:t>
            </a:r>
            <a:br>
              <a:rPr lang="ru-RU" sz="3600" dirty="0" smtClean="0"/>
            </a:br>
            <a:r>
              <a:rPr lang="ru-RU" sz="3600" dirty="0" smtClean="0"/>
              <a:t>-</a:t>
            </a:r>
            <a:r>
              <a:rPr lang="ru-RU" sz="3600" b="1" dirty="0" smtClean="0"/>
              <a:t>обобщение </a:t>
            </a:r>
            <a:r>
              <a:rPr lang="ru-RU" sz="3600" dirty="0" smtClean="0"/>
              <a:t>-генерализация и выведение общности для целого ряда  или единичных объектов на основе выделения  сущности связи;</a:t>
            </a:r>
            <a:br>
              <a:rPr lang="ru-RU" sz="3600" dirty="0" smtClean="0"/>
            </a:br>
            <a:r>
              <a:rPr lang="ru-RU" sz="3600" dirty="0" smtClean="0"/>
              <a:t>-</a:t>
            </a:r>
            <a:r>
              <a:rPr lang="ru-RU" sz="3600" b="1" dirty="0" smtClean="0"/>
              <a:t>подведение под понятие </a:t>
            </a:r>
            <a:r>
              <a:rPr lang="ru-RU" sz="3600" dirty="0" smtClean="0"/>
              <a:t>– распознавание объектов, выделение существенных признаков и их синтез;</a:t>
            </a:r>
            <a:br>
              <a:rPr lang="ru-RU" sz="3600" dirty="0" smtClean="0"/>
            </a:br>
            <a:r>
              <a:rPr lang="ru-RU" sz="3600" dirty="0" smtClean="0"/>
              <a:t>-</a:t>
            </a:r>
            <a:r>
              <a:rPr lang="ru-RU" sz="3600" b="1" dirty="0" smtClean="0"/>
              <a:t>установление аналогий</a:t>
            </a:r>
            <a:r>
              <a:rPr lang="ru-RU" sz="36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http://im0-tub-ru.yandex.net/i?id=111843069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572008"/>
            <a:ext cx="2143130" cy="2143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C5C1D2E-A627-4A84-AAF0-790BCC5C686D}" type="slidenum">
              <a:rPr lang="ru-RU"/>
              <a:pPr/>
              <a:t>3</a:t>
            </a:fld>
            <a:endParaRPr 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5000636"/>
            <a:ext cx="8929718" cy="123348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sz="3000" dirty="0"/>
              <a:t> </a:t>
            </a:r>
            <a:br>
              <a:rPr lang="ru-RU" sz="3000" dirty="0"/>
            </a:br>
            <a:r>
              <a:rPr lang="ru-RU" sz="2200" dirty="0"/>
              <a:t>Рис. 1. Основные виды универсальных учебных действий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85813" y="642938"/>
            <a:ext cx="7929562" cy="3714750"/>
            <a:chOff x="907" y="1732"/>
            <a:chExt cx="10237" cy="3526"/>
          </a:xfrm>
        </p:grpSpPr>
        <p:sp>
          <p:nvSpPr>
            <p:cNvPr id="40965" name="AutoShape 6"/>
            <p:cNvSpPr>
              <a:spLocks noChangeArrowheads="1"/>
            </p:cNvSpPr>
            <p:nvPr/>
          </p:nvSpPr>
          <p:spPr bwMode="auto">
            <a:xfrm>
              <a:off x="2650" y="1732"/>
              <a:ext cx="7033" cy="75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b="1">
                  <a:latin typeface="Calibri" pitchFamily="34" charset="0"/>
                </a:rPr>
                <a:t>Виды универсальных учебных действий (УУД)</a:t>
              </a:r>
              <a:endParaRPr lang="ru-RU"/>
            </a:p>
          </p:txBody>
        </p:sp>
        <p:sp>
          <p:nvSpPr>
            <p:cNvPr id="40966" name="AutoShape 7"/>
            <p:cNvSpPr>
              <a:spLocks noChangeArrowheads="1"/>
            </p:cNvSpPr>
            <p:nvPr/>
          </p:nvSpPr>
          <p:spPr bwMode="auto">
            <a:xfrm>
              <a:off x="907" y="3172"/>
              <a:ext cx="3590" cy="8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800" b="1">
                  <a:latin typeface="Calibri" pitchFamily="34" charset="0"/>
                </a:rPr>
                <a:t>Личностные УУД</a:t>
              </a:r>
              <a:endParaRPr lang="ru-RU"/>
            </a:p>
          </p:txBody>
        </p:sp>
        <p:sp>
          <p:nvSpPr>
            <p:cNvPr id="40967" name="AutoShape 8"/>
            <p:cNvSpPr>
              <a:spLocks noChangeArrowheads="1"/>
            </p:cNvSpPr>
            <p:nvPr/>
          </p:nvSpPr>
          <p:spPr bwMode="auto">
            <a:xfrm>
              <a:off x="1345" y="4403"/>
              <a:ext cx="4153" cy="8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800" b="1">
                  <a:latin typeface="Calibri" pitchFamily="34" charset="0"/>
                </a:rPr>
                <a:t>Регулятивные УУД</a:t>
              </a:r>
            </a:p>
            <a:p>
              <a:endParaRPr lang="ru-RU"/>
            </a:p>
          </p:txBody>
        </p:sp>
        <p:sp>
          <p:nvSpPr>
            <p:cNvPr id="40968" name="AutoShape 9"/>
            <p:cNvSpPr>
              <a:spLocks noChangeArrowheads="1"/>
            </p:cNvSpPr>
            <p:nvPr/>
          </p:nvSpPr>
          <p:spPr bwMode="auto">
            <a:xfrm>
              <a:off x="6063" y="4403"/>
              <a:ext cx="4153" cy="8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800" b="1">
                  <a:latin typeface="Calibri" pitchFamily="34" charset="0"/>
                </a:rPr>
                <a:t>Коммуникативные УУД</a:t>
              </a:r>
            </a:p>
            <a:p>
              <a:endParaRPr lang="ru-RU"/>
            </a:p>
          </p:txBody>
        </p:sp>
        <p:sp>
          <p:nvSpPr>
            <p:cNvPr id="40969" name="AutoShape 10"/>
            <p:cNvSpPr>
              <a:spLocks noChangeArrowheads="1"/>
            </p:cNvSpPr>
            <p:nvPr/>
          </p:nvSpPr>
          <p:spPr bwMode="auto">
            <a:xfrm>
              <a:off x="6991" y="3172"/>
              <a:ext cx="4153" cy="8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800" b="1">
                  <a:latin typeface="Calibri" pitchFamily="34" charset="0"/>
                </a:rPr>
                <a:t>Познавательные УУД</a:t>
              </a:r>
            </a:p>
            <a:p>
              <a:endParaRPr lang="ru-RU"/>
            </a:p>
          </p:txBody>
        </p:sp>
        <p:cxnSp>
          <p:nvCxnSpPr>
            <p:cNvPr id="40970" name="AutoShape 11"/>
            <p:cNvCxnSpPr>
              <a:cxnSpLocks noChangeShapeType="1"/>
            </p:cNvCxnSpPr>
            <p:nvPr/>
          </p:nvCxnSpPr>
          <p:spPr bwMode="auto">
            <a:xfrm flipH="1">
              <a:off x="3381" y="2483"/>
              <a:ext cx="21" cy="6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0971" name="AutoShape 12"/>
            <p:cNvCxnSpPr>
              <a:cxnSpLocks noChangeShapeType="1"/>
            </p:cNvCxnSpPr>
            <p:nvPr/>
          </p:nvCxnSpPr>
          <p:spPr bwMode="auto">
            <a:xfrm>
              <a:off x="6741" y="2483"/>
              <a:ext cx="0" cy="1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0972" name="AutoShape 13"/>
            <p:cNvCxnSpPr>
              <a:cxnSpLocks noChangeShapeType="1"/>
            </p:cNvCxnSpPr>
            <p:nvPr/>
          </p:nvCxnSpPr>
          <p:spPr bwMode="auto">
            <a:xfrm>
              <a:off x="8285" y="2483"/>
              <a:ext cx="0" cy="6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0973" name="AutoShape 14"/>
            <p:cNvCxnSpPr>
              <a:cxnSpLocks noChangeShapeType="1"/>
            </p:cNvCxnSpPr>
            <p:nvPr/>
          </p:nvCxnSpPr>
          <p:spPr bwMode="auto">
            <a:xfrm flipH="1">
              <a:off x="4883" y="2483"/>
              <a:ext cx="21" cy="1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429684" cy="6215106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ts val="3100"/>
              </a:lnSpc>
              <a:spcAft>
                <a:spcPts val="0"/>
              </a:spcAft>
              <a:defRPr/>
            </a:pPr>
            <a:r>
              <a:rPr lang="ru-RU" sz="6700" b="1" i="1" dirty="0" smtClean="0">
                <a:solidFill>
                  <a:schemeClr val="accent6">
                    <a:lumMod val="50000"/>
                  </a:schemeClr>
                </a:solidFill>
              </a:rPr>
              <a:t>Личностные УУД</a:t>
            </a:r>
            <a:r>
              <a:rPr lang="ru-RU" sz="6700" i="1" dirty="0" smtClean="0">
                <a:solidFill>
                  <a:srgbClr val="FF0000"/>
                </a:solidFill>
              </a:rPr>
              <a:t/>
            </a:r>
            <a:br>
              <a:rPr lang="ru-RU" sz="6700" i="1" dirty="0" smtClean="0">
                <a:solidFill>
                  <a:srgbClr val="FF0000"/>
                </a:solidFill>
              </a:rPr>
            </a:br>
            <a:r>
              <a:rPr lang="ru-RU" sz="6700" dirty="0" smtClean="0">
                <a:solidFill>
                  <a:srgbClr val="FF0000"/>
                </a:solidFill>
              </a:rPr>
              <a:t> </a:t>
            </a:r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dirty="0" smtClean="0"/>
              <a:t>направлены на осознание, исследование и принятие учащимися жизненных ценностей и смыслов, позволяют им сориентироваться в нравственных нормах, правилах, оценках, выработать свою жизненную позицию в отношении мира, окружающих людей, самого себя и своего будущего (включают действия самоопределения, </a:t>
            </a:r>
            <a:r>
              <a:rPr lang="ru-RU" dirty="0" err="1" smtClean="0"/>
              <a:t>смыслообразования</a:t>
            </a:r>
            <a:r>
              <a:rPr lang="ru-RU" dirty="0" smtClean="0"/>
              <a:t>, нравственно-этической ориентации)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FBE6-5288-4D60-A251-7AC773A8B3CE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dirty="0"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685925" y="2214563"/>
            <a:ext cx="6762750" cy="3881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b="1" smtClean="0">
                <a:cs typeface="Times New Roman" pitchFamily="18" charset="0"/>
              </a:rPr>
              <a:t> </a:t>
            </a:r>
            <a:endParaRPr lang="ru-RU" smtClean="0"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0E375-B478-4A19-9438-1DC1FCFCF869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14348" y="571480"/>
            <a:ext cx="7929618" cy="571504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200" i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</a:t>
            </a:r>
            <a:r>
              <a:rPr lang="ru-RU" sz="6200" b="1" i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егулятивные  УУД</a:t>
            </a:r>
            <a:r>
              <a:rPr lang="ru-RU" sz="6200" i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1600" i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3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обеспечивают организацию школьниками своей познавательной и учебной деятельности, посредством постановки целей, планирования, контроля, коррекции своих действий и оценки успешности усвоения (включают действия планирования, контрольно-оценочные действия)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81000" y="285728"/>
            <a:ext cx="8458200" cy="5790059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i="1" dirty="0" smtClean="0"/>
              <a:t>познавательные</a:t>
            </a:r>
            <a:r>
              <a:rPr lang="ru-RU" sz="4800" b="1" i="1" dirty="0" smtClean="0"/>
              <a:t> УУД</a:t>
            </a:r>
            <a:br>
              <a:rPr lang="ru-RU" sz="4800" b="1" i="1" dirty="0" smtClean="0"/>
            </a:br>
            <a:r>
              <a:rPr lang="ru-RU" sz="4000" dirty="0" smtClean="0"/>
              <a:t>включают действия исследования, поиска и отбора необходимой информации, ее структурирования; моделирования изучаемого содержания, логические действия и операции, способы решения задач</a:t>
            </a:r>
            <a:endParaRPr lang="ru-RU" sz="3600" dirty="0"/>
          </a:p>
        </p:txBody>
      </p:sp>
      <p:sp>
        <p:nvSpPr>
          <p:cNvPr id="6" name="Rectangle 10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37A9E-06E8-4E31-B95B-654052AC511E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F8582-34A8-45A7-B4F9-10C4A7D84AB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728"/>
            <a:ext cx="9144000" cy="6286543"/>
          </a:xfrm>
        </p:spPr>
        <p:txBody>
          <a:bodyPr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/>
              <a:t> </a:t>
            </a:r>
            <a:r>
              <a:rPr lang="ru-RU" sz="20000" b="1" i="1" dirty="0" smtClean="0"/>
              <a:t>КОММУНИКАТИВНЫЕ УУД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2800" b="1" i="1" dirty="0" smtClean="0"/>
              <a:t>ОБЕСПЕЧИВАЮТ ВОЗМОЖНОСТИ СОТРУДНИЧЕСТВА – УМЕНИЕ СЛЫШАТЬ, СЛУШАТЬ И ПОНИМАТЬ ПАРТНЕРА, ПЛАНИРОВАТЬ И СОГЛАСОВАННО ВЫПОЛНЯТЬ СОВМЕСТНУЮ ДЕЯТЕЛЬНОСТЬ, РАСПРЕДЕЛЯТЬ РОЛИ, ВЗАИМНО КОНТРОЛИРОВАТЬ ДЕЙСТВИЯ ДРУГ ДРУГА, УМЕТЬ ДОГОВАРИВАТЬСЯ, ВЕСТИ ДИСКУССИЮ, ПРАВИЛЬНО ВЫРАЖАТЬ СВОИ МЫСЛИ В РЕЧИ, УВАЖАТЬ В ОБЩЕНИИ И СОТРУДНИЧЕСТВЕ ПАРТНЕРА И САМОГО СЕБЯ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 </a:t>
            </a:r>
            <a:endParaRPr lang="ru-RU" sz="3600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dirty="0">
                <a:cs typeface="Times New Roman" pitchFamily="18" charset="0"/>
              </a:rPr>
              <a:t> 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8229600" cy="71278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800" b="1" smtClean="0">
                <a:ln>
                  <a:noFill/>
                </a:ln>
                <a:effectLst/>
              </a:rPr>
              <a:t>Особенности</a:t>
            </a:r>
            <a:r>
              <a:rPr lang="en-US" sz="2800" b="1" smtClean="0">
                <a:ln>
                  <a:noFill/>
                </a:ln>
                <a:effectLst/>
              </a:rPr>
              <a:t> УУД младших школьников</a:t>
            </a:r>
            <a:r>
              <a:rPr lang="ru-RU" sz="2800" b="1" smtClean="0">
                <a:ln>
                  <a:noFill/>
                </a:ln>
                <a:effectLst/>
              </a:rPr>
              <a:t>:</a:t>
            </a:r>
            <a:r>
              <a:rPr lang="ru-RU" sz="2800" smtClean="0">
                <a:ln>
                  <a:noFill/>
                </a:ln>
                <a:effectLst/>
              </a:rPr>
              <a:t/>
            </a:r>
            <a:br>
              <a:rPr lang="ru-RU" sz="2800" smtClean="0">
                <a:ln>
                  <a:noFill/>
                </a:ln>
                <a:effectLst/>
              </a:rPr>
            </a:br>
            <a:endParaRPr lang="ru-RU" sz="2800" smtClean="0">
              <a:ln>
                <a:noFill/>
              </a:ln>
              <a:effectLst/>
            </a:endParaRPr>
          </a:p>
        </p:txBody>
      </p:sp>
      <p:sp>
        <p:nvSpPr>
          <p:cNvPr id="117763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600" smtClean="0"/>
              <a:t>носят надпредметный, метапредметный характер;</a:t>
            </a:r>
          </a:p>
          <a:p>
            <a:pPr>
              <a:lnSpc>
                <a:spcPct val="90000"/>
              </a:lnSpc>
            </a:pPr>
            <a:r>
              <a:rPr lang="ru-RU" sz="2600" smtClean="0"/>
              <a:t>обеспечивают целостность общекультурного, личностного и познавательного развития и саморазвития личности;</a:t>
            </a:r>
          </a:p>
          <a:p>
            <a:pPr>
              <a:lnSpc>
                <a:spcPct val="90000"/>
              </a:lnSpc>
            </a:pPr>
            <a:r>
              <a:rPr lang="ru-RU" sz="2600" smtClean="0"/>
              <a:t>обеспечивают преемственность всех ступеней образовательного процесса;</a:t>
            </a:r>
          </a:p>
          <a:p>
            <a:pPr>
              <a:lnSpc>
                <a:spcPct val="90000"/>
              </a:lnSpc>
            </a:pPr>
            <a:r>
              <a:rPr lang="ru-RU" sz="2600" smtClean="0"/>
              <a:t>лежат в основе организации и регуляции любой деятельности учащегося независимо от ее специально-предметного содержания;</a:t>
            </a:r>
          </a:p>
          <a:p>
            <a:pPr>
              <a:lnSpc>
                <a:spcPct val="90000"/>
              </a:lnSpc>
            </a:pPr>
            <a:r>
              <a:rPr lang="ru-RU" sz="2600" smtClean="0"/>
              <a:t> обеспечивают этапы усвоения учебного содержания и формирования психологических способностей учащегося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2938" y="142875"/>
            <a:ext cx="8183562" cy="6429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indent="0" algn="l"/>
            <a:r>
              <a:rPr lang="ru-RU" sz="36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Функции</a:t>
            </a:r>
            <a:r>
              <a:rPr lang="en-US" sz="36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УУД </a:t>
            </a:r>
            <a:r>
              <a:rPr lang="en-US" sz="36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младших</a:t>
            </a:r>
            <a:r>
              <a:rPr lang="en-US" sz="36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школьников</a:t>
            </a:r>
            <a:r>
              <a:rPr lang="ru-RU" sz="36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br>
              <a:rPr lang="ru-RU" sz="36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обеспечение возможностей учащегося самостоятельно осуществлять деятельность учения, ставить учебные цели, искать и использовать необходимые средства и способы достижения, контролировать и оценивать процесс и результаты деятельности;</a:t>
            </a:r>
            <a:b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создание условий для развития личности и ее самореализации на основе готовности к непрерывному образованию, компетентности «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научить учиться», </a:t>
            </a:r>
            <a: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толерантности жизни в поликультурном обществе, высокой  социальной и профессиональной мобильности;</a:t>
            </a:r>
            <a:b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обеспечение успешного усвоения знаний, умений и навыков и формирование картины мира и  компетентностей в любой предметной области познания</a:t>
            </a:r>
          </a:p>
        </p:txBody>
      </p:sp>
      <p:sp>
        <p:nvSpPr>
          <p:cNvPr id="4608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5AB396F-C3D0-4372-A1DF-022367706186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635</Words>
  <PresentationFormat>Экран (4:3)</PresentationFormat>
  <Paragraphs>61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Виды УУД, возрастные особенности их развития</vt:lpstr>
      <vt:lpstr> </vt:lpstr>
      <vt:lpstr>   Рис. 1. Основные виды универсальных учебных действий  </vt:lpstr>
      <vt:lpstr>Личностные УУД   направлены на осознание, исследование и принятие учащимися жизненных ценностей и смыслов, позволяют им сориентироваться в нравственных нормах, правилах, оценках, выработать свою жизненную позицию в отношении мира, окружающих людей, самого себя и своего будущего (включают действия самоопределения, смыслообразования, нравственно-этической ориентации) </vt:lpstr>
      <vt:lpstr>   </vt:lpstr>
      <vt:lpstr>познавательные УУД включают действия исследования, поиска и отбора необходимой информации, ее структурирования; моделирования изучаемого содержания, логические действия и операции, способы решения задач</vt:lpstr>
      <vt:lpstr>Слайд 7</vt:lpstr>
      <vt:lpstr>Особенности УУД младших школьников: </vt:lpstr>
      <vt:lpstr>Функции УУД младших школьников: - обеспечение возможностей учащегося самостоятельно осуществлять деятельность учения, ставить учебные цели, искать и использовать необходимые средства и способы достижения, контролировать и оценивать процесс и результаты деятельности; - создание условий для развития личности и ее самореализации на основе готовности к непрерывному образованию, компетентности «научить учиться», толерантности жизни в поликультурном обществе, высокой  социальной и профессиональной мобильности; - обеспечение успешного усвоения знаний, умений и навыков и формирование картины мира и  компетентностей в любой предметной области познания</vt:lpstr>
      <vt:lpstr>Слайд 10</vt:lpstr>
      <vt:lpstr>Возрастные особенности развития познавательных универсальных учебных действий у младших школьников </vt:lpstr>
      <vt:lpstr>Младший школьный возраст – это период интенсивного развития познавательных процессов (восприятия, памяти, мышления, воображения).  У детей поступающих в 1 класс познавательные процессы уже довольно развиты, но имеют некоторые особенности, которые необходимо учитывать при организации занятий. </vt:lpstr>
      <vt:lpstr>  Внимание (не выступает как самостоятельный процесс) является обязательным условием успешной учебной работы школьников. Характерная особенность - слабость произвольного внимания. Значительно лучше в этом возрасте развито непроизвольное внимание, направленное на все неожиданное, яркое, наглядное.  Однако младшие школьники весьма впечатлительны. Очень яркие наглядные впечатления иногда могут создать такой сильный очаг возбуждения в коре головного мозга, что в результате этого затормозится всякая возможность понимать объяснения, анализировать и обобщать материал.</vt:lpstr>
      <vt:lpstr>                 Восприятие – психический процесс непосредственного познания окружающего мира. В начале обучения отличается особенностями:  *малая дифференцированность  (это связано с возрастной слабостью аналитической функции при восприятии);   *слабость углублённого, организованного и целенаправленного анализа при восприятии (часто дети выделяют случайные детали, существенное же и важное при этом не воспринимается);   *  связь с действиями, с практической деятельностью ребенка;  *  ярко выраженная эмоциональность: в первую очередь воспринимается то, что вызывает у детей непосредственную эмоциональную реакцию</vt:lpstr>
      <vt:lpstr>Память может быть слуховой, зрительной, комбинированной. В литературе по психологии памяти отмечается значительная роль наглядных и словесных опор как приема запоминания. В младшем школьном возрасте при запоминании возрастает роль наглядных опор. Это важно, поскольку у первоклассников преобладает непроизвольный вид памяти, запоминание должно быть чем-то мотивировано.</vt:lpstr>
      <vt:lpstr>Очень большие изменения в процессе обучения претерпевает мышление младшего школьника. Если восприятие и память к началу школьного обучения уже проделали значительный путь развития, как отмечал Л.С.Выготский, то интенсивное развитие интеллекта происходит в младшем школьном возрасте. К первому классу умственный кругозор уже достаточно велик. Решая задачи, устанавливая связи и отношения между предметами, первоклассник использует те же формы мыслительной деятельности, что и взрослые: наглядно-действенную, наглядно-образную, словесно-логическую. Наиболее часто ребенком используется образное мышление, когда он для решения задачи оперирует уже не самими предметами, а их образами. </vt:lpstr>
      <vt:lpstr>Воображение – один из важных психических, познавательных процессов. Подлинное усвоение любого учебного предмета невозможно без активной деятельности воображения, без умения представить, вообразить то, о чем пишется в учебниках, о чем говорит учитель, без умения оперировать наглядными образами. Воображение первоклассника часто носит воссоздающий (репродуктивный) характер. </vt:lpstr>
      <vt:lpstr>Эти психические процессы проявляются и формируются в учебной деятельности, которая становится ведущей в младшем школьном возрасте.</vt:lpstr>
      <vt:lpstr>Слайд 19</vt:lpstr>
      <vt:lpstr>На ступени предшкольного образования должны быть сформированы следующие познавательные логические действия: - умение выделять параметры объекта, поддающиеся измерению; - операция установления взаимно-однозначного соответствия; - умение выделять существенные признаки конктерно  -чувственных объектов; - умение устанавливать аналогии на предметном материале; - операция классификации и сериации на конкретно-чувственном предметном материале; - переход от эгоцентризма как особой умственной позиции (абсолютизации собственной познавательной перспективы) к децентрации (координации нескольких точек зрения на объект). </vt:lpstr>
      <vt:lpstr>На ступени начального образования должны быть сформированы следующие общеучебные познавательные универсальные учебные действия:   - развитие широких познавательных интересов и мотивов, любознательности, творчества;  - готовность к принятию и решению учебных и познавательных задач ;  - ориентация на разнообразие способов решения задач и выбор наиболее эффективных способов решения задач в зависимости от конкретных условий;  -развитие познавательной инициативы (умение задавать вопросы, участвовать в учебном сотрудничестве); </vt:lpstr>
      <vt:lpstr>- умение выделять существенную информацию из текстов и сообщений учебного и художественного жанров  - ориентация в возможностях информационного поиска (библиотеки) и умение использовать соответствующие ресурсы в сотрудничестве со взрослым и самостоятельно;  - умение адекватно, осознанно и произвольно строить речевое высказывание в устной речи в соответствии с задачами общения и нормами родного языка, включая воспроизведение прочитанного текста;  - умение излагать основные положения  своего сообщения в письменной речи. </vt:lpstr>
      <vt:lpstr>На ступени начального образования должны быть сформированы следующие логические действия: -сравнение конкретно-чувственных и иных данных (с целью выделения тождеств / различия, определения общих признаков и составления классификации); -анализ (выделение элементов и «единиц» из целого; расчленение целого на части);  - синтез (составление целого из частей, в том числе самостоятельно достраивая, восполняя недостающие компоненты); - сериация – упорядочение объектов  по выделенному основанию;</vt:lpstr>
      <vt:lpstr>-классификация -отнесение предмета к группе на основании заданного признака; -обобщение -генерализация и выведение общности для целого ряда  или единичных объектов на основе выделения  сущности связи; -подведение под понятие – распознавание объектов, выделение существенных признаков и их синтез; -установление аналогий.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развития познавательных универсальных учебных действий у младших школьников </dc:title>
  <cp:lastModifiedBy>Татьяна</cp:lastModifiedBy>
  <cp:revision>13</cp:revision>
  <dcterms:modified xsi:type="dcterms:W3CDTF">2013-11-05T05:24:48Z</dcterms:modified>
</cp:coreProperties>
</file>