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9" r:id="rId2"/>
    <p:sldId id="261" r:id="rId3"/>
    <p:sldId id="260" r:id="rId4"/>
    <p:sldId id="258" r:id="rId5"/>
    <p:sldId id="256" r:id="rId6"/>
    <p:sldId id="257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88499AE-5288-40A8-8889-CA0BDF54D5E8}">
          <p14:sldIdLst>
            <p14:sldId id="259"/>
            <p14:sldId id="261"/>
            <p14:sldId id="260"/>
            <p14:sldId id="258"/>
            <p14:sldId id="256"/>
            <p14:sldId id="257"/>
            <p14:sldId id="262"/>
            <p14:sldId id="263"/>
            <p14:sldId id="264"/>
            <p14:sldId id="265"/>
            <p14:sldId id="266"/>
            <p14:sldId id="267"/>
            <p14:sldId id="268"/>
          </p14:sldIdLst>
        </p14:section>
        <p14:section name="Раздел без заголовка" id="{EC870450-4FD3-4FAB-989B-E0B385126AF5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3B65"/>
    <a:srgbClr val="FED740"/>
    <a:srgbClr val="5D829C"/>
    <a:srgbClr val="6A87A4"/>
    <a:srgbClr val="B84DE3"/>
    <a:srgbClr val="3617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74EECD-8883-4443-AEF5-F552EAA7F440}" type="datetimeFigureOut">
              <a:rPr lang="ru-RU" smtClean="0"/>
              <a:t>03.06.2021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6986C-C110-4B8C-AB3E-57EDC29131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954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6986C-C110-4B8C-AB3E-57EDC291312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65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1A5F1-83E9-4F54-A9F1-7A25A7894A0C}" type="datetimeFigureOut">
              <a:rPr lang="ru-RU" smtClean="0"/>
              <a:t>03.06.2021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0228-2B66-4B81-8B0F-A80C519BF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946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1A5F1-83E9-4F54-A9F1-7A25A7894A0C}" type="datetimeFigureOut">
              <a:rPr lang="ru-RU" smtClean="0"/>
              <a:t>03.06.2021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0228-2B66-4B81-8B0F-A80C519BF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649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1A5F1-83E9-4F54-A9F1-7A25A7894A0C}" type="datetimeFigureOut">
              <a:rPr lang="ru-RU" smtClean="0"/>
              <a:t>03.06.2021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0228-2B66-4B81-8B0F-A80C519BF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125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1A5F1-83E9-4F54-A9F1-7A25A7894A0C}" type="datetimeFigureOut">
              <a:rPr lang="ru-RU" smtClean="0"/>
              <a:t>03.06.2021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0228-2B66-4B81-8B0F-A80C519BF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227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1A5F1-83E9-4F54-A9F1-7A25A7894A0C}" type="datetimeFigureOut">
              <a:rPr lang="ru-RU" smtClean="0"/>
              <a:t>03.06.2021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0228-2B66-4B81-8B0F-A80C519BF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802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1A5F1-83E9-4F54-A9F1-7A25A7894A0C}" type="datetimeFigureOut">
              <a:rPr lang="ru-RU" smtClean="0"/>
              <a:t>03.06.2021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0228-2B66-4B81-8B0F-A80C519BF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317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1A5F1-83E9-4F54-A9F1-7A25A7894A0C}" type="datetimeFigureOut">
              <a:rPr lang="ru-RU" smtClean="0"/>
              <a:t>03.06.2021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0228-2B66-4B81-8B0F-A80C519BF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649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1A5F1-83E9-4F54-A9F1-7A25A7894A0C}" type="datetimeFigureOut">
              <a:rPr lang="ru-RU" smtClean="0"/>
              <a:t>03.06.2021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0228-2B66-4B81-8B0F-A80C519BF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670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1A5F1-83E9-4F54-A9F1-7A25A7894A0C}" type="datetimeFigureOut">
              <a:rPr lang="ru-RU" smtClean="0"/>
              <a:t>03.06.2021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0228-2B66-4B81-8B0F-A80C519BF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603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1A5F1-83E9-4F54-A9F1-7A25A7894A0C}" type="datetimeFigureOut">
              <a:rPr lang="ru-RU" smtClean="0"/>
              <a:t>03.06.2021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0228-2B66-4B81-8B0F-A80C519BF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189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1A5F1-83E9-4F54-A9F1-7A25A7894A0C}" type="datetimeFigureOut">
              <a:rPr lang="ru-RU" smtClean="0"/>
              <a:t>03.06.2021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0228-2B66-4B81-8B0F-A80C519BF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114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1A5F1-83E9-4F54-A9F1-7A25A7894A0C}" type="datetimeFigureOut">
              <a:rPr lang="ru-RU" smtClean="0"/>
              <a:t>03.06.2021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30228-2B66-4B81-8B0F-A80C519BF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511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05125" y="2781300"/>
            <a:ext cx="8077200" cy="151923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63B65"/>
                </a:solidFill>
                <a:latin typeface="Gabriola" panose="04040605051002020D02" pitchFamily="82" charset="0"/>
              </a:rPr>
              <a:t>«Организация </a:t>
            </a:r>
            <a:r>
              <a:rPr lang="ru-RU" dirty="0">
                <a:solidFill>
                  <a:srgbClr val="F63B65"/>
                </a:solidFill>
                <a:latin typeface="Gabriola" panose="04040605051002020D02" pitchFamily="82" charset="0"/>
              </a:rPr>
              <a:t>режимного момента - одевание </a:t>
            </a:r>
            <a:r>
              <a:rPr lang="ru-RU" dirty="0" smtClean="0">
                <a:solidFill>
                  <a:srgbClr val="F63B65"/>
                </a:solidFill>
                <a:latin typeface="Gabriola" panose="04040605051002020D02" pitchFamily="82" charset="0"/>
              </a:rPr>
              <a:t>детей начальной школы на прогулку» </a:t>
            </a:r>
            <a:endParaRPr lang="ru-RU" dirty="0">
              <a:solidFill>
                <a:srgbClr val="F63B65"/>
              </a:solidFill>
              <a:latin typeface="Gabriola" panose="04040605051002020D02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43300" y="123826"/>
            <a:ext cx="7200900" cy="884237"/>
          </a:xfrm>
        </p:spPr>
        <p:txBody>
          <a:bodyPr>
            <a:normAutofit fontScale="92500"/>
          </a:bodyPr>
          <a:lstStyle/>
          <a:p>
            <a:r>
              <a:rPr lang="ru-RU" sz="2000" b="1" dirty="0">
                <a:solidFill>
                  <a:srgbClr val="6A87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</a:t>
            </a:r>
            <a:endParaRPr lang="ru-RU" sz="2000" dirty="0">
              <a:solidFill>
                <a:srgbClr val="6A87A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6A87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000" b="1" dirty="0" err="1">
                <a:solidFill>
                  <a:srgbClr val="6A87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Сергачская</a:t>
            </a:r>
            <a:r>
              <a:rPr lang="ru-RU" sz="2000" b="1" dirty="0">
                <a:solidFill>
                  <a:srgbClr val="6A87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средняя общеобразовательная школа № 6"</a:t>
            </a:r>
            <a:endParaRPr lang="ru-RU" sz="2000" dirty="0">
              <a:solidFill>
                <a:srgbClr val="6A87A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972300" y="5962650"/>
            <a:ext cx="1085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5D82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г.Сергач</a:t>
            </a:r>
            <a:r>
              <a:rPr lang="ru-RU" dirty="0" smtClean="0">
                <a:solidFill>
                  <a:srgbClr val="5D82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 год</a:t>
            </a:r>
            <a:endParaRPr lang="ru-RU" dirty="0">
              <a:solidFill>
                <a:srgbClr val="5D829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41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6782" y="344057"/>
            <a:ext cx="11050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ДО</a:t>
            </a:r>
            <a:endParaRPr lang="ru-RU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940002" y="5038368"/>
            <a:ext cx="22300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ПОСЛЕ</a:t>
            </a:r>
            <a:endParaRPr lang="ru-RU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" r="11599" b="28182"/>
          <a:stretch/>
        </p:blipFill>
        <p:spPr>
          <a:xfrm>
            <a:off x="2593297" y="344058"/>
            <a:ext cx="7576803" cy="2893818"/>
          </a:xfrm>
          <a:prstGeom prst="rect">
            <a:avLst/>
          </a:prstGeom>
          <a:effectLst>
            <a:glow rad="292100">
              <a:schemeClr val="accent1">
                <a:alpha val="40000"/>
              </a:schemeClr>
            </a:glow>
            <a:outerShdw blurRad="50800" dist="50800" dir="5400000" sx="1000" sy="1000" algn="ctr" rotWithShape="0">
              <a:srgbClr val="000000">
                <a:alpha val="43137"/>
              </a:srgbClr>
            </a:outerShdw>
            <a:softEdge rad="762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78" y="3672590"/>
            <a:ext cx="5925286" cy="2731557"/>
          </a:xfrm>
          <a:prstGeom prst="rect">
            <a:avLst/>
          </a:prstGeom>
          <a:effectLst>
            <a:glow rad="317500">
              <a:schemeClr val="accent1">
                <a:alpha val="40000"/>
              </a:schemeClr>
            </a:glow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387436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6782" y="344057"/>
            <a:ext cx="11050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ДО</a:t>
            </a:r>
            <a:endParaRPr lang="ru-RU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468999" y="470755"/>
            <a:ext cx="22300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ПОСЛЕ</a:t>
            </a:r>
            <a:endParaRPr lang="ru-RU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8" t="20547" r="6222" b="15191"/>
          <a:stretch/>
        </p:blipFill>
        <p:spPr>
          <a:xfrm>
            <a:off x="1244184" y="1394085"/>
            <a:ext cx="3028013" cy="4407110"/>
          </a:xfrm>
          <a:prstGeom prst="rect">
            <a:avLst/>
          </a:prstGeom>
          <a:effectLst>
            <a:glow rad="457200">
              <a:schemeClr val="accent1">
                <a:alpha val="40000"/>
              </a:schemeClr>
            </a:glow>
            <a:softEdge rad="190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93" t="17486" r="-890" b="4481"/>
          <a:stretch/>
        </p:blipFill>
        <p:spPr>
          <a:xfrm>
            <a:off x="6026046" y="1139828"/>
            <a:ext cx="3043003" cy="4915623"/>
          </a:xfrm>
          <a:prstGeom prst="rect">
            <a:avLst/>
          </a:prstGeom>
          <a:effectLst>
            <a:glow rad="444500">
              <a:schemeClr val="accent1">
                <a:alpha val="40000"/>
              </a:schemeClr>
            </a:glow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160687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4410" y="2967335"/>
            <a:ext cx="10883236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Благодаря приёму визуализации в раздевалке класса,</a:t>
            </a:r>
          </a:p>
          <a:p>
            <a:pPr algn="ctr"/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составлению и изучению алгоритма одевания  </a:t>
            </a:r>
          </a:p>
          <a:p>
            <a:pPr algn="ctr"/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применение дидактических игр. Нам удалось добиться сокращение</a:t>
            </a:r>
          </a:p>
          <a:p>
            <a:pPr algn="ctr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потерь времени на процесс одевания детей в начальной 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школе.</a:t>
            </a:r>
            <a:endParaRPr lang="ru-RU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14767" y="1888044"/>
            <a:ext cx="22733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Вывод: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463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05492" y="2967335"/>
            <a:ext cx="67810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Спасибо за внимание!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536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9224" y="2606675"/>
            <a:ext cx="10658475" cy="2032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Gabriola" panose="04040605051002020D02" pitchFamily="82" charset="0"/>
              </a:rPr>
              <a:t>Сокращение </a:t>
            </a:r>
            <a:r>
              <a:rPr lang="ru-RU" dirty="0">
                <a:latin typeface="Gabriola" panose="04040605051002020D02" pitchFamily="82" charset="0"/>
              </a:rPr>
              <a:t>потерь времени на процесс одевания детей в </a:t>
            </a:r>
            <a:r>
              <a:rPr lang="ru-RU" dirty="0" smtClean="0">
                <a:latin typeface="Gabriola" panose="04040605051002020D02" pitchFamily="82" charset="0"/>
              </a:rPr>
              <a:t>начальной школе. </a:t>
            </a:r>
            <a:r>
              <a:rPr lang="ru-RU" dirty="0">
                <a:latin typeface="Gabriola" panose="04040605051002020D02" pitchFamily="82" charset="0"/>
              </a:rPr>
              <a:t>Формирование детской самостоятельности в самообслуживании от микропроцесса до целостного процесса одевания. Создание комфортных условий для процесса одевания детей младшего </a:t>
            </a:r>
            <a:r>
              <a:rPr lang="ru-RU" dirty="0" smtClean="0">
                <a:latin typeface="Gabriola" panose="04040605051002020D02" pitchFamily="82" charset="0"/>
              </a:rPr>
              <a:t>школьного возраста.</a:t>
            </a:r>
            <a:endParaRPr lang="ru-RU" dirty="0">
              <a:latin typeface="Gabriola" panose="04040605051002020D02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5900" y="1666874"/>
            <a:ext cx="4210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u="sng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</a:p>
        </p:txBody>
      </p:sp>
    </p:spTree>
    <p:extLst>
      <p:ext uri="{BB962C8B-B14F-4D97-AF65-F5344CB8AC3E}">
        <p14:creationId xmlns:p14="http://schemas.microsoft.com/office/powerpoint/2010/main" val="237246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9301" y="204456"/>
            <a:ext cx="9253397" cy="644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01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1816341" y="1096662"/>
            <a:ext cx="2184400" cy="1200329"/>
            <a:chOff x="444500" y="1765299"/>
            <a:chExt cx="2184400" cy="1200329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444500" y="1800313"/>
              <a:ext cx="2184400" cy="1130300"/>
            </a:xfrm>
            <a:prstGeom prst="rect">
              <a:avLst/>
            </a:prstGeom>
            <a:gradFill flip="none" rotWithShape="1">
              <a:gsLst>
                <a:gs pos="0">
                  <a:srgbClr val="B84DE3">
                    <a:tint val="66000"/>
                    <a:satMod val="160000"/>
                  </a:srgbClr>
                </a:gs>
                <a:gs pos="50000">
                  <a:srgbClr val="B84DE3">
                    <a:tint val="44500"/>
                    <a:satMod val="160000"/>
                  </a:srgbClr>
                </a:gs>
                <a:gs pos="100000">
                  <a:srgbClr val="B84DE3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rgbClr val="3617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25475" y="1765299"/>
              <a:ext cx="18224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Большое столпотворение детей у </a:t>
              </a:r>
              <a:r>
                <a:rPr lang="ru-RU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вешелок</a:t>
              </a:r>
              <a:endParaRPr lang="ru-RU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414070" y="2904352"/>
            <a:ext cx="2719519" cy="1130300"/>
            <a:chOff x="4089400" y="1765300"/>
            <a:chExt cx="2719519" cy="113030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4089400" y="1765300"/>
              <a:ext cx="2184400" cy="1130300"/>
            </a:xfrm>
            <a:prstGeom prst="rect">
              <a:avLst/>
            </a:prstGeom>
            <a:gradFill flip="none" rotWithShape="1">
              <a:gsLst>
                <a:gs pos="0">
                  <a:srgbClr val="B84DE3">
                    <a:tint val="66000"/>
                    <a:satMod val="160000"/>
                  </a:srgbClr>
                </a:gs>
                <a:gs pos="50000">
                  <a:srgbClr val="B84DE3">
                    <a:tint val="44500"/>
                    <a:satMod val="160000"/>
                  </a:srgbClr>
                </a:gs>
                <a:gs pos="100000">
                  <a:srgbClr val="B84DE3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rgbClr val="3617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097206" y="1903799"/>
              <a:ext cx="2711713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Ребенок путается в последовательности одевания</a:t>
              </a:r>
              <a:endParaRPr lang="ru-RU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5137391" y="1226928"/>
            <a:ext cx="2381008" cy="1130300"/>
            <a:chOff x="5054600" y="3848100"/>
            <a:chExt cx="2381008" cy="113030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5054600" y="3848100"/>
              <a:ext cx="2184400" cy="1130300"/>
            </a:xfrm>
            <a:prstGeom prst="rect">
              <a:avLst/>
            </a:prstGeom>
            <a:gradFill flip="none" rotWithShape="1">
              <a:gsLst>
                <a:gs pos="0">
                  <a:srgbClr val="B84DE3">
                    <a:tint val="66000"/>
                    <a:satMod val="160000"/>
                  </a:srgbClr>
                </a:gs>
                <a:gs pos="50000">
                  <a:srgbClr val="B84DE3">
                    <a:tint val="44500"/>
                    <a:satMod val="160000"/>
                  </a:srgbClr>
                </a:gs>
                <a:gs pos="100000">
                  <a:srgbClr val="B84DE3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rgbClr val="3617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111991" y="3975470"/>
              <a:ext cx="2323617" cy="685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07000"/>
                </a:lnSpc>
                <a:spcAft>
                  <a:spcPts val="0"/>
                </a:spcAft>
              </a:pPr>
              <a:r>
                <a:rPr lang="ru-RU" b="1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Сложность застёгивания</a:t>
              </a:r>
              <a:endPara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8429779" y="2957996"/>
            <a:ext cx="2470150" cy="1277786"/>
            <a:chOff x="8420100" y="1903798"/>
            <a:chExt cx="2470150" cy="1277786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8420100" y="1903798"/>
              <a:ext cx="2374900" cy="1277786"/>
            </a:xfrm>
            <a:prstGeom prst="rect">
              <a:avLst/>
            </a:prstGeom>
            <a:gradFill flip="none" rotWithShape="1">
              <a:gsLst>
                <a:gs pos="0">
                  <a:srgbClr val="B84DE3">
                    <a:tint val="66000"/>
                    <a:satMod val="160000"/>
                  </a:srgbClr>
                </a:gs>
                <a:gs pos="50000">
                  <a:srgbClr val="B84DE3">
                    <a:tint val="44500"/>
                    <a:satMod val="160000"/>
                  </a:srgbClr>
                </a:gs>
                <a:gs pos="100000">
                  <a:srgbClr val="B84DE3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rgbClr val="3617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8515350" y="1903798"/>
              <a:ext cx="2374900" cy="12777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07000"/>
                </a:lnSpc>
                <a:spcAft>
                  <a:spcPts val="800"/>
                </a:spcAft>
              </a:pPr>
              <a:r>
                <a:rPr lang="ru-RU" b="1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Сложность определения где передняя, а где задняя часть одежды</a:t>
              </a:r>
              <a:endPara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9138145" y="1356608"/>
            <a:ext cx="2184400" cy="1130300"/>
            <a:chOff x="8610600" y="3752850"/>
            <a:chExt cx="2184400" cy="113030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8610600" y="3752850"/>
              <a:ext cx="2184400" cy="1130300"/>
            </a:xfrm>
            <a:prstGeom prst="rect">
              <a:avLst/>
            </a:prstGeom>
            <a:gradFill flip="none" rotWithShape="1">
              <a:gsLst>
                <a:gs pos="0">
                  <a:srgbClr val="B84DE3">
                    <a:tint val="66000"/>
                    <a:satMod val="160000"/>
                  </a:srgbClr>
                </a:gs>
                <a:gs pos="50000">
                  <a:srgbClr val="B84DE3">
                    <a:tint val="44500"/>
                    <a:satMod val="160000"/>
                  </a:srgbClr>
                </a:gs>
                <a:gs pos="100000">
                  <a:srgbClr val="B84DE3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rgbClr val="3617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8673685" y="3848100"/>
              <a:ext cx="212131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Младший школьник путает парные вещи</a:t>
              </a:r>
              <a:endParaRPr lang="ru-RU" dirty="0"/>
            </a:p>
          </p:txBody>
        </p:sp>
      </p:grpSp>
      <p:sp>
        <p:nvSpPr>
          <p:cNvPr id="21" name="Овал 20"/>
          <p:cNvSpPr/>
          <p:nvPr/>
        </p:nvSpPr>
        <p:spPr>
          <a:xfrm>
            <a:off x="4245095" y="3859242"/>
            <a:ext cx="3819405" cy="2833658"/>
          </a:xfrm>
          <a:prstGeom prst="ellipse">
            <a:avLst/>
          </a:prstGeom>
          <a:solidFill>
            <a:srgbClr val="7030A0"/>
          </a:solidFill>
          <a:ln>
            <a:solidFill>
              <a:srgbClr val="3617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681597" y="4537407"/>
            <a:ext cx="2946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Большая затрата времени на подготовку детей на прогулку, сокращение времени пребывания детей на свежем воздухе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5" name="Стрелка углом вверх 24"/>
          <p:cNvSpPr/>
          <p:nvPr/>
        </p:nvSpPr>
        <p:spPr>
          <a:xfrm>
            <a:off x="8283575" y="4432300"/>
            <a:ext cx="1778000" cy="831071"/>
          </a:xfrm>
          <a:prstGeom prst="bentUpArrow">
            <a:avLst/>
          </a:prstGeom>
          <a:gradFill flip="none" rotWithShape="1">
            <a:gsLst>
              <a:gs pos="0">
                <a:srgbClr val="B84DE3">
                  <a:tint val="66000"/>
                  <a:satMod val="160000"/>
                </a:srgbClr>
              </a:gs>
              <a:gs pos="50000">
                <a:srgbClr val="B84DE3">
                  <a:tint val="44500"/>
                  <a:satMod val="160000"/>
                </a:srgbClr>
              </a:gs>
              <a:gs pos="100000">
                <a:srgbClr val="B84DE3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B84D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углом вверх 25"/>
          <p:cNvSpPr/>
          <p:nvPr/>
        </p:nvSpPr>
        <p:spPr>
          <a:xfrm flipH="1">
            <a:off x="2449692" y="4348971"/>
            <a:ext cx="1651000" cy="914400"/>
          </a:xfrm>
          <a:prstGeom prst="bentUpArrow">
            <a:avLst/>
          </a:prstGeom>
          <a:gradFill flip="none" rotWithShape="1">
            <a:gsLst>
              <a:gs pos="0">
                <a:srgbClr val="B84DE3">
                  <a:tint val="66000"/>
                  <a:satMod val="160000"/>
                </a:srgbClr>
              </a:gs>
              <a:gs pos="50000">
                <a:srgbClr val="B84DE3">
                  <a:tint val="44500"/>
                  <a:satMod val="160000"/>
                </a:srgbClr>
              </a:gs>
              <a:gs pos="100000">
                <a:srgbClr val="B84DE3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B84D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верх 26"/>
          <p:cNvSpPr/>
          <p:nvPr/>
        </p:nvSpPr>
        <p:spPr>
          <a:xfrm>
            <a:off x="6070600" y="2468948"/>
            <a:ext cx="381000" cy="1226752"/>
          </a:xfrm>
          <a:prstGeom prst="upArrow">
            <a:avLst/>
          </a:prstGeom>
          <a:gradFill flip="none" rotWithShape="1">
            <a:gsLst>
              <a:gs pos="0">
                <a:srgbClr val="B84DE3">
                  <a:tint val="66000"/>
                  <a:satMod val="160000"/>
                </a:srgbClr>
              </a:gs>
              <a:gs pos="50000">
                <a:srgbClr val="B84DE3">
                  <a:tint val="44500"/>
                  <a:satMod val="160000"/>
                </a:srgbClr>
              </a:gs>
              <a:gs pos="100000">
                <a:srgbClr val="B84DE3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B84D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 стрелкой 34"/>
          <p:cNvCxnSpPr/>
          <p:nvPr/>
        </p:nvCxnSpPr>
        <p:spPr>
          <a:xfrm flipH="1" flipV="1">
            <a:off x="4181717" y="2039358"/>
            <a:ext cx="1154591" cy="1819883"/>
          </a:xfrm>
          <a:prstGeom prst="straightConnector1">
            <a:avLst/>
          </a:prstGeom>
          <a:ln w="57150">
            <a:solidFill>
              <a:srgbClr val="B84DE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7004546" y="2357228"/>
            <a:ext cx="1868099" cy="1502013"/>
          </a:xfrm>
          <a:prstGeom prst="straightConnector1">
            <a:avLst/>
          </a:prstGeom>
          <a:ln w="57150">
            <a:solidFill>
              <a:srgbClr val="B84DE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Заголовок 1"/>
          <p:cNvSpPr txBox="1">
            <a:spLocks/>
          </p:cNvSpPr>
          <p:nvPr/>
        </p:nvSpPr>
        <p:spPr>
          <a:xfrm>
            <a:off x="990701" y="319315"/>
            <a:ext cx="10364451" cy="508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 выбора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31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282700" y="2933700"/>
            <a:ext cx="2184400" cy="1130300"/>
          </a:xfrm>
          <a:prstGeom prst="rect">
            <a:avLst/>
          </a:prstGeom>
          <a:gradFill flip="none" rotWithShape="1">
            <a:gsLst>
              <a:gs pos="0">
                <a:srgbClr val="B84DE3">
                  <a:tint val="66000"/>
                  <a:satMod val="160000"/>
                </a:srgbClr>
              </a:gs>
              <a:gs pos="50000">
                <a:srgbClr val="B84DE3">
                  <a:tint val="44500"/>
                  <a:satMod val="160000"/>
                </a:srgbClr>
              </a:gs>
              <a:gs pos="100000">
                <a:srgbClr val="B84DE3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3617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130800" y="2933700"/>
            <a:ext cx="2184400" cy="1130300"/>
          </a:xfrm>
          <a:prstGeom prst="rect">
            <a:avLst/>
          </a:prstGeom>
          <a:gradFill flip="none" rotWithShape="1">
            <a:gsLst>
              <a:gs pos="0">
                <a:srgbClr val="B84DE3">
                  <a:tint val="66000"/>
                  <a:satMod val="160000"/>
                </a:srgbClr>
              </a:gs>
              <a:gs pos="50000">
                <a:srgbClr val="B84DE3">
                  <a:tint val="44500"/>
                  <a:satMod val="160000"/>
                </a:srgbClr>
              </a:gs>
              <a:gs pos="100000">
                <a:srgbClr val="B84DE3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3617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978900" y="2933700"/>
            <a:ext cx="2184400" cy="1130300"/>
          </a:xfrm>
          <a:prstGeom prst="rect">
            <a:avLst/>
          </a:prstGeom>
          <a:gradFill flip="none" rotWithShape="1">
            <a:gsLst>
              <a:gs pos="0">
                <a:srgbClr val="B84DE3">
                  <a:tint val="66000"/>
                  <a:satMod val="160000"/>
                </a:srgbClr>
              </a:gs>
              <a:gs pos="50000">
                <a:srgbClr val="B84DE3">
                  <a:tint val="44500"/>
                  <a:satMod val="160000"/>
                </a:srgbClr>
              </a:gs>
              <a:gs pos="100000">
                <a:srgbClr val="B84DE3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3617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282700" y="24511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Шаг 1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41900" y="24511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Шаг 2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78900" y="24511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Шаг 3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27200" y="3175684"/>
            <a:ext cx="1714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Подходят к вешалкам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65750" y="3175683"/>
            <a:ext cx="171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Одеваются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13850" y="3175683"/>
            <a:ext cx="1714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Выходят на прогулку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 стрелкой 17"/>
          <p:cNvCxnSpPr>
            <a:stCxn id="8" idx="3"/>
            <a:endCxn id="9" idx="1"/>
          </p:cNvCxnSpPr>
          <p:nvPr/>
        </p:nvCxnSpPr>
        <p:spPr>
          <a:xfrm>
            <a:off x="3467100" y="3498850"/>
            <a:ext cx="1663700" cy="0"/>
          </a:xfrm>
          <a:prstGeom prst="straightConnector1">
            <a:avLst/>
          </a:prstGeom>
          <a:ln w="57150">
            <a:solidFill>
              <a:srgbClr val="B84DE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7315200" y="3498848"/>
            <a:ext cx="1663700" cy="0"/>
          </a:xfrm>
          <a:prstGeom prst="straightConnector1">
            <a:avLst/>
          </a:prstGeom>
          <a:ln w="57150">
            <a:solidFill>
              <a:srgbClr val="B84DE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Выноска-облако 19"/>
          <p:cNvSpPr/>
          <p:nvPr/>
        </p:nvSpPr>
        <p:spPr>
          <a:xfrm>
            <a:off x="1549400" y="933451"/>
            <a:ext cx="2413000" cy="1435100"/>
          </a:xfrm>
          <a:prstGeom prst="cloudCallou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1943100" y="1188561"/>
            <a:ext cx="1822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столпотворение детей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Выноска-облако 21"/>
          <p:cNvSpPr/>
          <p:nvPr/>
        </p:nvSpPr>
        <p:spPr>
          <a:xfrm>
            <a:off x="5130800" y="975583"/>
            <a:ext cx="2413000" cy="1435100"/>
          </a:xfrm>
          <a:prstGeom prst="cloudCallou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032500" y="4943040"/>
            <a:ext cx="6096000" cy="12777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Ребенок путается в последовательности одевания;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Сложность застёгивания;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Сложность определения где передняя, а где задняя часть одежды;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42000" y="13843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 1, 2, 3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Выноска-облако 24"/>
          <p:cNvSpPr/>
          <p:nvPr/>
        </p:nvSpPr>
        <p:spPr>
          <a:xfrm>
            <a:off x="9080500" y="1030504"/>
            <a:ext cx="2413000" cy="1435100"/>
          </a:xfrm>
          <a:prstGeom prst="cloudCallou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9461500" y="1188562"/>
            <a:ext cx="170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Ждём тех, кто ещё не собрался (теряя время)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43100" y="412131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мин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27700" y="4197003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10-15 мин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791700" y="4042706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– 10 мин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990701" y="319315"/>
            <a:ext cx="10364451" cy="508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текущего процесса подготовки детей к прогулке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3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276" y="3124199"/>
            <a:ext cx="2200847" cy="11461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813" y="3124198"/>
            <a:ext cx="2200847" cy="114614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566244" y="3167367"/>
            <a:ext cx="2184400" cy="1130300"/>
          </a:xfrm>
          <a:prstGeom prst="rect">
            <a:avLst/>
          </a:prstGeom>
          <a:gradFill flip="none" rotWithShape="1">
            <a:gsLst>
              <a:gs pos="0">
                <a:srgbClr val="B84DE3">
                  <a:tint val="66000"/>
                  <a:satMod val="160000"/>
                </a:srgbClr>
              </a:gs>
              <a:gs pos="50000">
                <a:srgbClr val="B84DE3">
                  <a:tint val="44500"/>
                  <a:satMod val="160000"/>
                </a:srgbClr>
              </a:gs>
              <a:gs pos="100000">
                <a:srgbClr val="B84DE3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3617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8123" y="3546679"/>
            <a:ext cx="1835055" cy="335309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>
            <a:off x="6944660" y="3702968"/>
            <a:ext cx="1663700" cy="0"/>
          </a:xfrm>
          <a:prstGeom prst="straightConnector1">
            <a:avLst/>
          </a:prstGeom>
          <a:ln w="57150">
            <a:solidFill>
              <a:srgbClr val="B84DE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13368" y="3200040"/>
            <a:ext cx="1714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Подходят к вешалкам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42890" y="3466329"/>
            <a:ext cx="171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Одеваются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36144" y="3403478"/>
            <a:ext cx="1714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Выходят на прогулку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3887" y="270022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Шаг 1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9188" y="2662313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Шаг 2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40844" y="273355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Шаг 3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Выноска-облако 12"/>
          <p:cNvSpPr/>
          <p:nvPr/>
        </p:nvSpPr>
        <p:spPr>
          <a:xfrm>
            <a:off x="873803" y="1303876"/>
            <a:ext cx="2413000" cy="1435100"/>
          </a:xfrm>
          <a:prstGeom prst="cloudCallou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274476" y="1421261"/>
            <a:ext cx="1822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Дети не толпятся, в поиске своей вешалки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Выноска-облако 15"/>
          <p:cNvSpPr/>
          <p:nvPr/>
        </p:nvSpPr>
        <p:spPr>
          <a:xfrm>
            <a:off x="4846197" y="951405"/>
            <a:ext cx="2595896" cy="1730835"/>
          </a:xfrm>
          <a:prstGeom prst="cloudCallou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5042890" y="1206695"/>
            <a:ext cx="24411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Быстро одеваются, т.к. знают алгоритм и у каждого подписана вешалка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Выноска-облако 20"/>
          <p:cNvSpPr/>
          <p:nvPr/>
        </p:nvSpPr>
        <p:spPr>
          <a:xfrm>
            <a:off x="8666783" y="1353483"/>
            <a:ext cx="2413000" cy="1435100"/>
          </a:xfrm>
          <a:prstGeom prst="cloudCallou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8979088" y="1698259"/>
            <a:ext cx="1714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приходится никого ждать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35319" y="4297667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мин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70499" y="4270346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5- 10 мин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036144" y="4327823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мин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990701" y="319315"/>
            <a:ext cx="10364451" cy="508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целевого процесса подготовки детей к прогулке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40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3131902"/>
              </p:ext>
            </p:extLst>
          </p:nvPr>
        </p:nvGraphicFramePr>
        <p:xfrm>
          <a:off x="382109" y="1524291"/>
          <a:ext cx="5026982" cy="4351337"/>
        </p:xfrm>
        <a:graphic>
          <a:graphicData uri="http://schemas.openxmlformats.org/drawingml/2006/table">
            <a:tbl>
              <a:tblPr firstRow="1" firstCol="1" bandRow="1"/>
              <a:tblGrid>
                <a:gridCol w="321684">
                  <a:extLst>
                    <a:ext uri="{9D8B030D-6E8A-4147-A177-3AD203B41FA5}">
                      <a16:colId xmlns:a16="http://schemas.microsoft.com/office/drawing/2014/main" xmlns="" val="857526492"/>
                    </a:ext>
                  </a:extLst>
                </a:gridCol>
                <a:gridCol w="1849413">
                  <a:extLst>
                    <a:ext uri="{9D8B030D-6E8A-4147-A177-3AD203B41FA5}">
                      <a16:colId xmlns:a16="http://schemas.microsoft.com/office/drawing/2014/main" xmlns="" val="629156333"/>
                    </a:ext>
                  </a:extLst>
                </a:gridCol>
                <a:gridCol w="695009">
                  <a:extLst>
                    <a:ext uri="{9D8B030D-6E8A-4147-A177-3AD203B41FA5}">
                      <a16:colId xmlns:a16="http://schemas.microsoft.com/office/drawing/2014/main" xmlns="" val="4013971430"/>
                    </a:ext>
                  </a:extLst>
                </a:gridCol>
                <a:gridCol w="1143645">
                  <a:extLst>
                    <a:ext uri="{9D8B030D-6E8A-4147-A177-3AD203B41FA5}">
                      <a16:colId xmlns:a16="http://schemas.microsoft.com/office/drawing/2014/main" xmlns="" val="2211504676"/>
                    </a:ext>
                  </a:extLst>
                </a:gridCol>
                <a:gridCol w="1017231">
                  <a:extLst>
                    <a:ext uri="{9D8B030D-6E8A-4147-A177-3AD203B41FA5}">
                      <a16:colId xmlns:a16="http://schemas.microsoft.com/office/drawing/2014/main" xmlns="" val="2268617540"/>
                    </a:ext>
                  </a:extLst>
                </a:gridCol>
              </a:tblGrid>
              <a:tr h="3039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97" marR="58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мероприятий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97" marR="58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Срок реализации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97" marR="58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Ожидаемый результат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97" marR="58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Ответственный исполнитель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97" marR="58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20829588"/>
                  </a:ext>
                </a:extLst>
              </a:tr>
              <a:tr h="12781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97" marR="58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Создание рабочей группы. Поиск решения проблемы.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97" marR="58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Январь –февраль 2021г.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97" marR="58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Формирование рабочей группы. Создание карты текущего состояния и карты целевого состояния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97" marR="58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Ускова С.А.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97" marR="58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89699800"/>
                  </a:ext>
                </a:extLst>
              </a:tr>
              <a:tr h="12781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97" marR="58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Визуализация в раздевалке класса, в шкафчиках для раздевания и на вешалках: «Каждой вещи – свое место»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97" marR="58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Март 2021г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97" marR="58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умение быстро, самостоятельно и в определенной последовательности одеваться на прогулку.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97" marR="58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Ускова С.А.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Карягина А.М.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97" marR="58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84015761"/>
                  </a:ext>
                </a:extLst>
              </a:tr>
              <a:tr h="14911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97" marR="58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Составление алгоритма одевания детей.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97" marR="58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Март 2021г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97" marR="58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Ориентироваться в предметном пространстве, что способствует быстрому нахождению своих вещей.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97" marR="58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Ускова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С.А.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Карягина А.М.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97" marR="58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60140615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488" y="139296"/>
            <a:ext cx="611199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УТВЕРЖДАЮ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Должность владельца процесса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  </a:t>
            </a:r>
            <a:r>
              <a:rPr kumimoji="0" lang="ru-RU" altLang="ru-RU" sz="1100" b="0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М.С.Лазарева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Дата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kumimoji="0" lang="ru-RU" altLang="ru-RU" sz="11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_______________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 МЕРОПРИЯТИЙ ПО ДОСТИЖЕНИЮ ЦЕЛЕВЫХ ПОКАЗАТЕЛЕЙ ПРОЕКТА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3261" y="1233913"/>
            <a:ext cx="5035732" cy="493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56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83354" y="354563"/>
            <a:ext cx="4697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u="sng" dirty="0" smtClean="0">
                <a:latin typeface="Gabriola" panose="04040605051002020D02" pitchFamily="82" charset="0"/>
              </a:rPr>
              <a:t>Примеры дидактических игр:</a:t>
            </a:r>
            <a:endParaRPr lang="ru-RU" sz="3600" b="1" u="sng" dirty="0">
              <a:latin typeface="Gabriola" panose="04040605051002020D02" pitchFamily="8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6098" y="1200359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i="1" dirty="0">
                <a:solidFill>
                  <a:srgbClr val="000000"/>
                </a:solidFill>
                <a:latin typeface="Helvetica" panose="020B0604020202020204" pitchFamily="34" charset="0"/>
              </a:rPr>
              <a:t>«Путешествие в космос</a:t>
            </a:r>
            <a:r>
              <a:rPr lang="ru-RU" i="1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»</a:t>
            </a:r>
          </a:p>
          <a:p>
            <a:r>
              <a:rPr lang="ru-RU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Helvetica" panose="020B0604020202020204" pitchFamily="34" charset="0"/>
              </a:rPr>
              <a:t>Предложите </a:t>
            </a:r>
            <a:r>
              <a:rPr lang="ru-RU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ребенку </a:t>
            </a:r>
            <a:r>
              <a:rPr lang="ru-RU" dirty="0">
                <a:solidFill>
                  <a:srgbClr val="000000"/>
                </a:solidFill>
                <a:latin typeface="Helvetica" panose="020B0604020202020204" pitchFamily="34" charset="0"/>
              </a:rPr>
              <a:t>совершить путешествие к звёздам. Р</a:t>
            </a:r>
            <a:r>
              <a:rPr lang="ru-RU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ебёнку </a:t>
            </a:r>
            <a:r>
              <a:rPr lang="ru-RU" dirty="0" err="1" smtClean="0">
                <a:solidFill>
                  <a:srgbClr val="000000"/>
                </a:solidFill>
                <a:latin typeface="Helvetica" panose="020B0604020202020204" pitchFamily="34" charset="0"/>
              </a:rPr>
              <a:t>предлогаем</a:t>
            </a:r>
            <a:r>
              <a:rPr lang="ru-RU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 облачиться </a:t>
            </a:r>
            <a:r>
              <a:rPr lang="ru-RU" dirty="0">
                <a:solidFill>
                  <a:srgbClr val="000000"/>
                </a:solidFill>
                <a:latin typeface="Helvetica" panose="020B0604020202020204" pitchFamily="34" charset="0"/>
              </a:rPr>
              <a:t>в «скафандр». Учтите, что для этой игры дети должны чётко знать названия предметов одежды.</a:t>
            </a:r>
            <a:endParaRPr lang="ru-RU" b="0" i="0" dirty="0">
              <a:solidFill>
                <a:srgbClr val="000000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09861" y="2757110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i="1" dirty="0">
                <a:solidFill>
                  <a:srgbClr val="000000"/>
                </a:solidFill>
                <a:latin typeface="Helvetica" panose="020B0604020202020204" pitchFamily="34" charset="0"/>
              </a:rPr>
              <a:t>«Заправляем машину</a:t>
            </a:r>
            <a:r>
              <a:rPr lang="ru-RU" i="1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» </a:t>
            </a:r>
          </a:p>
          <a:p>
            <a:r>
              <a:rPr lang="ru-RU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Придумывайте </a:t>
            </a:r>
            <a:r>
              <a:rPr lang="ru-RU" dirty="0">
                <a:solidFill>
                  <a:srgbClr val="000000"/>
                </a:solidFill>
                <a:latin typeface="Helvetica" panose="020B0604020202020204" pitchFamily="34" charset="0"/>
              </a:rPr>
              <a:t>разные ассоциации с телом и одеждой. Например, пусть ноги будут машинами, а штаны заправкой. Нужно заправить машины топливом, для этого они должны заехать на заправку. Варианты таких игр ограничиваются только вашей фантазией.</a:t>
            </a:r>
            <a:endParaRPr lang="ru-RU" b="0" i="0" dirty="0">
              <a:solidFill>
                <a:srgbClr val="000000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7354" y="459085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i="1" dirty="0">
                <a:solidFill>
                  <a:srgbClr val="000000"/>
                </a:solidFill>
                <a:latin typeface="Helvetica" panose="020B0604020202020204" pitchFamily="34" charset="0"/>
              </a:rPr>
              <a:t>«Кто быстрее</a:t>
            </a:r>
            <a:r>
              <a:rPr lang="ru-RU" i="1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?» </a:t>
            </a:r>
          </a:p>
          <a:p>
            <a:r>
              <a:rPr lang="ru-RU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Как </a:t>
            </a:r>
            <a:r>
              <a:rPr lang="ru-RU" dirty="0">
                <a:solidFill>
                  <a:srgbClr val="000000"/>
                </a:solidFill>
                <a:latin typeface="Helvetica" panose="020B0604020202020204" pitchFamily="34" charset="0"/>
              </a:rPr>
              <a:t>и при освоении раздевания, для одевания важен соревновательный момент. П</a:t>
            </a:r>
            <a:r>
              <a:rPr lang="ru-RU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редлагайте </a:t>
            </a:r>
            <a:r>
              <a:rPr lang="ru-RU" dirty="0">
                <a:solidFill>
                  <a:srgbClr val="000000"/>
                </a:solidFill>
                <a:latin typeface="Helvetica" panose="020B0604020202020204" pitchFamily="34" charset="0"/>
              </a:rPr>
              <a:t>сделать это наперегонки.</a:t>
            </a:r>
            <a:endParaRPr lang="ru-RU" b="0" i="0" dirty="0">
              <a:solidFill>
                <a:srgbClr val="000000"/>
              </a:solidFill>
              <a:effectLst/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03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6782" y="344057"/>
            <a:ext cx="11050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ДО</a:t>
            </a:r>
            <a:endParaRPr lang="ru-RU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44475" y="5800477"/>
            <a:ext cx="22300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ПОСЛЕ</a:t>
            </a:r>
            <a:endParaRPr lang="ru-RU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495" b="10272"/>
          <a:stretch/>
        </p:blipFill>
        <p:spPr>
          <a:xfrm>
            <a:off x="1506897" y="1448880"/>
            <a:ext cx="2360565" cy="4712077"/>
          </a:xfrm>
          <a:prstGeom prst="rect">
            <a:avLst/>
          </a:prstGeom>
          <a:effectLst>
            <a:glow rad="825500">
              <a:schemeClr val="accent1">
                <a:alpha val="40000"/>
              </a:schemeClr>
            </a:glow>
            <a:reflection endPos="0" dir="5400000" sy="-100000" algn="bl" rotWithShape="0"/>
            <a:softEdge rad="889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" t="1749" r="8592" b="18689"/>
          <a:stretch/>
        </p:blipFill>
        <p:spPr>
          <a:xfrm>
            <a:off x="8088913" y="344057"/>
            <a:ext cx="2878112" cy="5456420"/>
          </a:xfrm>
          <a:prstGeom prst="rect">
            <a:avLst/>
          </a:prstGeom>
          <a:effectLst>
            <a:glow rad="495300">
              <a:schemeClr val="accent1">
                <a:alpha val="40000"/>
              </a:schemeClr>
            </a:glow>
            <a:softEdge rad="139700"/>
          </a:effectLst>
        </p:spPr>
      </p:pic>
    </p:spTree>
    <p:extLst>
      <p:ext uri="{BB962C8B-B14F-4D97-AF65-F5344CB8AC3E}">
        <p14:creationId xmlns:p14="http://schemas.microsoft.com/office/powerpoint/2010/main" val="259929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498</Words>
  <Application>Microsoft Office PowerPoint</Application>
  <PresentationFormat>Широкоэкранный</PresentationFormat>
  <Paragraphs>90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Gabriola</vt:lpstr>
      <vt:lpstr>Helvetica</vt:lpstr>
      <vt:lpstr>Times New Roman</vt:lpstr>
      <vt:lpstr>Тема Office</vt:lpstr>
      <vt:lpstr>«Организация режимного момента - одевание детей начальной школы на прогулку»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Лаптева</dc:creator>
  <cp:lastModifiedBy>Admin</cp:lastModifiedBy>
  <cp:revision>13</cp:revision>
  <dcterms:created xsi:type="dcterms:W3CDTF">2021-06-02T09:59:07Z</dcterms:created>
  <dcterms:modified xsi:type="dcterms:W3CDTF">2021-06-03T08:38:19Z</dcterms:modified>
</cp:coreProperties>
</file>