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30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C891-9BCC-4EC5-A359-CFE97CD61866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0B64-9943-44A3-9A18-BD387C9A1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92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C891-9BCC-4EC5-A359-CFE97CD61866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0B64-9943-44A3-9A18-BD387C9A1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17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C891-9BCC-4EC5-A359-CFE97CD61866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0B64-9943-44A3-9A18-BD387C9A1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007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90552" y="103189"/>
            <a:ext cx="10991849" cy="5953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0EF76-7CCA-4625-8F64-3B458A8B7694}" type="datetimeFigureOut">
              <a:rPr lang="en-US"/>
              <a:pPr>
                <a:defRPr/>
              </a:pPr>
              <a:t>2/2/2018</a:t>
            </a:fld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3489D-FD6C-48CD-9289-31BB6F63E8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672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C891-9BCC-4EC5-A359-CFE97CD61866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0B64-9943-44A3-9A18-BD387C9A1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01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C891-9BCC-4EC5-A359-CFE97CD61866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0B64-9943-44A3-9A18-BD387C9A1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456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C891-9BCC-4EC5-A359-CFE97CD61866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0B64-9943-44A3-9A18-BD387C9A1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21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C891-9BCC-4EC5-A359-CFE97CD61866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0B64-9943-44A3-9A18-BD387C9A1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77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C891-9BCC-4EC5-A359-CFE97CD61866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0B64-9943-44A3-9A18-BD387C9A1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02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C891-9BCC-4EC5-A359-CFE97CD61866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0B64-9943-44A3-9A18-BD387C9A1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033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C891-9BCC-4EC5-A359-CFE97CD61866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0B64-9943-44A3-9A18-BD387C9A1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79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C891-9BCC-4EC5-A359-CFE97CD61866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0B64-9943-44A3-9A18-BD387C9A1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64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0C891-9BCC-4EC5-A359-CFE97CD61866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A0B64-9943-44A3-9A18-BD387C9A1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72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  <p:sldLayoutId id="214748394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ihoff.ucoz.ru/photo/smajliki_animirovannye/smajl_kniga/124-0-259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stihoff.ucoz.ru/photo/smajliki_animirovannye/smajl_kniga/124-0-259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g1.liveinternet.ru/images/attach/b/4/113/40/113040287__11xxxxxxx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33928" y="658245"/>
            <a:ext cx="8953500" cy="4343400"/>
          </a:xfrm>
        </p:spPr>
        <p:txBody>
          <a:bodyPr anchor="ctr">
            <a:normAutofit fontScale="90000"/>
          </a:bodyPr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rgbClr val="7030A0"/>
                </a:solidFill>
              </a:rPr>
              <a:t/>
            </a:r>
            <a:br>
              <a:rPr lang="ru-RU" sz="4800" b="1" dirty="0">
                <a:solidFill>
                  <a:srgbClr val="7030A0"/>
                </a:solidFill>
              </a:rPr>
            </a:br>
            <a:r>
              <a:rPr lang="ru-RU" sz="4800" b="1" dirty="0">
                <a:solidFill>
                  <a:srgbClr val="7030A0"/>
                </a:solidFill>
              </a:rPr>
              <a:t/>
            </a:r>
            <a:br>
              <a:rPr lang="ru-RU" sz="4800" b="1" dirty="0">
                <a:solidFill>
                  <a:srgbClr val="7030A0"/>
                </a:solidFill>
              </a:rPr>
            </a:br>
            <a:r>
              <a:rPr lang="ru-RU" sz="4800" b="1" dirty="0">
                <a:solidFill>
                  <a:srgbClr val="7030A0"/>
                </a:solidFill>
              </a:rPr>
              <a:t/>
            </a:r>
            <a:br>
              <a:rPr lang="ru-RU" sz="4800" b="1" dirty="0">
                <a:solidFill>
                  <a:srgbClr val="7030A0"/>
                </a:solidFill>
              </a:rPr>
            </a:br>
            <a:r>
              <a:rPr lang="ru-RU" sz="4800" b="1" dirty="0">
                <a:solidFill>
                  <a:srgbClr val="7030A0"/>
                </a:solidFill>
                <a:latin typeface="Candara" panose="020E0502030303020204" pitchFamily="34" charset="0"/>
              </a:rPr>
              <a:t>Взаимодействие </a:t>
            </a:r>
            <a:r>
              <a:rPr lang="ru-RU" sz="48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в </a:t>
            </a:r>
            <a:r>
              <a:rPr lang="ru-RU" sz="4800" b="1" dirty="0">
                <a:solidFill>
                  <a:srgbClr val="7030A0"/>
                </a:solidFill>
                <a:latin typeface="Candara" panose="020E0502030303020204" pitchFamily="34" charset="0"/>
              </a:rPr>
              <a:t>работе </a:t>
            </a:r>
            <a:br>
              <a:rPr lang="ru-RU" sz="4800" b="1" dirty="0">
                <a:solidFill>
                  <a:srgbClr val="7030A0"/>
                </a:solidFill>
                <a:latin typeface="Candara" panose="020E0502030303020204" pitchFamily="34" charset="0"/>
              </a:rPr>
            </a:br>
            <a:r>
              <a:rPr lang="ru-RU" sz="4800" b="1" dirty="0">
                <a:solidFill>
                  <a:srgbClr val="7030A0"/>
                </a:solidFill>
                <a:latin typeface="Candara" panose="020E0502030303020204" pitchFamily="34" charset="0"/>
              </a:rPr>
              <a:t>учителя-логопеда и воспитателей</a:t>
            </a:r>
            <a:br>
              <a:rPr lang="ru-RU" sz="4800" b="1" dirty="0">
                <a:solidFill>
                  <a:srgbClr val="7030A0"/>
                </a:solidFill>
                <a:latin typeface="Candara" panose="020E0502030303020204" pitchFamily="34" charset="0"/>
              </a:rPr>
            </a:br>
            <a:r>
              <a:rPr lang="ru-RU" sz="4800" b="1" dirty="0">
                <a:solidFill>
                  <a:srgbClr val="7030A0"/>
                </a:solidFill>
                <a:latin typeface="Candara" panose="020E0502030303020204" pitchFamily="34" charset="0"/>
              </a:rPr>
              <a:t/>
            </a:r>
            <a:br>
              <a:rPr lang="ru-RU" sz="4800" b="1" dirty="0">
                <a:solidFill>
                  <a:srgbClr val="7030A0"/>
                </a:solidFill>
                <a:latin typeface="Candara" panose="020E0502030303020204" pitchFamily="34" charset="0"/>
              </a:rPr>
            </a:br>
            <a:r>
              <a:rPr lang="ru-RU" sz="4800" b="1" dirty="0"/>
              <a:t/>
            </a:r>
            <a:br>
              <a:rPr lang="ru-RU" sz="4800" b="1" dirty="0"/>
            </a:br>
            <a:endParaRPr lang="ru-RU" sz="4800" b="1" dirty="0">
              <a:solidFill>
                <a:srgbClr val="7030A0"/>
              </a:solidFill>
            </a:endParaRPr>
          </a:p>
        </p:txBody>
      </p:sp>
      <p:pic>
        <p:nvPicPr>
          <p:cNvPr id="3080" name="Picture 17" descr="http://stihoff.ucoz.ru/_ph/124/1/638053616.jpg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972" y="4961358"/>
            <a:ext cx="1577133" cy="157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Box 2"/>
          <p:cNvSpPr txBox="1">
            <a:spLocks noChangeArrowheads="1"/>
          </p:cNvSpPr>
          <p:nvPr/>
        </p:nvSpPr>
        <p:spPr bwMode="auto">
          <a:xfrm>
            <a:off x="7458594" y="4338907"/>
            <a:ext cx="279114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ru-RU" altLang="ru-RU" sz="2800" dirty="0">
                <a:latin typeface="Candara" panose="020E0502030303020204" pitchFamily="34" charset="0"/>
              </a:rPr>
              <a:t>Учитель-логопед</a:t>
            </a:r>
          </a:p>
          <a:p>
            <a:pPr eaLnBrk="1" hangingPunct="1"/>
            <a:r>
              <a:rPr lang="ru-RU" altLang="ru-RU" sz="2800" dirty="0">
                <a:latin typeface="Candara" panose="020E0502030303020204" pitchFamily="34" charset="0"/>
              </a:rPr>
              <a:t>Воронина И.Н.</a:t>
            </a:r>
          </a:p>
        </p:txBody>
      </p:sp>
    </p:spTree>
    <p:extLst>
      <p:ext uri="{BB962C8B-B14F-4D97-AF65-F5344CB8AC3E}">
        <p14:creationId xmlns:p14="http://schemas.microsoft.com/office/powerpoint/2010/main" val="348172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1.liveinternet.ru/images/attach/c/0/121/171/121171041_5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299" y="908708"/>
            <a:ext cx="6657975" cy="567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7155543" y="5733143"/>
            <a:ext cx="158205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249895" y="5291683"/>
            <a:ext cx="3942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ndara" panose="020E0502030303020204" pitchFamily="34" charset="0"/>
              </a:rPr>
              <a:t>Развитие мелкой моторики</a:t>
            </a:r>
            <a:endParaRPr lang="ru-RU" sz="2400" b="1" dirty="0">
              <a:latin typeface="Candara" panose="020E0502030303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849257" y="4238171"/>
            <a:ext cx="2627086" cy="290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7053943" y="2196121"/>
            <a:ext cx="1683657" cy="16691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30760" y="3853373"/>
            <a:ext cx="4761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ndara" panose="020E0502030303020204" pitchFamily="34" charset="0"/>
              </a:rPr>
              <a:t>Развитие фонематического слуха</a:t>
            </a:r>
            <a:endParaRPr lang="ru-RU" sz="2400" b="1" dirty="0">
              <a:latin typeface="Candara" panose="020E0502030303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61085" y="1440319"/>
            <a:ext cx="33137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ndara" panose="020E0502030303020204" pitchFamily="34" charset="0"/>
              </a:rPr>
              <a:t>Развитие правильного </a:t>
            </a:r>
          </a:p>
          <a:p>
            <a:r>
              <a:rPr lang="ru-RU" sz="2400" b="1" dirty="0" smtClean="0">
                <a:latin typeface="Candara" panose="020E0502030303020204" pitchFamily="34" charset="0"/>
              </a:rPr>
              <a:t>речевого дыхания</a:t>
            </a:r>
            <a:endParaRPr lang="ru-RU" sz="2400" b="1" dirty="0">
              <a:latin typeface="Candara" panose="020E0502030303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1248230" y="4963886"/>
            <a:ext cx="1727199" cy="145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4553019"/>
            <a:ext cx="2792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ndara" panose="020E0502030303020204" pitchFamily="34" charset="0"/>
              </a:rPr>
              <a:t>Развитие </a:t>
            </a:r>
          </a:p>
          <a:p>
            <a:r>
              <a:rPr lang="ru-RU" sz="2400" b="1" dirty="0">
                <a:latin typeface="Candara" panose="020E0502030303020204" pitchFamily="34" charset="0"/>
              </a:rPr>
              <a:t>а</a:t>
            </a:r>
            <a:r>
              <a:rPr lang="ru-RU" sz="2400" b="1" dirty="0" smtClean="0">
                <a:latin typeface="Candara" panose="020E0502030303020204" pitchFamily="34" charset="0"/>
              </a:rPr>
              <a:t>ртикуляционного</a:t>
            </a:r>
          </a:p>
          <a:p>
            <a:r>
              <a:rPr lang="ru-RU" sz="2400" b="1" dirty="0" smtClean="0">
                <a:latin typeface="Candara" panose="020E0502030303020204" pitchFamily="34" charset="0"/>
              </a:rPr>
              <a:t>аппарата</a:t>
            </a:r>
            <a:endParaRPr lang="ru-RU" sz="2400" b="1" dirty="0">
              <a:latin typeface="Candara" panose="020E0502030303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1770743" y="3193143"/>
            <a:ext cx="798286" cy="67212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82563" y="2823811"/>
            <a:ext cx="2601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ndara" panose="020E0502030303020204" pitchFamily="34" charset="0"/>
              </a:rPr>
              <a:t>Постановка звука</a:t>
            </a:r>
            <a:endParaRPr lang="ru-RU" sz="2400" b="1" dirty="0">
              <a:latin typeface="Candara" panose="020E0502030303020204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 flipV="1">
            <a:off x="3106057" y="972457"/>
            <a:ext cx="1059544" cy="9554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74343" y="447043"/>
            <a:ext cx="3122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ndara" panose="020E0502030303020204" pitchFamily="34" charset="0"/>
              </a:rPr>
              <a:t>Автоматизация звука</a:t>
            </a:r>
            <a:endParaRPr lang="ru-RU" sz="24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96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050" y="285750"/>
            <a:ext cx="11430000" cy="63436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latin typeface="Candara" pitchFamily="34" charset="0"/>
              </a:rPr>
              <a:t>I </a:t>
            </a:r>
            <a:r>
              <a:rPr lang="ru-RU" b="1" dirty="0" smtClean="0">
                <a:latin typeface="Candara" pitchFamily="34" charset="0"/>
              </a:rPr>
              <a:t>этап – Подготовительный</a:t>
            </a:r>
          </a:p>
          <a:p>
            <a:pPr marL="0" indent="0">
              <a:buNone/>
            </a:pPr>
            <a:r>
              <a:rPr lang="ru-RU" dirty="0" smtClean="0">
                <a:latin typeface="Candara" pitchFamily="34" charset="0"/>
              </a:rPr>
              <a:t>Цель: подготовить речедвигательный и речеслуховой анализаторы к правильному произношению звуков</a:t>
            </a:r>
          </a:p>
          <a:p>
            <a:pPr marL="0" indent="0">
              <a:buNone/>
            </a:pPr>
            <a:r>
              <a:rPr lang="en-US" b="1" dirty="0" smtClean="0">
                <a:latin typeface="Candara" pitchFamily="34" charset="0"/>
              </a:rPr>
              <a:t>II</a:t>
            </a:r>
            <a:r>
              <a:rPr lang="ru-RU" b="1" dirty="0" smtClean="0">
                <a:latin typeface="Candara" pitchFamily="34" charset="0"/>
              </a:rPr>
              <a:t> этап – Постановка звука</a:t>
            </a:r>
          </a:p>
          <a:p>
            <a:pPr marL="0" indent="0">
              <a:buNone/>
            </a:pPr>
            <a:r>
              <a:rPr lang="ru-RU" dirty="0" smtClean="0">
                <a:latin typeface="Candara" pitchFamily="34" charset="0"/>
              </a:rPr>
              <a:t>Цель: добиться правильного уклада органов артикуляции для данного звука, согласно особенностям строения артикуляционного аппарата, добиться правильного изолированного звука</a:t>
            </a:r>
          </a:p>
          <a:p>
            <a:pPr marL="0" indent="0">
              <a:buNone/>
            </a:pPr>
            <a:r>
              <a:rPr lang="en-US" b="1" dirty="0" smtClean="0">
                <a:latin typeface="Candara" pitchFamily="34" charset="0"/>
              </a:rPr>
              <a:t>III</a:t>
            </a:r>
            <a:r>
              <a:rPr lang="ru-RU" b="1" dirty="0" smtClean="0">
                <a:latin typeface="Candara" pitchFamily="34" charset="0"/>
              </a:rPr>
              <a:t> этап – Автоматизация звука</a:t>
            </a:r>
          </a:p>
          <a:p>
            <a:pPr marL="0" indent="0">
              <a:buNone/>
            </a:pPr>
            <a:r>
              <a:rPr lang="ru-RU" dirty="0" smtClean="0">
                <a:latin typeface="Candara" pitchFamily="34" charset="0"/>
              </a:rPr>
              <a:t>Цель: добиться правильного произношения отрабатываемого звука в слогах, словах и фразовой речи.</a:t>
            </a:r>
          </a:p>
          <a:p>
            <a:pPr marL="0" indent="0">
              <a:buNone/>
            </a:pPr>
            <a:r>
              <a:rPr lang="en-US" b="1" dirty="0" smtClean="0">
                <a:latin typeface="Candara" pitchFamily="34" charset="0"/>
              </a:rPr>
              <a:t>IV</a:t>
            </a:r>
            <a:r>
              <a:rPr lang="ru-RU" b="1" dirty="0" smtClean="0">
                <a:latin typeface="Candara" pitchFamily="34" charset="0"/>
              </a:rPr>
              <a:t> этап – Дифференциация звука</a:t>
            </a:r>
          </a:p>
          <a:p>
            <a:pPr marL="0" indent="0">
              <a:buNone/>
            </a:pPr>
            <a:r>
              <a:rPr lang="ru-RU" dirty="0" smtClean="0">
                <a:latin typeface="Candara" pitchFamily="34" charset="0"/>
              </a:rPr>
              <a:t>Цель: научить детей различать и правильной употреблять в собственной речи смешиваемые звуки.</a:t>
            </a:r>
          </a:p>
          <a:p>
            <a:pPr marL="0" indent="0">
              <a:buNone/>
            </a:pPr>
            <a:endParaRPr lang="ru-RU" dirty="0">
              <a:latin typeface="Candara" pitchFamily="34" charset="0"/>
            </a:endParaRPr>
          </a:p>
        </p:txBody>
      </p:sp>
      <p:pic>
        <p:nvPicPr>
          <p:cNvPr id="4" name="Picture 17" descr="http://stihoff.ucoz.ru/_ph/124/1/638053616.jpg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252" y="4172791"/>
            <a:ext cx="2193719" cy="2193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75434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101</Words>
  <Application>Microsoft Office PowerPoint</Application>
  <PresentationFormat>Произвольный</PresentationFormat>
  <Paragraphs>20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  Взаимодействие в работе  учителя-логопеда и воспитателей   </vt:lpstr>
      <vt:lpstr>Презентация PowerPoint</vt:lpstr>
      <vt:lpstr>Презентация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Взаимодействие в работе  учителя-логопеда и воспитателей   </dc:title>
  <dc:creator>Пользователь</dc:creator>
  <cp:lastModifiedBy>Солнышко</cp:lastModifiedBy>
  <cp:revision>6</cp:revision>
  <dcterms:created xsi:type="dcterms:W3CDTF">2018-02-01T19:02:40Z</dcterms:created>
  <dcterms:modified xsi:type="dcterms:W3CDTF">2018-02-02T07:03:55Z</dcterms:modified>
</cp:coreProperties>
</file>