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4" r:id="rId3"/>
    <p:sldId id="265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71" r:id="rId13"/>
    <p:sldId id="268" r:id="rId14"/>
    <p:sldId id="269" r:id="rId15"/>
    <p:sldId id="277" r:id="rId16"/>
    <p:sldId id="274" r:id="rId17"/>
    <p:sldId id="276" r:id="rId18"/>
    <p:sldId id="278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9" autoAdjust="0"/>
    <p:restoredTop sz="94660"/>
  </p:normalViewPr>
  <p:slideViewPr>
    <p:cSldViewPr snapToGrid="0">
      <p:cViewPr>
        <p:scale>
          <a:sx n="80" d="100"/>
          <a:sy n="80" d="100"/>
        </p:scale>
        <p:origin x="-802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536-022A-41D3-9A6F-C2D8D0C84E8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2C2BD0B-C820-46FB-BC3B-76D09D8C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536-022A-41D3-9A6F-C2D8D0C84E8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BD0B-C820-46FB-BC3B-76D09D8C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536-022A-41D3-9A6F-C2D8D0C84E8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BD0B-C820-46FB-BC3B-76D09D8C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536-022A-41D3-9A6F-C2D8D0C84E8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2C2BD0B-C820-46FB-BC3B-76D09D8C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536-022A-41D3-9A6F-C2D8D0C84E8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BD0B-C820-46FB-BC3B-76D09D8C6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536-022A-41D3-9A6F-C2D8D0C84E8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BD0B-C820-46FB-BC3B-76D09D8C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536-022A-41D3-9A6F-C2D8D0C84E8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2C2BD0B-C820-46FB-BC3B-76D09D8C6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536-022A-41D3-9A6F-C2D8D0C84E8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BD0B-C820-46FB-BC3B-76D09D8C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536-022A-41D3-9A6F-C2D8D0C84E8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BD0B-C820-46FB-BC3B-76D09D8C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536-022A-41D3-9A6F-C2D8D0C84E8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BD0B-C820-46FB-BC3B-76D09D8C6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9536-022A-41D3-9A6F-C2D8D0C84E8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BD0B-C820-46FB-BC3B-76D09D8C6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699536-022A-41D3-9A6F-C2D8D0C84E8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C2BD0B-C820-46FB-BC3B-76D09D8C6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8"/>
            <a:ext cx="9144000" cy="2950873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5300" b="1" dirty="0"/>
              <a:t>Электромагнитное </a:t>
            </a:r>
            <a:r>
              <a:rPr lang="ru-RU" sz="5300" b="1" dirty="0" smtClean="0"/>
              <a:t>поле </a:t>
            </a:r>
            <a:r>
              <a:rPr lang="ru-RU" sz="5300" b="1" dirty="0"/>
              <a:t>бытовых приборов</a:t>
            </a:r>
            <a:br>
              <a:rPr lang="ru-RU" sz="5300" b="1" dirty="0"/>
            </a:br>
            <a:r>
              <a:rPr lang="ru-RU" sz="5300" b="1" dirty="0"/>
              <a:t> и способы защиты от него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4716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Работа выполнена обучающейся 9 </a:t>
            </a:r>
            <a:r>
              <a:rPr lang="ru-RU" dirty="0"/>
              <a:t>«А» класса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Шипицынская</a:t>
            </a:r>
            <a:r>
              <a:rPr lang="ru-RU" dirty="0" smtClean="0"/>
              <a:t> СОШ» </a:t>
            </a:r>
          </a:p>
          <a:p>
            <a:r>
              <a:rPr lang="ru-RU" dirty="0" smtClean="0"/>
              <a:t>Травниковой Марией</a:t>
            </a:r>
            <a:r>
              <a:rPr lang="en-US" dirty="0" smtClean="0"/>
              <a:t> </a:t>
            </a:r>
            <a:r>
              <a:rPr lang="ru-RU" dirty="0" smtClean="0"/>
              <a:t>Витальевной</a:t>
            </a:r>
          </a:p>
          <a:p>
            <a:r>
              <a:rPr lang="ru-RU" dirty="0" smtClean="0"/>
              <a:t>Руководитель: Неманова Н.В.</a:t>
            </a:r>
          </a:p>
        </p:txBody>
      </p:sp>
    </p:spTree>
    <p:extLst>
      <p:ext uri="{BB962C8B-B14F-4D97-AF65-F5344CB8AC3E}">
        <p14:creationId xmlns:p14="http://schemas.microsoft.com/office/powerpoint/2010/main" xmlns="" val="24405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1845" t="37195" r="34049" b="22824"/>
          <a:stretch/>
        </p:blipFill>
        <p:spPr bwMode="auto">
          <a:xfrm>
            <a:off x="1066805" y="138545"/>
            <a:ext cx="9684327" cy="6539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817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1894" t="43138" r="23831" b="18301"/>
          <a:stretch/>
        </p:blipFill>
        <p:spPr bwMode="auto">
          <a:xfrm>
            <a:off x="498764" y="249383"/>
            <a:ext cx="11152909" cy="6234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553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невапр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0482" y="2898648"/>
            <a:ext cx="2818638" cy="3758184"/>
          </a:xfrm>
          <a:prstGeom prst="rect">
            <a:avLst/>
          </a:prstGeom>
        </p:spPr>
      </p:pic>
      <p:pic>
        <p:nvPicPr>
          <p:cNvPr id="4" name="Рисунок 3" descr="ыфвап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8210" y="1419921"/>
            <a:ext cx="2925206" cy="3901887"/>
          </a:xfrm>
          <a:prstGeom prst="rect">
            <a:avLst/>
          </a:prstGeom>
        </p:spPr>
      </p:pic>
      <p:pic>
        <p:nvPicPr>
          <p:cNvPr id="5" name="Рисунок 4" descr="ээээ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304" y="1469917"/>
            <a:ext cx="2926080" cy="390144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2336" y="283464"/>
            <a:ext cx="11582400" cy="7772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Проведение измерений магнитного поля </a:t>
            </a:r>
            <a:r>
              <a:rPr lang="ru-RU" sz="2400" b="1" dirty="0" err="1" smtClean="0"/>
              <a:t>мультидатчиком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en-US" sz="2400" b="1" dirty="0" err="1" smtClean="0"/>
              <a:t>Relab</a:t>
            </a:r>
            <a:r>
              <a:rPr lang="en-US" sz="2400" b="1" dirty="0" smtClean="0"/>
              <a:t> Point </a:t>
            </a:r>
            <a:r>
              <a:rPr lang="en-US" sz="2400" b="1" dirty="0" err="1" smtClean="0"/>
              <a:t>Ble</a:t>
            </a:r>
            <a:r>
              <a:rPr lang="ru-RU" sz="2400" b="1" dirty="0" smtClean="0"/>
              <a:t> Физика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" name="Рисунок 6" descr="орпасмапир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0775" y="3127248"/>
            <a:ext cx="2681478" cy="357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194" y="485654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Уровень </a:t>
            </a:r>
            <a:r>
              <a:rPr lang="ru-RU" sz="2700" b="1" dirty="0"/>
              <a:t>электромагнитного излучения электроприборов, расположенных в жилом помещении по адресу: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 </a:t>
            </a:r>
            <a:r>
              <a:rPr lang="ru-RU" sz="2700" b="1" dirty="0" err="1"/>
              <a:t>Котласский</a:t>
            </a:r>
            <a:r>
              <a:rPr lang="ru-RU" sz="2700" b="1" dirty="0"/>
              <a:t> район, п. Шипицыно, ул. Ломоносова,  д. 59, </a:t>
            </a:r>
            <a:r>
              <a:rPr lang="ru-RU" sz="2700" b="1" dirty="0" smtClean="0"/>
              <a:t>кв.2</a:t>
            </a:r>
            <a:br>
              <a:rPr lang="ru-RU" sz="2700" b="1" dirty="0" smtClean="0"/>
            </a:br>
            <a:r>
              <a:rPr lang="ru-RU" sz="2700" b="1" dirty="0" smtClean="0"/>
              <a:t>*-  больше допустимого уровня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8884215"/>
              </p:ext>
            </p:extLst>
          </p:nvPr>
        </p:nvGraphicFramePr>
        <p:xfrm>
          <a:off x="1125422" y="1716258"/>
          <a:ext cx="10142800" cy="4951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6459">
                  <a:extLst>
                    <a:ext uri="{9D8B030D-6E8A-4147-A177-3AD203B41FA5}">
                      <a16:colId xmlns:a16="http://schemas.microsoft.com/office/drawing/2014/main" xmlns="" val="1828311668"/>
                    </a:ext>
                  </a:extLst>
                </a:gridCol>
                <a:gridCol w="2066459">
                  <a:extLst>
                    <a:ext uri="{9D8B030D-6E8A-4147-A177-3AD203B41FA5}">
                      <a16:colId xmlns:a16="http://schemas.microsoft.com/office/drawing/2014/main" xmlns="" val="4035324894"/>
                    </a:ext>
                  </a:extLst>
                </a:gridCol>
                <a:gridCol w="2066459">
                  <a:extLst>
                    <a:ext uri="{9D8B030D-6E8A-4147-A177-3AD203B41FA5}">
                      <a16:colId xmlns:a16="http://schemas.microsoft.com/office/drawing/2014/main" xmlns="" val="596642392"/>
                    </a:ext>
                  </a:extLst>
                </a:gridCol>
                <a:gridCol w="2066459">
                  <a:extLst>
                    <a:ext uri="{9D8B030D-6E8A-4147-A177-3AD203B41FA5}">
                      <a16:colId xmlns:a16="http://schemas.microsoft.com/office/drawing/2014/main" xmlns="" val="1738221169"/>
                    </a:ext>
                  </a:extLst>
                </a:gridCol>
                <a:gridCol w="1876964">
                  <a:extLst>
                    <a:ext uri="{9D8B030D-6E8A-4147-A177-3AD203B41FA5}">
                      <a16:colId xmlns:a16="http://schemas.microsoft.com/office/drawing/2014/main" xmlns="" val="4127912560"/>
                    </a:ext>
                  </a:extLst>
                </a:gridCol>
              </a:tblGrid>
              <a:tr h="53690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прибора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Магнитная индукция (В), мкТл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851610"/>
                  </a:ext>
                </a:extLst>
              </a:tr>
              <a:tr h="407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ожидания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5587488"/>
                  </a:ext>
                </a:extLst>
              </a:tr>
              <a:tr h="711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поверхности прибора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расстоянии 30 см. от прибора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поверхности прибора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расстоянии 30 см. от прибора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xmlns="" val="2016227060"/>
                  </a:ext>
                </a:extLst>
              </a:tr>
              <a:tr h="4075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Приборы,  контактирующие с человеком в процессе эксплуатации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4042218"/>
                  </a:ext>
                </a:extLst>
              </a:tr>
              <a:tr h="407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Scarlett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180*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xmlns="" val="484677615"/>
                  </a:ext>
                </a:extLst>
              </a:tr>
              <a:tr h="711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Pealme 8 pro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180*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140*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xmlns="" val="311153998"/>
                  </a:ext>
                </a:extLst>
              </a:tr>
              <a:tr h="407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Ноутбук Gell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130*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110*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150*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130*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xmlns="" val="1929808853"/>
                  </a:ext>
                </a:extLst>
              </a:tr>
              <a:tr h="642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Эл. Бритва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Philips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110*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xmlns="" val="1308727321"/>
                  </a:ext>
                </a:extLst>
              </a:tr>
              <a:tr h="407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Утюг 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Elco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xmlns="" val="1634452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47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0016" y="201192"/>
          <a:ext cx="11429999" cy="6520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4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67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3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167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3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прибора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Магнитная индукция (В),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мкТл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189">
                <a:tc>
                  <a:txBody>
                    <a:bodyPr/>
                    <a:lstStyle/>
                    <a:p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ожидания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6386">
                <a:tc>
                  <a:txBody>
                    <a:bodyPr/>
                    <a:lstStyle/>
                    <a:p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поверхности прибора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расстоянии 30 см. от прибора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поверхности прибора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расстоянии 30 см. от прибора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318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Приборы, не контактирующие с человеком в процессе эксплуатации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31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Микроволновка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anasonic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120*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270*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150*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31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Пылесос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LG CYKING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31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Стиральная машина  Samsung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130*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180*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160*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697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Холодильник Бирюса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130*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170*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697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Настольная лампа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120*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697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Телевизор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Philips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697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Розетка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 marL="44536" marR="44536" marT="44536" marB="44536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30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Электрочайник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ioneer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36" marR="44536" marT="44536" marB="44536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254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Уровень электромагнитного излучения в квартире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838200" y="2580165"/>
          <a:ext cx="10515600" cy="2792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374185987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111657736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373043578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86329887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3731752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8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Кухня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Моя комната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Комната родителей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Комната брата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Коридор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xmlns="" val="2760558339"/>
                  </a:ext>
                </a:extLst>
              </a:tr>
              <a:tr h="202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Магнитная индукция (В),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мкТл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6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xmlns="" val="96885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7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448" t="2835"/>
          <a:stretch>
            <a:fillRect/>
          </a:stretch>
        </p:blipFill>
        <p:spPr bwMode="auto">
          <a:xfrm rot="5400000">
            <a:off x="3426886" y="-359578"/>
            <a:ext cx="5320962" cy="825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2336" y="155448"/>
            <a:ext cx="11582400" cy="7863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План – схема расположения бытовой электротехники в квартире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Рекомендации по снижения влияния электромагнитного излучения от бытовых электроприборов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96696" y="1437115"/>
            <a:ext cx="1040587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Не включайте одновременно несколько бытовых приборов, особенно с мощным излучением.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Сделайте перестановку приборов с повышенным электромагнитным полем. Например, микроволновая печь должна находится на расстоянии 1-1,5 м от обеденного стола. Не стойте у работающей микроволновой печи.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Соблюдайте определенное расстояние до той или иной работающей бытовой техники.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Отключайте от сети те приборы, которые не используете в данный момент, не оставляйте их даже в «спящем» режиме.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69" y="275811"/>
            <a:ext cx="11832336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Декада предметов естественно – математического цикла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0137" y="4164806"/>
            <a:ext cx="5971863" cy="2693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5859" y="1088484"/>
            <a:ext cx="5896141" cy="2659044"/>
          </a:xfrm>
          <a:prstGeom prst="rect">
            <a:avLst/>
          </a:prstGeom>
        </p:spPr>
      </p:pic>
      <p:pic>
        <p:nvPicPr>
          <p:cNvPr id="9" name="Picture 2" descr="https://sun9-57.userapi.com/impg/wFKB4EyuX5DDuSm35zQ_bg1-1HJXaeKOxKch2g/zn8huD2PMaQ.jpg?size=1280x577&amp;quality=95&amp;sign=a83cc3988f5395dff572c98b9ec57b40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38" y="4164806"/>
            <a:ext cx="5974502" cy="26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66.userapi.com/impg/U3RrH3CcGpaDU56Je-Hu_ZdKfqBtxyM3jvqBcQ/lS9wm6s4ujQ.jpg?size=2560x1154&amp;quality=95&amp;sign=d2dae6957723736ff88dcdfeb2594a5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02012"/>
            <a:ext cx="5965060" cy="2688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41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8"/>
            <a:ext cx="9144000" cy="2950873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5300" b="1" dirty="0"/>
              <a:t>Электромагнитное </a:t>
            </a:r>
            <a:r>
              <a:rPr lang="ru-RU" sz="5300" b="1" dirty="0" smtClean="0"/>
              <a:t>поле </a:t>
            </a:r>
            <a:r>
              <a:rPr lang="ru-RU" sz="5300" b="1" dirty="0"/>
              <a:t>бытовых приборов</a:t>
            </a:r>
            <a:br>
              <a:rPr lang="ru-RU" sz="5300" b="1" dirty="0"/>
            </a:br>
            <a:r>
              <a:rPr lang="ru-RU" sz="5300" b="1" dirty="0"/>
              <a:t> и способы защиты от него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4716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Работа </a:t>
            </a:r>
            <a:r>
              <a:rPr lang="ru-RU" smtClean="0"/>
              <a:t>выполнена обучающейся </a:t>
            </a:r>
            <a:r>
              <a:rPr lang="ru-RU" dirty="0" smtClean="0"/>
              <a:t>9 </a:t>
            </a:r>
            <a:r>
              <a:rPr lang="ru-RU" dirty="0"/>
              <a:t>«А» класса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Шипицынская</a:t>
            </a:r>
            <a:r>
              <a:rPr lang="ru-RU" dirty="0" smtClean="0"/>
              <a:t> СОШ» </a:t>
            </a:r>
          </a:p>
          <a:p>
            <a:r>
              <a:rPr lang="ru-RU" dirty="0" smtClean="0"/>
              <a:t>Травниковой Марией Витальевной</a:t>
            </a:r>
          </a:p>
          <a:p>
            <a:r>
              <a:rPr lang="ru-RU" dirty="0" smtClean="0"/>
              <a:t>Руководитель: Неманова Н.В.</a:t>
            </a:r>
          </a:p>
        </p:txBody>
      </p:sp>
    </p:spTree>
    <p:extLst>
      <p:ext uri="{BB962C8B-B14F-4D97-AF65-F5344CB8AC3E}">
        <p14:creationId xmlns:p14="http://schemas.microsoft.com/office/powerpoint/2010/main" xmlns="" val="24405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98765" y="414084"/>
            <a:ext cx="10945090" cy="58451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	Гипотеза</a:t>
            </a:r>
            <a:r>
              <a:rPr lang="ru-RU" b="1" dirty="0"/>
              <a:t>:</a:t>
            </a:r>
            <a:r>
              <a:rPr lang="ru-RU" dirty="0"/>
              <a:t> уровень электромагнитного поля в квартире изменяется в зависимости от расположения электробытовых приборов и расстояния до них. </a:t>
            </a:r>
          </a:p>
          <a:p>
            <a:pPr marL="0" indent="0">
              <a:buNone/>
            </a:pPr>
            <a:r>
              <a:rPr lang="ru-RU" b="1" dirty="0" smtClean="0"/>
              <a:t>	Цель</a:t>
            </a:r>
            <a:r>
              <a:rPr lang="ru-RU" b="1" dirty="0"/>
              <a:t>:</a:t>
            </a:r>
            <a:r>
              <a:rPr lang="ru-RU" dirty="0"/>
              <a:t> изучение электромагнитного поля бытовых приборов. </a:t>
            </a:r>
          </a:p>
          <a:p>
            <a:pPr marL="0" indent="0">
              <a:buNone/>
            </a:pPr>
            <a:r>
              <a:rPr lang="ru-RU" b="1" dirty="0" smtClean="0"/>
              <a:t>	Задачи</a:t>
            </a:r>
            <a:r>
              <a:rPr lang="ru-RU" b="1" dirty="0"/>
              <a:t>: </a:t>
            </a:r>
            <a:endParaRPr lang="ru-RU" dirty="0"/>
          </a:p>
          <a:p>
            <a:pPr lvl="0"/>
            <a:r>
              <a:rPr lang="ru-RU" dirty="0"/>
              <a:t>найти информацию по теме исследования и проанализировать её;</a:t>
            </a:r>
          </a:p>
          <a:p>
            <a:pPr lvl="0"/>
            <a:r>
              <a:rPr lang="ru-RU" dirty="0"/>
              <a:t>провести социологический опроса среди обучающихся;</a:t>
            </a:r>
          </a:p>
          <a:p>
            <a:pPr lvl="0"/>
            <a:r>
              <a:rPr lang="ru-RU" dirty="0"/>
              <a:t>измерить уровень электромагнитного излучения бытовых приборов в жилом помещении; </a:t>
            </a:r>
          </a:p>
          <a:p>
            <a:pPr lvl="0"/>
            <a:r>
              <a:rPr lang="ru-RU" dirty="0"/>
              <a:t>определить наиболее опасные места в квартире; </a:t>
            </a:r>
          </a:p>
          <a:p>
            <a:pPr lvl="0"/>
            <a:r>
              <a:rPr lang="ru-RU" dirty="0"/>
              <a:t>сформулировать рекомендации по уменьшению вредного влияния на человека электромагнитного излучения.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1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594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природа </a:t>
            </a:r>
            <a:r>
              <a:rPr lang="ru-RU" dirty="0" err="1" smtClean="0"/>
              <a:t>электромагнтного</a:t>
            </a:r>
            <a:r>
              <a:rPr lang="ru-RU" dirty="0" smtClean="0"/>
              <a:t> излучения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06400" y="2542032"/>
            <a:ext cx="4412488" cy="3782568"/>
          </a:xfrm>
        </p:spPr>
        <p:txBody>
          <a:bodyPr/>
          <a:lstStyle/>
          <a:p>
            <a:r>
              <a:rPr lang="ru-RU" dirty="0" smtClean="0"/>
              <a:t>Знак «Внимание! Электромагнитное поле»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293608" y="1655064"/>
            <a:ext cx="3558032" cy="4258056"/>
          </a:xfrm>
        </p:spPr>
        <p:txBody>
          <a:bodyPr/>
          <a:lstStyle/>
          <a:p>
            <a:r>
              <a:rPr lang="ru-RU" dirty="0" smtClean="0"/>
              <a:t>Магнитное поле Земли 25 - 65 мкТл</a:t>
            </a:r>
            <a:endParaRPr lang="ru-RU" dirty="0"/>
          </a:p>
        </p:txBody>
      </p:sp>
      <p:pic>
        <p:nvPicPr>
          <p:cNvPr id="4" name="Рисунок 3" descr="5fd987bf-f83c-4181-96e7-d5aa4f54d89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4504" y="3246121"/>
            <a:ext cx="2907792" cy="239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Мастерская Стендов - Стенд «Джеймс Клерк Максвелл. Портрет.», 30х45 с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5371" y="1350142"/>
            <a:ext cx="2832100" cy="42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оооооооо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9847" y="3546363"/>
            <a:ext cx="3035809" cy="292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11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лектромагнитное излучение бытовых приборов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" y="411481"/>
            <a:ext cx="10221885" cy="62619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798657"/>
          </a:xfrm>
        </p:spPr>
        <p:txBody>
          <a:bodyPr>
            <a:normAutofit/>
          </a:bodyPr>
          <a:lstStyle/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1097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22471" t="38092" r="39481" b="25137"/>
          <a:stretch/>
        </p:blipFill>
        <p:spPr bwMode="auto">
          <a:xfrm>
            <a:off x="2022767" y="401784"/>
            <a:ext cx="8104908" cy="6095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942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1888" t="41598" r="38754" b="20028"/>
          <a:stretch/>
        </p:blipFill>
        <p:spPr bwMode="auto">
          <a:xfrm>
            <a:off x="1981200" y="471061"/>
            <a:ext cx="8160328" cy="5569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011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1092" t="31098" r="23973" b="12269"/>
          <a:stretch/>
        </p:blipFill>
        <p:spPr bwMode="auto">
          <a:xfrm>
            <a:off x="1122221" y="1"/>
            <a:ext cx="9227127" cy="6719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42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1879" t="25218" r="36301" b="34881"/>
          <a:stretch/>
        </p:blipFill>
        <p:spPr bwMode="auto">
          <a:xfrm>
            <a:off x="1233055" y="429491"/>
            <a:ext cx="9518072" cy="6192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878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1871" t="29806" r="35336" b="27700"/>
          <a:stretch/>
        </p:blipFill>
        <p:spPr bwMode="auto">
          <a:xfrm>
            <a:off x="983675" y="124697"/>
            <a:ext cx="9864436" cy="6580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9706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582</TotalTime>
  <Words>394</Words>
  <Application>Microsoft Office PowerPoint</Application>
  <PresentationFormat>Произвольный</PresentationFormat>
  <Paragraphs>127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Электромагнитное поле бытовых приборов  и способы защиты от него </vt:lpstr>
      <vt:lpstr>Слайд 2</vt:lpstr>
      <vt:lpstr>природа электромагнтного излучения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Проведение измерений магнитного поля мультидатчиком  Relab Point Ble Физика </vt:lpstr>
      <vt:lpstr>Уровень электромагнитного излучения электроприборов, расположенных в жилом помещении по адресу:  Котласский район, п. Шипицыно, ул. Ломоносова,  д. 59, кв.2 *-  больше допустимого уровня </vt:lpstr>
      <vt:lpstr>Слайд 14</vt:lpstr>
      <vt:lpstr>Уровень электромагнитного излучения в квартире</vt:lpstr>
      <vt:lpstr>План – схема расположения бытовой электротехники в квартире</vt:lpstr>
      <vt:lpstr>Рекомендации по снижения влияния электромагнитного излучения от бытовых электроприборов </vt:lpstr>
      <vt:lpstr>Декада предметов естественно – математического цикла</vt:lpstr>
      <vt:lpstr>Электромагнитное поле бытовых приборов  и способы защиты от него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Школа</cp:lastModifiedBy>
  <cp:revision>37</cp:revision>
  <dcterms:created xsi:type="dcterms:W3CDTF">2023-01-22T12:46:42Z</dcterms:created>
  <dcterms:modified xsi:type="dcterms:W3CDTF">2023-03-20T12:01:37Z</dcterms:modified>
</cp:coreProperties>
</file>