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28"/>
  </p:notesMasterIdLst>
  <p:sldIdLst>
    <p:sldId id="300" r:id="rId3"/>
    <p:sldId id="301" r:id="rId4"/>
    <p:sldId id="278" r:id="rId5"/>
    <p:sldId id="302" r:id="rId6"/>
    <p:sldId id="260" r:id="rId7"/>
    <p:sldId id="279" r:id="rId8"/>
    <p:sldId id="280" r:id="rId9"/>
    <p:sldId id="281" r:id="rId10"/>
    <p:sldId id="295" r:id="rId11"/>
    <p:sldId id="296" r:id="rId12"/>
    <p:sldId id="297" r:id="rId13"/>
    <p:sldId id="282" r:id="rId14"/>
    <p:sldId id="283" r:id="rId15"/>
    <p:sldId id="284" r:id="rId16"/>
    <p:sldId id="286" r:id="rId17"/>
    <p:sldId id="287" r:id="rId18"/>
    <p:sldId id="288" r:id="rId19"/>
    <p:sldId id="294" r:id="rId20"/>
    <p:sldId id="289" r:id="rId21"/>
    <p:sldId id="307" r:id="rId22"/>
    <p:sldId id="310" r:id="rId23"/>
    <p:sldId id="299" r:id="rId24"/>
    <p:sldId id="304" r:id="rId25"/>
    <p:sldId id="305" r:id="rId26"/>
    <p:sldId id="29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  <a:srgbClr val="FF99FF"/>
    <a:srgbClr val="9966FF"/>
    <a:srgbClr val="009900"/>
    <a:srgbClr val="FF3300"/>
    <a:srgbClr val="80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E2FB7-85E6-4941-A71F-EAEA1F8E70AE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0F4E7-5768-47B7-BDAB-BFE8A2DFC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0F4E7-5768-47B7-BDAB-BFE8A2DFC29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0F4E7-5768-47B7-BDAB-BFE8A2DFC29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C1B01-B6B3-4D6C-B7F9-49CB629B2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C1C37-4035-4BF7-8F6E-48A58232D5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A1A99-AF10-4A4D-9EC9-D315C4C8E6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1776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1776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76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776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6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6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776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1777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77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77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77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77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77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77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77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777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777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778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2A2A10-CAC0-4E3D-861D-500EF2D5FB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FD070-3AEC-4A60-B49C-9A49E0205E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821FB-2FD2-4943-B775-55A4A37527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45298-CA5C-4766-B83C-5CD1AE0C46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F6A66-0D0E-42CC-BD1C-E9E3EF9D8B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465FF-EC1B-48C8-AD2A-07E841BC77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C5426-719C-42A1-97D4-06F97A6A94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B9AD-A5DA-46C8-BF1F-5678594212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70F01-635C-4107-AF09-01C9FAB050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3243D-EC8F-4E3E-B8D6-AA9C75015F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64EBF-A55D-4101-AB23-A17CE29DB8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644D9-06F5-4F56-A388-0A13023C76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4D45FE-27D3-43A6-B2C7-846697C2FF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5AC05-82FC-4A5A-9023-E282A7931C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2B2FC-A210-449A-814D-0AEBC63C54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1958D-6719-4BDA-B61A-EAD8FAF93C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6E69F-196B-4A01-8EFF-1271165640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3BEEF-90FE-49D4-AD96-1CD80687E6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88DF9-B7A9-456B-8A26-2C8B7324E9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7D76E-849C-494F-AC13-996D9EFAF9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137836BC-548D-4FC9-80C0-E987864BA08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673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4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674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674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4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4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4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4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4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4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67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67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67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BCF1339-88BC-4A27-97FB-01BDDBFEF8B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76" r:id="rId12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550070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5387975"/>
            <a:ext cx="8572528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Здоровая планета начинается с меня</a:t>
            </a: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429684" cy="36433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4400" b="1" dirty="0" smtClean="0">
                <a:solidFill>
                  <a:srgbClr val="FF0000"/>
                </a:solidFill>
              </a:rPr>
              <a:t>Главные пороки 21 века: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накапливание отрицательных эмоций;</a:t>
            </a:r>
          </a:p>
          <a:p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гиподинамия;</a:t>
            </a:r>
          </a:p>
          <a:p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нерациональное питание.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260515_145157_65199_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4429132"/>
            <a:ext cx="3216929" cy="214314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429132"/>
            <a:ext cx="2447591" cy="1976437"/>
          </a:xfrm>
          <a:prstGeom prst="rect">
            <a:avLst/>
          </a:prstGeom>
        </p:spPr>
      </p:pic>
      <p:pic>
        <p:nvPicPr>
          <p:cNvPr id="6" name="Рисунок 5" descr="eda2-730x5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43636" y="4429132"/>
            <a:ext cx="2725108" cy="2046208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865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Подготовка домашнего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задания</a:t>
            </a: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Начальная школа – 2-2,5 часа </a:t>
            </a: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Средняя школа – 3-4 часа</a:t>
            </a: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Старшая школа – 5 и более часов 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214818"/>
            <a:ext cx="3648079" cy="2214578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Движение -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                       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                               </a:t>
            </a:r>
            <a:r>
              <a:rPr lang="ru-RU" sz="3600" b="1" dirty="0" smtClean="0">
                <a:solidFill>
                  <a:srgbClr val="FFFF00"/>
                </a:solidFill>
              </a:rPr>
              <a:t>сущность жизни,</a:t>
            </a:r>
          </a:p>
          <a:p>
            <a:pPr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основа здоровья.</a:t>
            </a:r>
          </a:p>
          <a:p>
            <a:pPr>
              <a:buNone/>
            </a:pPr>
            <a:endParaRPr lang="ru-RU" sz="3000" dirty="0" smtClean="0"/>
          </a:p>
        </p:txBody>
      </p:sp>
      <p:pic>
        <p:nvPicPr>
          <p:cNvPr id="6" name="Рисунок 5" descr="hotba-navyk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29124" y="3429000"/>
            <a:ext cx="4531796" cy="3090579"/>
          </a:xfrm>
          <a:prstGeom prst="rect">
            <a:avLst/>
          </a:prstGeom>
        </p:spPr>
      </p:pic>
      <p:pic>
        <p:nvPicPr>
          <p:cNvPr id="7" name="Рисунок 6" descr="3-33675_1_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1142984"/>
            <a:ext cx="3786214" cy="2839661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Что же происходит в организме под влиянием физических упражнений?</a:t>
            </a:r>
          </a:p>
          <a:p>
            <a:r>
              <a:rPr lang="ru-RU" sz="2800" dirty="0" smtClean="0"/>
              <a:t>укрепляются мышцы;</a:t>
            </a:r>
          </a:p>
          <a:p>
            <a:r>
              <a:rPr lang="ru-RU" sz="2800" dirty="0" smtClean="0"/>
              <a:t>увеличивается прочность костей;</a:t>
            </a:r>
          </a:p>
          <a:p>
            <a:r>
              <a:rPr lang="ru-RU" sz="2800" dirty="0" smtClean="0"/>
              <a:t>тренируется сердечно сосудистая система;</a:t>
            </a:r>
          </a:p>
          <a:p>
            <a:r>
              <a:rPr lang="ru-RU" sz="2800" dirty="0" smtClean="0"/>
              <a:t>улучшается работа дыхательной системы;</a:t>
            </a:r>
          </a:p>
          <a:p>
            <a:r>
              <a:rPr lang="ru-RU" sz="2800" dirty="0" smtClean="0"/>
              <a:t>повышается обмен веществ и энергии ;</a:t>
            </a:r>
          </a:p>
          <a:p>
            <a:r>
              <a:rPr lang="ru-RU" sz="2800" dirty="0" smtClean="0"/>
              <a:t>улучшается иммунитет;</a:t>
            </a:r>
          </a:p>
          <a:p>
            <a:r>
              <a:rPr lang="ru-RU" sz="2800" dirty="0" smtClean="0"/>
              <a:t>совершенствуется телосложение;</a:t>
            </a:r>
          </a:p>
          <a:p>
            <a:r>
              <a:rPr lang="ru-RU" sz="2800" dirty="0" smtClean="0"/>
              <a:t>развиваются двигательные умения и качества: сила, быстрота, выносливость, гибкость и ловкость. </a:t>
            </a:r>
          </a:p>
          <a:p>
            <a:endParaRPr lang="ru-RU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785918" y="5357826"/>
            <a:ext cx="600079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643570" y="1643050"/>
            <a:ext cx="3357586" cy="27860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14282" y="1643050"/>
            <a:ext cx="4143404" cy="27146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      Спортивно-оздоровительная работа в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                        «Гимназии»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</a:t>
            </a:r>
            <a:r>
              <a:rPr lang="ru-RU" sz="2800" b="1" dirty="0" smtClean="0">
                <a:solidFill>
                  <a:srgbClr val="FFC000"/>
                </a:solidFill>
              </a:rPr>
              <a:t>Физическое   развитие                     Пропаганда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             учащихся                                       </a:t>
            </a:r>
            <a:r>
              <a:rPr lang="ru-RU" sz="3200" b="1" dirty="0" err="1" smtClean="0">
                <a:solidFill>
                  <a:srgbClr val="FFC000"/>
                </a:solidFill>
              </a:rPr>
              <a:t>зож</a:t>
            </a:r>
            <a:endParaRPr lang="ru-RU" sz="32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                                             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   </a:t>
            </a:r>
            <a:r>
              <a:rPr lang="ru-RU" sz="19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-УРОКИ ФИЗИЧЕСКОЙ КУЛЬТУРЫ;                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-СПОРТИВНЫЕ СЕКЦИИ;                           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-СПОРТИВНЫЕ ПРАЗДНИКИ.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                                                                                     </a:t>
            </a:r>
          </a:p>
          <a:p>
            <a:pPr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          		</a:t>
            </a:r>
            <a:r>
              <a:rPr lang="ru-RU" sz="2000" b="1" dirty="0" smtClean="0">
                <a:solidFill>
                  <a:srgbClr val="FFC000"/>
                </a:solidFill>
              </a:rPr>
              <a:t>ИСПОЛЬЗОВАНИЕ  ЗДОРОВЬЕСБЕРЕГАЮЩИХ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                           	 ТЕХНОЛОГИЙ НА УРОКАХ</a:t>
            </a:r>
          </a:p>
          <a:p>
            <a:pPr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           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2857496"/>
            <a:ext cx="3286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ДИНАМИЧЕСКИЕ ПАУЗЫ;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-БЕСЕДЫ;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-ФИЗКУЛЬТМИНИТКИ;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-УТРЕННЯЯ ГИМНАСТИКА;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-ДНИ ЗДОРОВЬЯ</a:t>
            </a:r>
            <a:r>
              <a:rPr lang="ru-RU" b="1" dirty="0" smtClean="0">
                <a:solidFill>
                  <a:srgbClr val="C00000"/>
                </a:solidFill>
              </a:rPr>
              <a:t>;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 bwMode="auto">
          <a:xfrm>
            <a:off x="4429124" y="3000372"/>
            <a:ext cx="1071570" cy="35719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 bwMode="auto">
          <a:xfrm rot="2875736">
            <a:off x="2377142" y="4731252"/>
            <a:ext cx="924234" cy="30807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 bwMode="auto">
          <a:xfrm rot="18890788">
            <a:off x="6188060" y="4782800"/>
            <a:ext cx="924234" cy="30807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42148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r>
              <a:rPr lang="ru-RU" b="1" dirty="0" smtClean="0">
                <a:solidFill>
                  <a:srgbClr val="FFFF00"/>
                </a:solidFill>
              </a:rPr>
              <a:t>ВНЕКЛАССНАЯ РАБОТА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       ПО ФИЗИЧЕСКОЙ  КУЛЬТУРЕ 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            </a:t>
            </a:r>
            <a:r>
              <a:rPr lang="ru-RU" sz="2800" b="1" dirty="0" smtClean="0">
                <a:solidFill>
                  <a:srgbClr val="FFC000"/>
                </a:solidFill>
              </a:rPr>
              <a:t>СПОРТИВНЫЕ СЕКЦИИ:</a:t>
            </a:r>
          </a:p>
          <a:p>
            <a:pPr>
              <a:buNone/>
            </a:pPr>
            <a:endParaRPr lang="ru-RU" sz="24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       </a:t>
            </a:r>
          </a:p>
          <a:p>
            <a:pPr>
              <a:buNone/>
            </a:pPr>
            <a:endParaRPr lang="ru-RU" sz="24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1060" y="2214554"/>
            <a:ext cx="3848141" cy="29860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7884" y="5500702"/>
            <a:ext cx="2027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/>
              <a:t>ВОЛЕЙБОЛ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715016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Футбол</a:t>
            </a:r>
            <a:endParaRPr lang="ru-RU" sz="3200" b="1" dirty="0"/>
          </a:p>
        </p:txBody>
      </p:sp>
      <p:pic>
        <p:nvPicPr>
          <p:cNvPr id="7" name="Рисунок 6" descr="foto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2500306"/>
            <a:ext cx="4454554" cy="2962278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4282" y="2928934"/>
            <a:ext cx="4500594" cy="785818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                                                             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sz="3200" b="1" dirty="0" smtClean="0">
                <a:solidFill>
                  <a:srgbClr val="FFC000"/>
                </a:solidFill>
              </a:rPr>
              <a:t>Настольный теннис                                                      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3143249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ОФП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929066"/>
            <a:ext cx="4000528" cy="2575190"/>
          </a:xfrm>
          <a:prstGeom prst="rect">
            <a:avLst/>
          </a:prstGeom>
        </p:spPr>
      </p:pic>
      <p:pic>
        <p:nvPicPr>
          <p:cNvPr id="9" name="Рисунок 8" descr="6347097_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428604"/>
            <a:ext cx="3322126" cy="2214750"/>
          </a:xfrm>
          <a:prstGeom prst="rect">
            <a:avLst/>
          </a:prstGeom>
        </p:spPr>
      </p:pic>
      <p:pic>
        <p:nvPicPr>
          <p:cNvPr id="10" name="Рисунок 9" descr="l_obchfizpod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0260" y="357167"/>
            <a:ext cx="3603178" cy="2571768"/>
          </a:xfrm>
          <a:prstGeom prst="rect">
            <a:avLst/>
          </a:prstGeom>
        </p:spPr>
      </p:pic>
      <p:pic>
        <p:nvPicPr>
          <p:cNvPr id="11" name="Рисунок 10" descr="i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3929066"/>
            <a:ext cx="3625728" cy="2428892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4294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C000"/>
                </a:solidFill>
              </a:rPr>
              <a:t>ДНИ ЗДОРОВЬЯ</a:t>
            </a:r>
          </a:p>
          <a:p>
            <a:pPr>
              <a:buNone/>
            </a:pPr>
            <a:endParaRPr lang="ru-RU" sz="28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                                                   ПЛАВАНИЕ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SAM_07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57686" y="2857496"/>
            <a:ext cx="4572031" cy="3429024"/>
          </a:xfrm>
          <a:prstGeom prst="rect">
            <a:avLst/>
          </a:prstGeom>
        </p:spPr>
      </p:pic>
      <p:pic>
        <p:nvPicPr>
          <p:cNvPr id="6" name="Рисунок 5" descr="SAM_06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142984"/>
            <a:ext cx="3857652" cy="285752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865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ХОРЕОГРАФИЯ</a:t>
            </a:r>
          </a:p>
          <a:p>
            <a:pPr>
              <a:buNone/>
            </a:pPr>
            <a:endParaRPr lang="ru-RU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                                 ШАХМАТЫ</a:t>
            </a:r>
          </a:p>
          <a:p>
            <a:pPr>
              <a:buNone/>
            </a:pPr>
            <a:endParaRPr lang="ru-RU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                             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sudi_sledyat_za_protsessom_shakhmatnogo_turni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928934"/>
            <a:ext cx="3929090" cy="3357586"/>
          </a:xfrm>
          <a:prstGeom prst="rect">
            <a:avLst/>
          </a:prstGeom>
        </p:spPr>
      </p:pic>
      <p:pic>
        <p:nvPicPr>
          <p:cNvPr id="6" name="Рисунок 5" descr="3297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7354" y="1142984"/>
            <a:ext cx="4451882" cy="3143272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     ОБЩЕШКОЛЬНО-ГИМНАЗИЧЕСКИЕ СОРЕВНОВАНИЯ</a:t>
            </a:r>
          </a:p>
          <a:p>
            <a:pPr>
              <a:buNone/>
            </a:pPr>
            <a:r>
              <a:rPr lang="ru-RU" sz="2800" b="1" dirty="0" smtClean="0"/>
              <a:t>А, ну-ка, парни!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						</a:t>
            </a:r>
            <a:r>
              <a:rPr lang="ru-RU" sz="2800" b="1" dirty="0" smtClean="0"/>
              <a:t>А, ну-ка, девочки!</a:t>
            </a:r>
            <a:endParaRPr lang="ru-RU" sz="2800" b="1" dirty="0"/>
          </a:p>
        </p:txBody>
      </p:sp>
      <p:pic>
        <p:nvPicPr>
          <p:cNvPr id="5" name="Рисунок 4" descr="dsc00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14554"/>
            <a:ext cx="3571900" cy="3571900"/>
          </a:xfrm>
          <a:prstGeom prst="rect">
            <a:avLst/>
          </a:prstGeom>
        </p:spPr>
      </p:pic>
      <p:pic>
        <p:nvPicPr>
          <p:cNvPr id="6" name="Рисунок 5" descr="img_61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571744"/>
            <a:ext cx="4143404" cy="414340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88375" cy="520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71765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ОБЩЕШКОЛЬНО-ГИМНАЗИЧЕСКИЕ СОРЕВНОВАНИЯ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«Зарница»</a:t>
            </a:r>
            <a:endParaRPr lang="ru-RU" dirty="0"/>
          </a:p>
        </p:txBody>
      </p:sp>
      <p:pic>
        <p:nvPicPr>
          <p:cNvPr id="4" name="Рисунок 3" descr="img_0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14620"/>
            <a:ext cx="3905256" cy="3905256"/>
          </a:xfrm>
          <a:prstGeom prst="rect">
            <a:avLst/>
          </a:prstGeom>
        </p:spPr>
      </p:pic>
      <p:pic>
        <p:nvPicPr>
          <p:cNvPr id="6" name="Рисунок 5" descr="img_09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714488"/>
            <a:ext cx="4286280" cy="451187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ОБЩЕШКОЛЬНО-ГИМНАЗИЧЕСКИЕ СОРЕВНОВАНИЯ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81200"/>
            <a:ext cx="8501122" cy="4114800"/>
          </a:xfrm>
        </p:spPr>
        <p:txBody>
          <a:bodyPr/>
          <a:lstStyle/>
          <a:p>
            <a:r>
              <a:rPr lang="ru-RU" sz="1600" b="1" dirty="0" smtClean="0"/>
              <a:t>«МАМА, ПАПА, Я – СПОРТИВНАЯ СЕМЬЯ»</a:t>
            </a:r>
          </a:p>
          <a:p>
            <a:pPr algn="r"/>
            <a:r>
              <a:rPr lang="ru-RU" dirty="0" smtClean="0"/>
              <a:t>      </a:t>
            </a:r>
            <a:r>
              <a:rPr lang="ru-RU" sz="1800" b="1" dirty="0" smtClean="0"/>
              <a:t>«Моя мама лучшая на свете»</a:t>
            </a:r>
            <a:endParaRPr lang="ru-RU" sz="1800" b="1" dirty="0"/>
          </a:p>
        </p:txBody>
      </p:sp>
      <p:pic>
        <p:nvPicPr>
          <p:cNvPr id="4" name="Рисунок 3" descr="dsc_04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71744"/>
            <a:ext cx="4187745" cy="3571900"/>
          </a:xfrm>
          <a:prstGeom prst="rect">
            <a:avLst/>
          </a:prstGeom>
        </p:spPr>
      </p:pic>
      <p:pic>
        <p:nvPicPr>
          <p:cNvPr id="6" name="Рисунок 5" descr="img_26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07181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0"/>
            <a:ext cx="8715436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C000"/>
                </a:solidFill>
              </a:rPr>
              <a:t>МАССОВЫЕ МУНИЦИПАЛЬНЫЕ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C000"/>
                </a:solidFill>
              </a:rPr>
              <a:t>СОРЕВНОВАНИЯ</a:t>
            </a:r>
          </a:p>
          <a:p>
            <a:pPr algn="ctr">
              <a:buNone/>
            </a:pPr>
            <a:endParaRPr lang="ru-RU" sz="28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«Лыжня России».            </a:t>
            </a:r>
          </a:p>
          <a:p>
            <a:pPr>
              <a:buNone/>
            </a:pPr>
            <a:endParaRPr lang="ru-RU" sz="28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                                           «Кросс наций.»</a:t>
            </a:r>
          </a:p>
        </p:txBody>
      </p:sp>
      <p:pic>
        <p:nvPicPr>
          <p:cNvPr id="9" name="Рисунок 8" descr="IMG_54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285992"/>
            <a:ext cx="3929090" cy="2941053"/>
          </a:xfrm>
          <a:prstGeom prst="rect">
            <a:avLst/>
          </a:prstGeom>
        </p:spPr>
      </p:pic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071810"/>
            <a:ext cx="4000528" cy="3000396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Муниципальные соревнования среди начального звена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«Вперед Малыши»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943380" cy="411480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«Веселые старты»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3" descr="DSC054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85721" y="2643182"/>
            <a:ext cx="4643470" cy="29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-125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3286124"/>
            <a:ext cx="3714743" cy="2786057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Муниципальные соревнования среди начального звена.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«Лыжные гонки»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«Пионербол»</a:t>
            </a:r>
            <a:endParaRPr lang="ru-RU" dirty="0"/>
          </a:p>
        </p:txBody>
      </p:sp>
      <p:pic>
        <p:nvPicPr>
          <p:cNvPr id="5" name="Рисунок 4" descr="h-123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9534" y="2714620"/>
            <a:ext cx="4000528" cy="3286148"/>
          </a:xfrm>
          <a:prstGeom prst="rect">
            <a:avLst/>
          </a:prstGeom>
        </p:spPr>
      </p:pic>
      <p:pic>
        <p:nvPicPr>
          <p:cNvPr id="7" name="Рисунок 6" descr="h-123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2643182"/>
            <a:ext cx="4286248" cy="3214686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85728"/>
            <a:ext cx="9144000" cy="292895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Желаю </a:t>
            </a:r>
            <a:r>
              <a:rPr lang="ru-RU" b="1" dirty="0" smtClean="0">
                <a:solidFill>
                  <a:srgbClr val="FFFF00"/>
                </a:solidFill>
              </a:rPr>
              <a:t>всем цвести, расти,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Копить, крепить здоровье.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Оно для дальнего пути-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Главнейшее условье.</a:t>
            </a: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857496"/>
            <a:ext cx="3076575" cy="2047875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500198"/>
          </a:xfrm>
        </p:spPr>
        <p:txBody>
          <a:bodyPr>
            <a:noAutofit/>
          </a:bodyPr>
          <a:lstStyle/>
          <a:p>
            <a:endParaRPr lang="ru-RU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" name="Рисунок 7" descr="850_1929b40b5390d1d778ed7913fc822e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8598545" cy="557216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98105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Что такое здоровье?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715008" cy="521497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Здоровье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это не только отсутствие болезней и физических дефектов, а и состояние полного физического, психического и социального благополучия.</a:t>
            </a:r>
            <a:endParaRPr lang="ru-RU" dirty="0"/>
          </a:p>
        </p:txBody>
      </p:sp>
      <p:pic>
        <p:nvPicPr>
          <p:cNvPr id="5" name="Рисунок 4" descr="funkcii-zozh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57752" y="3714752"/>
            <a:ext cx="3738439" cy="2643206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Freeform 4"/>
          <p:cNvSpPr>
            <a:spLocks/>
          </p:cNvSpPr>
          <p:nvPr/>
        </p:nvSpPr>
        <p:spPr bwMode="gray">
          <a:xfrm flipH="1">
            <a:off x="1116013" y="549275"/>
            <a:ext cx="3206750" cy="27193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ffectLst/>
            </a:endParaRPr>
          </a:p>
        </p:txBody>
      </p:sp>
      <p:sp>
        <p:nvSpPr>
          <p:cNvPr id="32773" name="Freeform 5"/>
          <p:cNvSpPr>
            <a:spLocks/>
          </p:cNvSpPr>
          <p:nvPr/>
        </p:nvSpPr>
        <p:spPr bwMode="gray">
          <a:xfrm>
            <a:off x="4587875" y="533400"/>
            <a:ext cx="3489325" cy="27193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rgbClr val="00FF00"/>
          </a:soli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ffectLst/>
            </a:endParaRPr>
          </a:p>
        </p:txBody>
      </p:sp>
      <p:sp>
        <p:nvSpPr>
          <p:cNvPr id="32774" name="Freeform 6"/>
          <p:cNvSpPr>
            <a:spLocks/>
          </p:cNvSpPr>
          <p:nvPr/>
        </p:nvSpPr>
        <p:spPr bwMode="gray">
          <a:xfrm>
            <a:off x="1071538" y="3643314"/>
            <a:ext cx="3130550" cy="2633662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rgbClr val="3366FF"/>
          </a:soli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ffectLst/>
            </a:endParaRPr>
          </a:p>
        </p:txBody>
      </p:sp>
      <p:sp>
        <p:nvSpPr>
          <p:cNvPr id="32775" name="Freeform 7"/>
          <p:cNvSpPr>
            <a:spLocks/>
          </p:cNvSpPr>
          <p:nvPr/>
        </p:nvSpPr>
        <p:spPr bwMode="gray">
          <a:xfrm flipH="1">
            <a:off x="4572000" y="3573463"/>
            <a:ext cx="3489325" cy="2633662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rgbClr val="FF99CC"/>
          </a:soli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ffectLst/>
            </a:endParaRP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gray">
          <a:xfrm>
            <a:off x="2667000" y="1600200"/>
            <a:ext cx="3657600" cy="36576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effectLst/>
                <a:latin typeface="Comic Sans MS" pitchFamily="66" charset="0"/>
              </a:rPr>
              <a:t>ЗДОРОВЬЕ</a:t>
            </a:r>
          </a:p>
          <a:p>
            <a:pPr algn="ctr"/>
            <a:r>
              <a:rPr lang="ru-RU" sz="4400" b="1">
                <a:solidFill>
                  <a:srgbClr val="FF0000"/>
                </a:solidFill>
                <a:effectLst/>
                <a:latin typeface="Comic Sans MS" pitchFamily="66" charset="0"/>
              </a:rPr>
              <a:t>ШКОЛЬНИКА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1736725" y="1189038"/>
            <a:ext cx="220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effectLst/>
                <a:latin typeface="Comic Sans MS" pitchFamily="66" charset="0"/>
              </a:rPr>
              <a:t>ФИЗИЧЕСКОЕ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5089525" y="1112838"/>
            <a:ext cx="252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effectLst/>
                <a:latin typeface="Comic Sans MS" pitchFamily="66" charset="0"/>
              </a:rPr>
              <a:t>ПСИХИЧЕСКОЕ</a:t>
            </a:r>
          </a:p>
        </p:txBody>
      </p:sp>
      <p:sp>
        <p:nvSpPr>
          <p:cNvPr id="13321" name="AutoShape 12"/>
          <p:cNvSpPr>
            <a:spLocks noChangeArrowheads="1"/>
          </p:cNvSpPr>
          <p:nvPr/>
        </p:nvSpPr>
        <p:spPr bwMode="blackGray">
          <a:xfrm rot="12673300" flipV="1">
            <a:off x="2484438" y="1700213"/>
            <a:ext cx="1296987" cy="755650"/>
          </a:xfrm>
          <a:prstGeom prst="rightArrow">
            <a:avLst>
              <a:gd name="adj1" fmla="val 46509"/>
              <a:gd name="adj2" fmla="val 37713"/>
            </a:avLst>
          </a:prstGeom>
          <a:solidFill>
            <a:srgbClr val="81CA3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13322" name="AutoShape 13"/>
          <p:cNvSpPr>
            <a:spLocks noChangeArrowheads="1"/>
          </p:cNvSpPr>
          <p:nvPr/>
        </p:nvSpPr>
        <p:spPr bwMode="blackGray">
          <a:xfrm rot="8266238" flipV="1">
            <a:off x="2362200" y="4191000"/>
            <a:ext cx="1296988" cy="755650"/>
          </a:xfrm>
          <a:prstGeom prst="rightArrow">
            <a:avLst>
              <a:gd name="adj1" fmla="val 46509"/>
              <a:gd name="adj2" fmla="val 37713"/>
            </a:avLst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13323" name="AutoShape 14"/>
          <p:cNvSpPr>
            <a:spLocks noChangeArrowheads="1"/>
          </p:cNvSpPr>
          <p:nvPr/>
        </p:nvSpPr>
        <p:spPr bwMode="blackGray">
          <a:xfrm rot="19225968" flipV="1">
            <a:off x="5257800" y="1752600"/>
            <a:ext cx="1296988" cy="755650"/>
          </a:xfrm>
          <a:prstGeom prst="rightArrow">
            <a:avLst>
              <a:gd name="adj1" fmla="val 46509"/>
              <a:gd name="adj2" fmla="val 37713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13324" name="AutoShape 15"/>
          <p:cNvSpPr>
            <a:spLocks noChangeArrowheads="1"/>
          </p:cNvSpPr>
          <p:nvPr/>
        </p:nvSpPr>
        <p:spPr bwMode="blackGray">
          <a:xfrm rot="1656011" flipV="1">
            <a:off x="5257800" y="4114800"/>
            <a:ext cx="1296988" cy="755650"/>
          </a:xfrm>
          <a:prstGeom prst="rightArrow">
            <a:avLst>
              <a:gd name="adj1" fmla="val 46509"/>
              <a:gd name="adj2" fmla="val 37713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13337" name="Text Box 34"/>
          <p:cNvSpPr txBox="1">
            <a:spLocks noChangeArrowheads="1"/>
          </p:cNvSpPr>
          <p:nvPr/>
        </p:nvSpPr>
        <p:spPr bwMode="auto">
          <a:xfrm>
            <a:off x="76200" y="6324600"/>
            <a:ext cx="8936038" cy="385763"/>
          </a:xfrm>
          <a:prstGeom prst="rect">
            <a:avLst/>
          </a:prstGeom>
          <a:solidFill>
            <a:srgbClr val="A3D872"/>
          </a:solidFill>
          <a:ln w="19050">
            <a:solidFill>
              <a:srgbClr val="0C6E4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effectLst/>
                <a:latin typeface="Comic Sans MS" pitchFamily="66" charset="0"/>
              </a:rPr>
              <a:t>Все части здоровья нам очень важны. Все виды здоровья нам очень нужны.</a:t>
            </a:r>
          </a:p>
        </p:txBody>
      </p:sp>
      <p:sp>
        <p:nvSpPr>
          <p:cNvPr id="13338" name="Text Box 35"/>
          <p:cNvSpPr txBox="1">
            <a:spLocks noChangeArrowheads="1"/>
          </p:cNvSpPr>
          <p:nvPr/>
        </p:nvSpPr>
        <p:spPr bwMode="auto">
          <a:xfrm>
            <a:off x="5089525" y="5227638"/>
            <a:ext cx="267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effectLst/>
                <a:latin typeface="Comic Sans MS" pitchFamily="66" charset="0"/>
              </a:rPr>
              <a:t>НРАВСТВЕННОЕ</a:t>
            </a:r>
          </a:p>
        </p:txBody>
      </p:sp>
      <p:sp>
        <p:nvSpPr>
          <p:cNvPr id="13339" name="Text Box 36"/>
          <p:cNvSpPr txBox="1">
            <a:spLocks noChangeArrowheads="1"/>
          </p:cNvSpPr>
          <p:nvPr/>
        </p:nvSpPr>
        <p:spPr bwMode="auto">
          <a:xfrm>
            <a:off x="1295400" y="5257800"/>
            <a:ext cx="26276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/>
                <a:latin typeface="Comic Sans MS" pitchFamily="66" charset="0"/>
              </a:rPr>
              <a:t>ГЕНЕТИЧЕСКОЕ</a:t>
            </a:r>
            <a:endParaRPr lang="ru-RU" sz="2400" b="1" dirty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4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7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  <p:bldP spid="32776" grpId="0" animBg="1"/>
      <p:bldP spid="13319" grpId="0"/>
      <p:bldP spid="13321" grpId="0" animBg="1"/>
      <p:bldP spid="13322" grpId="0" animBg="1"/>
      <p:bldP spid="13323" grpId="0" animBg="1"/>
      <p:bldP spid="13324" grpId="0" animBg="1"/>
      <p:bldP spid="13337" grpId="0" animBg="1"/>
      <p:bldP spid="13338" grpId="1"/>
      <p:bldP spid="133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Модель здоровья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095" y="1142984"/>
            <a:ext cx="9177095" cy="5715016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857388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rgbClr val="FFFF00"/>
                </a:solidFill>
              </a:rPr>
              <a:t>Образ жизни </a:t>
            </a: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/>
              <a:t>устойчивый, сложившийся в определённых условиях способ жизнедеятельности человека.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043866" cy="4114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Здоровый образ жизни </a:t>
            </a:r>
            <a:r>
              <a:rPr lang="ru-RU" dirty="0" smtClean="0"/>
              <a:t>–</a:t>
            </a:r>
            <a:r>
              <a:rPr lang="ru-RU" sz="2800" dirty="0" smtClean="0"/>
              <a:t> способ жизнедеятельности человека, способствующий формированию, сохранению и укреплению </a:t>
            </a:r>
          </a:p>
          <a:p>
            <a:pPr>
              <a:buNone/>
            </a:pPr>
            <a:r>
              <a:rPr lang="ru-RU" sz="2800" dirty="0" smtClean="0"/>
              <a:t>   своего здоровья.</a:t>
            </a:r>
            <a:endParaRPr lang="ru-RU" sz="2800" dirty="0"/>
          </a:p>
        </p:txBody>
      </p:sp>
      <p:pic>
        <p:nvPicPr>
          <p:cNvPr id="5" name="Рисунок 4" descr="zdorovomu-obrazu-zhizn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29256" y="4214818"/>
            <a:ext cx="3429024" cy="2428892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</a:t>
            </a:r>
            <a:r>
              <a:rPr lang="ru-RU" sz="3600" b="1" dirty="0" smtClean="0">
                <a:solidFill>
                  <a:srgbClr val="FFFF00"/>
                </a:solidFill>
              </a:rPr>
              <a:t>Почему  так  важно  вести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             здоровый   образ    жизни?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</a:t>
            </a:r>
            <a:r>
              <a:rPr lang="ru-RU" sz="2400" b="1" dirty="0" smtClean="0">
                <a:solidFill>
                  <a:srgbClr val="FFC000"/>
                </a:solidFill>
              </a:rPr>
              <a:t>Потому что:</a:t>
            </a:r>
          </a:p>
          <a:p>
            <a:r>
              <a:rPr lang="ru-RU" sz="2400" dirty="0" smtClean="0"/>
              <a:t>   </a:t>
            </a:r>
            <a:r>
              <a:rPr lang="ru-RU" dirty="0" smtClean="0"/>
              <a:t>большое умственное напряжение;</a:t>
            </a:r>
          </a:p>
          <a:p>
            <a:r>
              <a:rPr lang="ru-RU" dirty="0" smtClean="0"/>
              <a:t>   статические нагрузки;</a:t>
            </a:r>
          </a:p>
          <a:p>
            <a:r>
              <a:rPr lang="ru-RU" dirty="0" smtClean="0"/>
              <a:t>   малоподвижный образ жизни;</a:t>
            </a:r>
          </a:p>
          <a:p>
            <a:r>
              <a:rPr lang="ru-RU" dirty="0" smtClean="0"/>
              <a:t>   нерациональное питание;</a:t>
            </a:r>
          </a:p>
          <a:p>
            <a:r>
              <a:rPr lang="ru-RU" dirty="0" smtClean="0"/>
              <a:t>   вредные привычки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</a:t>
            </a:r>
            <a:r>
              <a:rPr lang="ru-RU" b="1" dirty="0" smtClean="0">
                <a:solidFill>
                  <a:srgbClr val="00FF99"/>
                </a:solidFill>
              </a:rPr>
              <a:t>Исследования учёных-физиологов: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25-35%     </a:t>
            </a:r>
            <a:r>
              <a:rPr lang="ru-RU" sz="2800" dirty="0" smtClean="0">
                <a:solidFill>
                  <a:srgbClr val="FFC000"/>
                </a:solidFill>
              </a:rPr>
              <a:t>школьников имеют                морфофункциональные расстройства;</a:t>
            </a:r>
          </a:p>
          <a:p>
            <a:pPr>
              <a:buNone/>
            </a:pPr>
            <a:endParaRPr lang="ru-RU" sz="2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50-70%   </a:t>
            </a:r>
            <a:r>
              <a:rPr lang="ru-RU" sz="2800" dirty="0" smtClean="0">
                <a:solidFill>
                  <a:srgbClr val="FFC000"/>
                </a:solidFill>
              </a:rPr>
              <a:t>учеников  имеют хронические заболевания;</a:t>
            </a:r>
          </a:p>
          <a:p>
            <a:pPr>
              <a:buNone/>
            </a:pPr>
            <a:endParaRPr lang="ru-RU" sz="2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80%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учащихся 9-11 классов имеют   профессиональные ограничения;</a:t>
            </a:r>
          </a:p>
          <a:p>
            <a:pPr>
              <a:buNone/>
            </a:pPr>
            <a:endParaRPr lang="ru-RU" sz="28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80-85%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C000"/>
                </a:solidFill>
              </a:rPr>
              <a:t>выпускников школ нельзя назвать здоровыми</a:t>
            </a:r>
            <a:r>
              <a:rPr lang="ru-RU" dirty="0" smtClean="0">
                <a:solidFill>
                  <a:srgbClr val="FF0000"/>
                </a:solidFill>
              </a:rPr>
              <a:t>!!!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433</Words>
  <Application>Microsoft Office PowerPoint</Application>
  <PresentationFormat>Экран (4:3)</PresentationFormat>
  <Paragraphs>147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Оформление по умолчанию</vt:lpstr>
      <vt:lpstr>Сумерки</vt:lpstr>
      <vt:lpstr>Здоровая планета начинается с меня</vt:lpstr>
      <vt:lpstr>Слайд 2</vt:lpstr>
      <vt:lpstr>Слайд 3</vt:lpstr>
      <vt:lpstr>Что такое здоровье?</vt:lpstr>
      <vt:lpstr>Слайд 5</vt:lpstr>
      <vt:lpstr>Модель здоровья</vt:lpstr>
      <vt:lpstr>Образ жизни - устойчивый, сложившийся в определённых условиях способ жизнедеятельности человека.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ОБЩЕШКОЛЬНО-ГИМНАЗИЧЕСКИЕ СОРЕВНОВАНИЯ</vt:lpstr>
      <vt:lpstr>ОБЩЕШКОЛЬНО-ГИМНАЗИЧЕСКИЕ СОРЕВНОВАНИЯ</vt:lpstr>
      <vt:lpstr>Слайд 22</vt:lpstr>
      <vt:lpstr>Муниципальные соревнования среди начального звена.</vt:lpstr>
      <vt:lpstr>Муниципальные соревнования среди начального звена.</vt:lpstr>
      <vt:lpstr>Слайд 25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ndubyaga</dc:creator>
  <cp:lastModifiedBy>ADMIN</cp:lastModifiedBy>
  <cp:revision>92</cp:revision>
  <dcterms:created xsi:type="dcterms:W3CDTF">2011-10-12T11:05:17Z</dcterms:created>
  <dcterms:modified xsi:type="dcterms:W3CDTF">2017-02-10T20:30:41Z</dcterms:modified>
</cp:coreProperties>
</file>