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7" r:id="rId4"/>
    <p:sldId id="287" r:id="rId5"/>
    <p:sldId id="288" r:id="rId6"/>
    <p:sldId id="286" r:id="rId7"/>
    <p:sldId id="289" r:id="rId8"/>
    <p:sldId id="290" r:id="rId9"/>
    <p:sldId id="256" r:id="rId10"/>
    <p:sldId id="291" r:id="rId11"/>
    <p:sldId id="257" r:id="rId12"/>
    <p:sldId id="265" r:id="rId13"/>
    <p:sldId id="292" r:id="rId14"/>
    <p:sldId id="259" r:id="rId15"/>
    <p:sldId id="293" r:id="rId16"/>
    <p:sldId id="260" r:id="rId17"/>
    <p:sldId id="294" r:id="rId18"/>
    <p:sldId id="261" r:id="rId19"/>
    <p:sldId id="295" r:id="rId20"/>
    <p:sldId id="262" r:id="rId21"/>
    <p:sldId id="296" r:id="rId22"/>
    <p:sldId id="283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F64F-1BED-4A37-A865-C1BBA6D0EE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36A1-1F6A-49FF-AE6B-B9FD8C2A74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1358-9B6F-4F2E-8581-5DF7455D25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DD48-E5B3-4E2D-834D-F8CED7FDAA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4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8164-8770-49E5-B6BE-2D5C37D695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4239-E1D5-468B-A0C4-10EA898CB7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3061-2539-48DE-AF23-F488F6EB7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2B5F-11CC-4DEA-AF1E-C5C20CFFB8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8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7EEE-53E1-4387-8CE6-4C09C5473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69E3-B27F-4453-B425-D1D73A07C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CB44-7F76-4EBC-B588-3B6E9F4106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925F-67F9-4559-9B30-26647C232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7BD4-640C-4AD1-8CC7-40B7B77262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496C-56AE-4698-AC4D-9CFFC4D45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5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82D0-9724-4795-A689-060F5E0B4A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7DF4-EAD3-4F5E-8BD5-8AB8B199E2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8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EF9B-F155-4407-8952-3998C8016A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EF9B-9A5E-423B-AB28-008442EBDC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0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9545-82B2-4ADB-9357-03EBF8D3D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0F07-C39B-4127-9D0A-3F3F1942DB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4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A2D4-010A-48E8-8673-519919B396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A539-13A6-4D10-9DCC-A7AC1CA1F4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4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0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75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7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05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0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80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0A008-1062-45AF-B8F7-A0CA6D34ED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616AE-7275-4C46-81A5-346480C84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7158" y="3286124"/>
            <a:ext cx="2520950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571868" y="1428736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572264" y="3286124"/>
            <a:ext cx="2303463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296" name="Picture 8" descr="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12620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214282" y="1428736"/>
            <a:ext cx="1044575" cy="649287"/>
          </a:xfrm>
          <a:prstGeom prst="ellipse">
            <a:avLst/>
          </a:prstGeom>
          <a:solidFill>
            <a:srgbClr val="EAEAEA"/>
          </a:solidFill>
          <a:ln w="285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2301" name="Oval 13" descr="Водяные капли"/>
          <p:cNvSpPr>
            <a:spLocks noChangeArrowheads="1"/>
          </p:cNvSpPr>
          <p:nvPr/>
        </p:nvSpPr>
        <p:spPr bwMode="auto">
          <a:xfrm>
            <a:off x="285720" y="2357430"/>
            <a:ext cx="1042987" cy="6477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pic>
        <p:nvPicPr>
          <p:cNvPr id="12303" name="Picture 15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928802"/>
            <a:ext cx="1001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 rot="-3295659">
            <a:off x="1675836" y="1908577"/>
            <a:ext cx="2151551" cy="1547589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6" name="Picture 18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42918"/>
            <a:ext cx="12366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500042"/>
            <a:ext cx="18002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AutoShape 20"/>
          <p:cNvSpPr>
            <a:spLocks noChangeArrowheads="1"/>
          </p:cNvSpPr>
          <p:nvPr/>
        </p:nvSpPr>
        <p:spPr bwMode="auto">
          <a:xfrm rot="7325844">
            <a:off x="5715591" y="3818530"/>
            <a:ext cx="2248601" cy="1668186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1996509">
            <a:off x="5536924" y="1941367"/>
            <a:ext cx="2250913" cy="1414744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7971313">
            <a:off x="1772594" y="4046072"/>
            <a:ext cx="2134151" cy="1479507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3348038" y="3500438"/>
            <a:ext cx="2808287" cy="288925"/>
          </a:xfrm>
          <a:prstGeom prst="rightArrow">
            <a:avLst>
              <a:gd name="adj1" fmla="val 49454"/>
              <a:gd name="adj2" fmla="val 177476"/>
            </a:avLst>
          </a:pr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571868" y="5357826"/>
            <a:ext cx="2500330" cy="6477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" name="Рисунок 26" descr="https://thecliparts.com/wp-content/uploads/2016/07/soaring-eagle-clip-art-1-1024x724.png"/>
          <p:cNvPicPr/>
          <p:nvPr/>
        </p:nvPicPr>
        <p:blipFill>
          <a:blip r:embed="rId7" cstate="print"/>
          <a:srcRect t="3245" r="8453" b="15822"/>
          <a:stretch>
            <a:fillRect/>
          </a:stretch>
        </p:blipFill>
        <p:spPr bwMode="auto">
          <a:xfrm>
            <a:off x="5072066" y="571480"/>
            <a:ext cx="19228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002.radikal.ru/i200/1002/cd/23001b3a7ae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429000"/>
            <a:ext cx="714380" cy="6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308" grpId="0" animBg="1"/>
      <p:bldP spid="12309" grpId="0" animBg="1"/>
      <p:bldP spid="12310" grpId="0" animBg="1"/>
      <p:bldP spid="1231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«О тех, кто всех кормит»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2500330" cy="27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1223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57158" y="1428736"/>
            <a:ext cx="2342310" cy="720725"/>
          </a:xfrm>
          <a:prstGeom prst="ellipse">
            <a:avLst/>
          </a:prstGeom>
          <a:solidFill>
            <a:srgbClr val="EAEAEA"/>
          </a:solidFill>
          <a:ln w="285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Углекислый 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газ</a:t>
            </a:r>
          </a:p>
        </p:txBody>
      </p:sp>
      <p:sp>
        <p:nvSpPr>
          <p:cNvPr id="7" name="Oval 13" descr="Водяные капли"/>
          <p:cNvSpPr>
            <a:spLocks noChangeArrowheads="1"/>
          </p:cNvSpPr>
          <p:nvPr/>
        </p:nvSpPr>
        <p:spPr bwMode="auto">
          <a:xfrm>
            <a:off x="357158" y="3000372"/>
            <a:ext cx="2663825" cy="863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Вода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+ растворённые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соли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3000364" y="3000372"/>
            <a:ext cx="922349" cy="4984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00298" y="2000240"/>
            <a:ext cx="1065225" cy="5016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857884" y="1857364"/>
            <a:ext cx="928694" cy="2143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958432" y="1530341"/>
            <a:ext cx="1584325" cy="720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8000"/>
                </a:solidFill>
                <a:latin typeface="Comic Sans MS" pitchFamily="66" charset="0"/>
              </a:rPr>
              <a:t>Сахар</a:t>
            </a:r>
          </a:p>
          <a:p>
            <a:pPr algn="ctr"/>
            <a:r>
              <a:rPr lang="ru-RU" sz="2000" dirty="0">
                <a:solidFill>
                  <a:srgbClr val="008000"/>
                </a:solidFill>
                <a:latin typeface="Comic Sans MS" pitchFamily="66" charset="0"/>
              </a:rPr>
              <a:t>Крахмал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9" y="4286257"/>
          <a:ext cx="8572560" cy="2115472"/>
        </p:xfrm>
        <a:graphic>
          <a:graphicData uri="http://schemas.openxmlformats.org/drawingml/2006/table">
            <a:tbl>
              <a:tblPr/>
              <a:tblGrid>
                <a:gridCol w="2071702"/>
                <a:gridCol w="1445246"/>
                <a:gridCol w="5055612"/>
              </a:tblGrid>
              <a:tr h="67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звена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Кто выполняет </a:t>
                      </a:r>
                      <a:endParaRPr lang="ru-RU" sz="1500" b="1" i="1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работу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Какую работу выполняют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Организмы  производители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«кормильцы»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растения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Производят питательные вещества, превращают неорганические вещества в органические.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«О тех, кто всех поедает»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714644" cy="29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143240" y="2643182"/>
            <a:ext cx="1643074" cy="504824"/>
          </a:xfrm>
          <a:custGeom>
            <a:avLst/>
            <a:gdLst>
              <a:gd name="T0" fmla="*/ 1350169 w 21600"/>
              <a:gd name="T1" fmla="*/ 0 h 21600"/>
              <a:gd name="T2" fmla="*/ 0 w 21600"/>
              <a:gd name="T3" fmla="*/ 323850 h 21600"/>
              <a:gd name="T4" fmla="*/ 1350169 w 21600"/>
              <a:gd name="T5" fmla="*/ 647700 h 21600"/>
              <a:gd name="T6" fmla="*/ 1800225 w 21600"/>
              <a:gd name="T7" fmla="*/ 323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28926" y="1928802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pic>
        <p:nvPicPr>
          <p:cNvPr id="7" name="Picture 6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5794"/>
            <a:ext cx="16557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20859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u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857364"/>
            <a:ext cx="18621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thecliparts.com/wp-content/uploads/2016/07/soaring-eagle-clip-art-1-1024x724.png"/>
          <p:cNvPicPr/>
          <p:nvPr/>
        </p:nvPicPr>
        <p:blipFill>
          <a:blip r:embed="rId6" cstate="print"/>
          <a:srcRect t="3245" r="8453" b="15822"/>
          <a:stretch>
            <a:fillRect/>
          </a:stretch>
        </p:blipFill>
        <p:spPr bwMode="auto">
          <a:xfrm>
            <a:off x="3929058" y="785794"/>
            <a:ext cx="19228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58" y="4214818"/>
          <a:ext cx="8524957" cy="2246314"/>
        </p:xfrm>
        <a:graphic>
          <a:graphicData uri="http://schemas.openxmlformats.org/drawingml/2006/table">
            <a:tbl>
              <a:tblPr/>
              <a:tblGrid>
                <a:gridCol w="2024098"/>
                <a:gridCol w="1445246"/>
                <a:gridCol w="5055613"/>
              </a:tblGrid>
              <a:tr h="51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звена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Кто выполняет </a:t>
                      </a:r>
                      <a:endParaRPr lang="ru-RU" sz="1500" b="1" i="1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работу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Какую работу выполняют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Организмы  потребители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«едоки»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животные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Потребляют питательные  (органические)  вещества, поедают других животных.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«О тех, кто все убирает»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357422" cy="15663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1785950" cy="169277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43182"/>
            <a:ext cx="2071702" cy="135732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643182"/>
            <a:ext cx="2071702" cy="135732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428868"/>
            <a:ext cx="2500330" cy="157161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857232"/>
            <a:ext cx="2071702" cy="150019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000108"/>
            <a:ext cx="1512738" cy="12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4214818"/>
          <a:ext cx="8524957" cy="2541270"/>
        </p:xfrm>
        <a:graphic>
          <a:graphicData uri="http://schemas.openxmlformats.org/drawingml/2006/table">
            <a:tbl>
              <a:tblPr/>
              <a:tblGrid>
                <a:gridCol w="2024098"/>
                <a:gridCol w="1445246"/>
                <a:gridCol w="5055613"/>
              </a:tblGrid>
              <a:tr h="51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звена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Кто выполняет </a:t>
                      </a:r>
                      <a:endParaRPr lang="ru-RU" sz="1500" b="1" i="1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работу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Какую работу выполняют</a:t>
                      </a:r>
                      <a:endParaRPr lang="ru-RU" sz="15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Организмы  разрушители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«мусорщики»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Бактерии,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грибы, некоторые животные</a:t>
                      </a:r>
                      <a:endParaRPr lang="ru-RU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Разрушают мертвые остатки растений и животных.</a:t>
                      </a:r>
                      <a:r>
                        <a:rPr lang="ru-RU" sz="2000" b="0" dirty="0" smtClean="0">
                          <a:latin typeface="Comic Sans MS" pitchFamily="66" charset="0"/>
                        </a:rPr>
                        <a:t> Благодаря им эти остатки перегнивают, а затем перегной разлагается и образует необходимые растениям соли</a:t>
                      </a:r>
                      <a:r>
                        <a:rPr lang="ru-RU" sz="2000" b="1" dirty="0" smtClean="0">
                          <a:latin typeface="Comic Sans MS" pitchFamily="66" charset="0"/>
                        </a:rPr>
                        <a:t>.</a:t>
                      </a:r>
                      <a:endParaRPr lang="ru-RU" sz="20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1033" marR="61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Открытие новых знаний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Человек - созидатель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tasachena.org/wp-content/uploads/2015/01/229055911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000528" cy="3924568"/>
          </a:xfrm>
          <a:prstGeom prst="rect">
            <a:avLst/>
          </a:prstGeom>
          <a:noFill/>
        </p:spPr>
      </p:pic>
      <p:pic>
        <p:nvPicPr>
          <p:cNvPr id="6150" name="Picture 6" descr="http://vidvas.ru/wp-content/uploads/2016/05/8610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4500626" cy="337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4 ÑÐ°ÑÑÑÐ²Ð° Ð¶Ð¸Ð²Ð¾Ð¹ Ð¿ÑÐ¸Ñ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20888"/>
            <a:ext cx="2016224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1311" y="3717032"/>
            <a:ext cx="1542617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717032"/>
            <a:ext cx="2016224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420888"/>
            <a:ext cx="2160240" cy="72008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7158" y="3286124"/>
            <a:ext cx="2520950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производители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571868" y="1428736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потребители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572264" y="3286124"/>
            <a:ext cx="2303463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разрушители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296" name="Picture 8" descr="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12620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214282" y="1428736"/>
            <a:ext cx="1044575" cy="649287"/>
          </a:xfrm>
          <a:prstGeom prst="ellipse">
            <a:avLst/>
          </a:prstGeom>
          <a:solidFill>
            <a:srgbClr val="EAEAEA"/>
          </a:solidFill>
          <a:ln w="285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2301" name="Oval 13" descr="Водяные капли"/>
          <p:cNvSpPr>
            <a:spLocks noChangeArrowheads="1"/>
          </p:cNvSpPr>
          <p:nvPr/>
        </p:nvSpPr>
        <p:spPr bwMode="auto">
          <a:xfrm>
            <a:off x="285720" y="2357430"/>
            <a:ext cx="1042987" cy="6477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pic>
        <p:nvPicPr>
          <p:cNvPr id="12303" name="Picture 15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85926"/>
            <a:ext cx="1001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 rot="-3295659">
            <a:off x="1675836" y="1908577"/>
            <a:ext cx="2151551" cy="1547589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627313" y="2276475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pic>
        <p:nvPicPr>
          <p:cNvPr id="12306" name="Picture 18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42918"/>
            <a:ext cx="12366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500042"/>
            <a:ext cx="18002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AutoShape 20"/>
          <p:cNvSpPr>
            <a:spLocks noChangeArrowheads="1"/>
          </p:cNvSpPr>
          <p:nvPr/>
        </p:nvSpPr>
        <p:spPr bwMode="auto">
          <a:xfrm rot="7325844">
            <a:off x="5715591" y="3818530"/>
            <a:ext cx="2248601" cy="1668186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1996509">
            <a:off x="5536924" y="1941367"/>
            <a:ext cx="2250913" cy="1414744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7971313">
            <a:off x="1772594" y="4046072"/>
            <a:ext cx="2134151" cy="1479507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072066" y="2285992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465507" y="4264782"/>
            <a:ext cx="2192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Неорганические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Вещества в почве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2786051" y="3429001"/>
            <a:ext cx="2500330" cy="214314"/>
          </a:xfrm>
          <a:prstGeom prst="rightArrow">
            <a:avLst>
              <a:gd name="adj1" fmla="val 49454"/>
              <a:gd name="adj2" fmla="val 177476"/>
            </a:avLst>
          </a:pr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571868" y="5357826"/>
            <a:ext cx="2500330" cy="6477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" name="Рисунок 26" descr="https://thecliparts.com/wp-content/uploads/2016/07/soaring-eagle-clip-art-1-1024x724.png"/>
          <p:cNvPicPr/>
          <p:nvPr/>
        </p:nvPicPr>
        <p:blipFill>
          <a:blip r:embed="rId7" cstate="print"/>
          <a:srcRect t="3245" r="8453" b="15822"/>
          <a:stretch>
            <a:fillRect/>
          </a:stretch>
        </p:blipFill>
        <p:spPr bwMode="auto">
          <a:xfrm>
            <a:off x="5072066" y="571480"/>
            <a:ext cx="19228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002.radikal.ru/i200/1002/cd/23001b3a7ae9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928934"/>
            <a:ext cx="714380" cy="6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857628"/>
            <a:ext cx="857256" cy="857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000504"/>
            <a:ext cx="1285884" cy="8543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3000372"/>
            <a:ext cx="1285884" cy="8424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3929066"/>
            <a:ext cx="1071570" cy="724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85720" y="3429000"/>
            <a:ext cx="2520950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производители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571868" y="1428736"/>
            <a:ext cx="2376488" cy="6477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потребители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572264" y="3286124"/>
            <a:ext cx="2303463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разрушители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296" name="Picture 8" descr="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12620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AutoShape 16"/>
          <p:cNvSpPr>
            <a:spLocks noChangeArrowheads="1"/>
          </p:cNvSpPr>
          <p:nvPr/>
        </p:nvSpPr>
        <p:spPr bwMode="auto">
          <a:xfrm rot="-3295659">
            <a:off x="1890151" y="2122891"/>
            <a:ext cx="2151551" cy="1547589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627313" y="2276475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pic>
        <p:nvPicPr>
          <p:cNvPr id="12306" name="Picture 18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12366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42"/>
            <a:ext cx="18002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AutoShape 20"/>
          <p:cNvSpPr>
            <a:spLocks noChangeArrowheads="1"/>
          </p:cNvSpPr>
          <p:nvPr/>
        </p:nvSpPr>
        <p:spPr bwMode="auto">
          <a:xfrm rot="7325844">
            <a:off x="5715591" y="3818530"/>
            <a:ext cx="2248601" cy="1668186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1996509">
            <a:off x="5536924" y="1941367"/>
            <a:ext cx="2250913" cy="1414744"/>
          </a:xfrm>
          <a:custGeom>
            <a:avLst/>
            <a:gdLst>
              <a:gd name="T0" fmla="*/ 907253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1 w 21600"/>
              <a:gd name="T7" fmla="*/ 272492 h 21600"/>
              <a:gd name="T8" fmla="*/ 1857365 w 21600"/>
              <a:gd name="T9" fmla="*/ 583938 h 21600"/>
              <a:gd name="T10" fmla="*/ 1405056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7971313">
            <a:off x="1772594" y="4046072"/>
            <a:ext cx="2134151" cy="1479507"/>
          </a:xfrm>
          <a:custGeom>
            <a:avLst/>
            <a:gdLst>
              <a:gd name="T0" fmla="*/ 907252 w 21600"/>
              <a:gd name="T1" fmla="*/ 605 h 21600"/>
              <a:gd name="T2" fmla="*/ 164149 w 21600"/>
              <a:gd name="T3" fmla="*/ 426068 h 21600"/>
              <a:gd name="T4" fmla="*/ 915772 w 21600"/>
              <a:gd name="T5" fmla="*/ 135006 h 21600"/>
              <a:gd name="T6" fmla="*/ 1997360 w 21600"/>
              <a:gd name="T7" fmla="*/ 272492 h 21600"/>
              <a:gd name="T8" fmla="*/ 1857364 w 21600"/>
              <a:gd name="T9" fmla="*/ 583938 h 21600"/>
              <a:gd name="T10" fmla="*/ 1405055 w 21600"/>
              <a:gd name="T11" fmla="*/ 4875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6" y="6801"/>
                </a:moveTo>
                <a:cubicBezTo>
                  <a:pt x="16902" y="3986"/>
                  <a:pt x="13982" y="2224"/>
                  <a:pt x="10800" y="2224"/>
                </a:cubicBezTo>
                <a:cubicBezTo>
                  <a:pt x="7348" y="2223"/>
                  <a:pt x="4232" y="4293"/>
                  <a:pt x="2894" y="7475"/>
                </a:cubicBezTo>
                <a:lnTo>
                  <a:pt x="844" y="6612"/>
                </a:lnTo>
                <a:cubicBezTo>
                  <a:pt x="2529" y="2606"/>
                  <a:pt x="6453" y="-1"/>
                  <a:pt x="10800" y="0"/>
                </a:cubicBezTo>
                <a:cubicBezTo>
                  <a:pt x="14807" y="0"/>
                  <a:pt x="18485" y="2219"/>
                  <a:pt x="20354" y="5764"/>
                </a:cubicBezTo>
                <a:lnTo>
                  <a:pt x="22742" y="4505"/>
                </a:lnTo>
                <a:lnTo>
                  <a:pt x="21148" y="9654"/>
                </a:lnTo>
                <a:lnTo>
                  <a:pt x="15998" y="8060"/>
                </a:lnTo>
                <a:lnTo>
                  <a:pt x="18386" y="6801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072066" y="2285992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937125" y="4643446"/>
            <a:ext cx="219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Неорганические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428861" y="4365625"/>
            <a:ext cx="221457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Неорганические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вещества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2786051" y="3429001"/>
            <a:ext cx="2500330" cy="214314"/>
          </a:xfrm>
          <a:prstGeom prst="rightArrow">
            <a:avLst>
              <a:gd name="adj1" fmla="val 49454"/>
              <a:gd name="adj2" fmla="val 177476"/>
            </a:avLst>
          </a:prstGeom>
          <a:solidFill>
            <a:srgbClr val="FF6600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" name="Рисунок 26" descr="https://thecliparts.com/wp-content/uploads/2016/07/soaring-eagle-clip-art-1-1024x724.png"/>
          <p:cNvPicPr/>
          <p:nvPr/>
        </p:nvPicPr>
        <p:blipFill>
          <a:blip r:embed="rId5" cstate="print"/>
          <a:srcRect t="3245" r="8453" b="15822"/>
          <a:stretch>
            <a:fillRect/>
          </a:stretch>
        </p:blipFill>
        <p:spPr bwMode="auto">
          <a:xfrm>
            <a:off x="5072066" y="571480"/>
            <a:ext cx="19228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002.radikal.ru/i200/1002/cd/23001b3a7ae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928934"/>
            <a:ext cx="714380" cy="6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857628"/>
            <a:ext cx="857256" cy="857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4" descr="E:\Рита У\изоб\Грибы\Подосинов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4000504"/>
            <a:ext cx="1285884" cy="8543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E:\Рита У\изоб\Разрушители\дождевой червь цор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3000372"/>
            <a:ext cx="1285884" cy="8424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4143380"/>
            <a:ext cx="1071570" cy="724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1928794" y="1285860"/>
            <a:ext cx="357190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0" y="1000108"/>
            <a:ext cx="1571636" cy="649287"/>
          </a:xfrm>
          <a:prstGeom prst="ellipse">
            <a:avLst/>
          </a:prstGeom>
          <a:solidFill>
            <a:srgbClr val="EAEAEA"/>
          </a:solidFill>
          <a:ln w="285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Углекислый 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газ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142976" y="1500174"/>
            <a:ext cx="357190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Oval 13" descr="Водяные капли"/>
          <p:cNvSpPr>
            <a:spLocks noChangeArrowheads="1"/>
          </p:cNvSpPr>
          <p:nvPr/>
        </p:nvSpPr>
        <p:spPr bwMode="auto">
          <a:xfrm>
            <a:off x="1071538" y="5643578"/>
            <a:ext cx="2214578" cy="857256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2857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dirty="0">
                <a:latin typeface="Comic Sans MS" pitchFamily="66" charset="0"/>
              </a:rPr>
              <a:t>Вода</a:t>
            </a:r>
          </a:p>
          <a:p>
            <a:pPr algn="ctr"/>
            <a:r>
              <a:rPr lang="ru-RU" sz="1500" dirty="0">
                <a:latin typeface="Comic Sans MS" pitchFamily="66" charset="0"/>
              </a:rPr>
              <a:t>+ растворённые</a:t>
            </a:r>
          </a:p>
          <a:p>
            <a:pPr algn="ctr"/>
            <a:r>
              <a:rPr lang="ru-RU" sz="1500" dirty="0">
                <a:latin typeface="Comic Sans MS" pitchFamily="66" charset="0"/>
              </a:rPr>
              <a:t>соли</a:t>
            </a:r>
          </a:p>
        </p:txBody>
      </p:sp>
      <p:pic>
        <p:nvPicPr>
          <p:cNvPr id="12303" name="Picture 15" descr="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1604" y="1785926"/>
            <a:ext cx="1001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12"/>
          <p:cNvSpPr>
            <a:spLocks noChangeShapeType="1"/>
          </p:cNvSpPr>
          <p:nvPr/>
        </p:nvSpPr>
        <p:spPr bwMode="auto">
          <a:xfrm flipH="1" flipV="1">
            <a:off x="1643042" y="4214818"/>
            <a:ext cx="285752" cy="1285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AutoShape 7" descr="20"/>
          <p:cNvSpPr>
            <a:spLocks noChangeArrowheads="1"/>
          </p:cNvSpPr>
          <p:nvPr/>
        </p:nvSpPr>
        <p:spPr bwMode="auto">
          <a:xfrm>
            <a:off x="3500430" y="5357826"/>
            <a:ext cx="2520950" cy="1223963"/>
          </a:xfrm>
          <a:prstGeom prst="roundRect">
            <a:avLst>
              <a:gd name="adj" fmla="val 16667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400" dirty="0">
                <a:latin typeface="Comic Sans MS" pitchFamily="66" charset="0"/>
              </a:rPr>
              <a:t>Запас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питательных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веществ в почве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цепи питания составлены с ошибкой: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волк – заяц – осина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тимофеевк</a:t>
            </a:r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мышь – лиса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трава – зебра – лев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ель – клёст – белка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11560" y="1772816"/>
            <a:ext cx="360040" cy="36004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11643" y="2492896"/>
            <a:ext cx="360040" cy="36004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Ð¸Ð¼Ð¾ÑÐµÐµÐ²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18" y="0"/>
            <a:ext cx="3969081" cy="68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16416" y="6237312"/>
            <a:ext cx="827584" cy="6116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2558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Тема урока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«Великий круговорот жизни»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772036" cy="21860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Учебная задача: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узнать, как работает великий круговорот жизни;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как называются звенья круговорота веществ на Земле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Открытие новых знаний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10332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Цепи питания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Круговорот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28662" y="3357562"/>
            <a:ext cx="2520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травоядные,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всеядные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71538" y="4500570"/>
            <a:ext cx="2806702" cy="9286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насекомоядные,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всеядные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857356" y="6000768"/>
            <a:ext cx="2520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хищники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28794" y="2786058"/>
            <a:ext cx="206384" cy="6429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285984" y="3929066"/>
            <a:ext cx="206384" cy="6429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928926" y="5357826"/>
            <a:ext cx="206384" cy="6429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28596" y="2285992"/>
            <a:ext cx="2520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dirty="0" smtClean="0">
                <a:latin typeface="Comic Sans MS" pitchFamily="66" charset="0"/>
              </a:rPr>
              <a:t>растения</a:t>
            </a:r>
            <a:endParaRPr lang="ru-RU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7200" y="4929197"/>
            <a:ext cx="2400288" cy="119696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" name="Picture 4" descr="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62413"/>
            <a:ext cx="3756025" cy="37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233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Какие цепи питания составлены с ошибкой: </vt:lpstr>
      <vt:lpstr>Презентация PowerPoint</vt:lpstr>
      <vt:lpstr>Презентация PowerPoint</vt:lpstr>
      <vt:lpstr>Тема урока «Великий круговорот жизни»</vt:lpstr>
      <vt:lpstr>Презентация PowerPoint</vt:lpstr>
      <vt:lpstr>Открытие новых знаний</vt:lpstr>
      <vt:lpstr>Презентация PowerPoint</vt:lpstr>
      <vt:lpstr>Презентация PowerPoint</vt:lpstr>
      <vt:lpstr>«О тех, кто всех кормит»</vt:lpstr>
      <vt:lpstr>Презентация PowerPoint</vt:lpstr>
      <vt:lpstr>«О тех, кто всех поедает»</vt:lpstr>
      <vt:lpstr>Презентация PowerPoint</vt:lpstr>
      <vt:lpstr>«О тех, кто все убирает»</vt:lpstr>
      <vt:lpstr>Презентация PowerPoint</vt:lpstr>
      <vt:lpstr>Открытие новых знаний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Виктория Тен</cp:lastModifiedBy>
  <cp:revision>46</cp:revision>
  <dcterms:created xsi:type="dcterms:W3CDTF">2013-02-09T17:45:17Z</dcterms:created>
  <dcterms:modified xsi:type="dcterms:W3CDTF">2018-11-24T10:49:45Z</dcterms:modified>
</cp:coreProperties>
</file>