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3" r:id="rId8"/>
    <p:sldId id="265" r:id="rId9"/>
    <p:sldId id="264" r:id="rId10"/>
    <p:sldId id="266" r:id="rId11"/>
    <p:sldId id="267" r:id="rId12"/>
    <p:sldId id="268" r:id="rId13"/>
    <p:sldId id="262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  <a:alpha val="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1;&#1077;&#1085;&#1072;\&#1091;&#1088;&#1086;&#1082;&#1080;%20&#1080;&#1079;&#1086;%205%20&#1082;&#1083;&#1072;&#1089;&#1089;%20&#1087;&#1088;&#1077;&#1079;&#1077;&#1085;&#1090;&#1072;&#1094;&#1080;&#1080;\&#1091;&#1088;&#1086;&#1082;%2023%20&#1080;%2024%20%20&#1076;&#1083;&#1103;%205%20&#1082;&#1083;&#1072;&#1089;&#1089;&#1072;\&#1075;&#1077;&#1088;&#1073;%20&#1056;&#1086;&#1089;&#1089;&#1080;&#1080;.wav" TargetMode="Externa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1;&#1077;&#1085;&#1072;\&#1091;&#1088;&#1086;&#1082;&#1080;%20&#1080;&#1079;&#1086;%205%20&#1082;&#1083;&#1072;&#1089;&#1089;%20&#1087;&#1088;&#1077;&#1079;&#1077;&#1085;&#1090;&#1072;&#1094;&#1080;&#1080;\&#1091;&#1088;&#1086;&#1082;%2023%20&#1080;%2024%20%20&#1076;&#1083;&#1103;%205%20&#1082;&#1083;&#1072;&#1089;&#1089;&#1072;\&#1075;&#1077;&#1088;&#1073;%20&#1061;&#1072;&#1073;&#1072;&#1088;&#1086;&#1074;&#1089;&#1082;&#1086;&#1075;&#1086;%20&#1082;&#1088;&#1072;&#1103;.wav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as.khstu.ru/pages/login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1;&#1077;&#1085;&#1072;\&#1091;&#1088;&#1086;&#1082;&#1080;%20&#1080;&#1079;&#1086;%205%20&#1082;&#1083;&#1072;&#1089;&#1089;%20&#1087;&#1088;&#1077;&#1079;&#1077;&#1085;&#1090;&#1072;&#1094;&#1080;&#1080;\&#1091;&#1088;&#1086;&#1082;%2023%20&#1080;%2024%20%20&#1076;&#1083;&#1103;%205%20&#1082;&#1083;&#1072;&#1089;&#1089;&#1072;\&#1075;&#1077;&#1088;&#1073;%202.wav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214554"/>
            <a:ext cx="7406640" cy="1472184"/>
          </a:xfrm>
        </p:spPr>
        <p:txBody>
          <a:bodyPr/>
          <a:lstStyle/>
          <a:p>
            <a:r>
              <a:rPr lang="ru-RU" dirty="0" smtClean="0"/>
              <a:t>О чем рассказывают гербы</a:t>
            </a:r>
            <a:endParaRPr lang="ru-RU" dirty="0"/>
          </a:p>
        </p:txBody>
      </p:sp>
      <p:sp>
        <p:nvSpPr>
          <p:cNvPr id="4" name="Прямоугольник 10"/>
          <p:cNvSpPr>
            <a:spLocks noChangeArrowheads="1"/>
          </p:cNvSpPr>
          <p:nvPr/>
        </p:nvSpPr>
        <p:spPr bwMode="auto">
          <a:xfrm>
            <a:off x="1857356" y="285728"/>
            <a:ext cx="642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Муниципальное общеобразовательное учреждение</a:t>
            </a:r>
          </a:p>
          <a:p>
            <a:pPr algn="ctr"/>
            <a:r>
              <a:rPr lang="ru-RU" dirty="0"/>
              <a:t>основная общеобразовательная школа №2 п. Эльбан</a:t>
            </a:r>
          </a:p>
          <a:p>
            <a:pPr algn="ctr"/>
            <a:r>
              <a:rPr lang="ru-RU" dirty="0"/>
              <a:t>Хабаровского края Амурского района 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428860" y="4357694"/>
            <a:ext cx="5286375" cy="1071563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Урок изобразительного искусства 5 класс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 Программа Б.М. Неменского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2000" dirty="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</a:rPr>
              <a:t>Разработан: Е.В. Крамаревой – учителем ИЗО</a:t>
            </a:r>
          </a:p>
          <a:p>
            <a:pPr marL="27432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600" dirty="0">
              <a:solidFill>
                <a:schemeClr val="tx2">
                  <a:shade val="30000"/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929063" y="600075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Эльбан</a:t>
            </a:r>
          </a:p>
          <a:p>
            <a:pPr algn="ctr"/>
            <a:r>
              <a:rPr lang="ru-RU" dirty="0" smtClean="0"/>
              <a:t>2010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28596" y="1285860"/>
            <a:ext cx="8501122" cy="2571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64347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Фигуры на щите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t="74725"/>
          <a:stretch>
            <a:fillRect/>
          </a:stretch>
        </p:blipFill>
        <p:spPr bwMode="auto">
          <a:xfrm>
            <a:off x="6572264" y="2571744"/>
            <a:ext cx="2143140" cy="112597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137" t="50364" r="2745" b="25488"/>
          <a:stretch>
            <a:fillRect/>
          </a:stretch>
        </p:blipFill>
        <p:spPr bwMode="auto">
          <a:xfrm>
            <a:off x="4286248" y="2571744"/>
            <a:ext cx="2143140" cy="114300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24588" b="49756"/>
          <a:stretch>
            <a:fillRect/>
          </a:stretch>
        </p:blipFill>
        <p:spPr bwMode="auto">
          <a:xfrm>
            <a:off x="6572264" y="1357298"/>
            <a:ext cx="2143140" cy="114300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3333" b="75626"/>
          <a:stretch>
            <a:fillRect/>
          </a:stretch>
        </p:blipFill>
        <p:spPr bwMode="auto">
          <a:xfrm>
            <a:off x="4248662" y="1357298"/>
            <a:ext cx="2180726" cy="114300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85852" y="2143116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Геральдические 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4000504"/>
            <a:ext cx="8501122" cy="25717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4857760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Негеральдические </a:t>
            </a:r>
            <a:endParaRPr lang="ru-RU" sz="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572008"/>
            <a:ext cx="2214578" cy="1276579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071942"/>
            <a:ext cx="1976437" cy="215423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643438" y="592933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мифические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16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естественные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00858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Герб Российской Федерации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" b="48"/>
          <a:stretch>
            <a:fillRect/>
          </a:stretch>
        </p:blipFill>
        <p:spPr bwMode="auto">
          <a:xfrm>
            <a:off x="5786446" y="1643050"/>
            <a:ext cx="30213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628652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Рисунок герба России  выполнил художник Евгений Ильич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Ухналев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герб Росси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07154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5000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 по карточке  символическое значение цвета на гербе Российской Федерации </a:t>
            </a:r>
          </a:p>
          <a:p>
            <a:r>
              <a:rPr lang="ru-RU" dirty="0" smtClean="0"/>
              <a:t>и приведи в соответствие.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357298"/>
            <a:ext cx="112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27860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красный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золотой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385762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серебряный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35769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синий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478632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4857760"/>
            <a:ext cx="250033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храбрость, мужество.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3042" y="2857496"/>
            <a:ext cx="385765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богатство, сила, верность, постоянность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3857628"/>
            <a:ext cx="214314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невинность, чистота.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3357562"/>
            <a:ext cx="292895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величие, красота, ясность.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4357694"/>
            <a:ext cx="350046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мудрость, скромность, печаль.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14414" y="1000108"/>
            <a:ext cx="596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Закон «О государственном гербе Российской Федерации»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500858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Герб Российской Федерации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" b="48"/>
          <a:stretch>
            <a:fillRect/>
          </a:stretch>
        </p:blipFill>
        <p:spPr bwMode="auto">
          <a:xfrm>
            <a:off x="5643570" y="1785926"/>
            <a:ext cx="30213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Проверь себя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2859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красный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85749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золотой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серебряный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00050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синий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457200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5918" y="2357430"/>
            <a:ext cx="250033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храбрость, мужество.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2857496"/>
            <a:ext cx="385765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богатство, сила, верность, постоянность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3429000"/>
            <a:ext cx="214314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невинность, чистота.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4480" y="4000504"/>
            <a:ext cx="292895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величие, красота, ясность.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0166" y="4572008"/>
            <a:ext cx="350046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мудрость, скромность, печаль.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/>
          <a:lstStyle/>
          <a:p>
            <a:r>
              <a:rPr lang="ru-RU" dirty="0" smtClean="0"/>
              <a:t>Герб Хабаровского края</a:t>
            </a:r>
            <a:endParaRPr lang="ru-RU" dirty="0"/>
          </a:p>
        </p:txBody>
      </p:sp>
      <p:pic>
        <p:nvPicPr>
          <p:cNvPr id="1026" name="Picture 2" descr="D:\Лена\уроки изо 5 класс презентации\урок 23 для 5 класса\гер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785926"/>
            <a:ext cx="2870200" cy="41783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1214422"/>
            <a:ext cx="6899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Герба выполнил  художник  Логинов Сергей Николаевич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071678"/>
            <a:ext cx="1123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Задание.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500306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 по карточке  символическое значение цвета на гербе Хабаровского края  и приведи в соответствие.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357187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красный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42148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золотой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71488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серебряный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28638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голубой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59293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5929330"/>
            <a:ext cx="385765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богатство, сила, верность, постоянность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4214818"/>
            <a:ext cx="292895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величие, красота, ясность.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3643314"/>
            <a:ext cx="3000396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невинность, чистота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5286388"/>
            <a:ext cx="350046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мудрость, скромность, печаль.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71670" y="4714884"/>
            <a:ext cx="250033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храбрость, мужество.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герб Хабаровского кра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1714488"/>
            <a:ext cx="304800" cy="304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8728" y="164305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Описание герба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Герб Хабаровского края</a:t>
            </a:r>
            <a:endParaRPr lang="ru-RU" dirty="0"/>
          </a:p>
        </p:txBody>
      </p:sp>
      <p:pic>
        <p:nvPicPr>
          <p:cNvPr id="1026" name="Picture 2" descr="D:\Лена\уроки изо 5 класс презентации\урок 23 для 5 класса\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870200" cy="41783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7158" y="235743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красный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307181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золотой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71475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серебряный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44291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голубой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0720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черный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3143248"/>
            <a:ext cx="3857652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богатство, сила, верность, постоянность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56" y="4429132"/>
            <a:ext cx="2928958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величие, красота, ясность.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3714752"/>
            <a:ext cx="3000396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невинность, чистота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480" y="5072074"/>
            <a:ext cx="350046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мудрость, скромность, печаль.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2357430"/>
            <a:ext cx="2500330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храбрость, мужество.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0100" y="142873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Проверь себя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и ресурсов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71604" y="1928802"/>
            <a:ext cx="67866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Н.А. Горяева . Изобразительное искусство: декоративно – прикладное искусство в жизни человека. 5 </a:t>
            </a:r>
            <a:r>
              <a:rPr lang="ru-RU" dirty="0" err="1" smtClean="0"/>
              <a:t>кл</a:t>
            </a:r>
            <a:r>
              <a:rPr lang="ru-RU" dirty="0" smtClean="0"/>
              <a:t>.: учебник для </a:t>
            </a:r>
            <a:r>
              <a:rPr lang="ru-RU" dirty="0" err="1" smtClean="0"/>
              <a:t>общеобразоват</a:t>
            </a:r>
            <a:r>
              <a:rPr lang="ru-RU" dirty="0" smtClean="0"/>
              <a:t>. Учреждений. – М. : Просвещение, 2009г.</a:t>
            </a:r>
          </a:p>
          <a:p>
            <a:pPr marL="342900" indent="-342900">
              <a:buAutoNum type="arabicPeriod"/>
            </a:pPr>
            <a:r>
              <a:rPr lang="ru-RU" dirty="0" smtClean="0"/>
              <a:t>Е.В. </a:t>
            </a:r>
            <a:r>
              <a:rPr lang="ru-RU" dirty="0" err="1" smtClean="0"/>
              <a:t>Пчелов</a:t>
            </a:r>
            <a:r>
              <a:rPr lang="ru-RU" dirty="0" smtClean="0"/>
              <a:t>. Государственные символы России – герб, флаг, гимн: Учебное пособие для старших классов. 4-е изд. М.: ООО «ТИД «Русское слово – РС», 2008 г.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Кандауров</a:t>
            </a:r>
            <a:r>
              <a:rPr lang="ru-RU" dirty="0" smtClean="0"/>
              <a:t> И.И., Стрелова О.Ю. «Символика Хабаровского края» Хабаровск, Частная коллекция, 1994.</a:t>
            </a:r>
          </a:p>
          <a:p>
            <a:pPr marL="342900" indent="-342900">
              <a:buAutoNum type="arabicPeriod"/>
            </a:pPr>
            <a:r>
              <a:rPr lang="ru-RU" dirty="0" smtClean="0"/>
              <a:t>Школьная энциклопедия «</a:t>
            </a:r>
            <a:r>
              <a:rPr lang="ru-RU" dirty="0" err="1" smtClean="0"/>
              <a:t>Руссика</a:t>
            </a:r>
            <a:r>
              <a:rPr lang="ru-RU" dirty="0" smtClean="0"/>
              <a:t>».  История Средних веков. –М.: ОЛМА – ПРЕСС образование, 2003 г.</a:t>
            </a:r>
          </a:p>
          <a:p>
            <a:pPr marL="342900" indent="-342900">
              <a:buAutoNum type="arabicPeriod"/>
            </a:pPr>
            <a:r>
              <a:rPr lang="ru-RU" dirty="0" smtClean="0"/>
              <a:t>«Медведь на гербе Хабаровского края» Хабаровск, 2004.</a:t>
            </a:r>
          </a:p>
          <a:p>
            <a:pPr marL="342900" indent="-342900">
              <a:buAutoNum type="arabicPeriod"/>
            </a:pPr>
            <a:r>
              <a:rPr lang="ru-RU" u="sng" dirty="0" smtClean="0">
                <a:hlinkClick r:id="rId2"/>
              </a:rPr>
              <a:t>http://ias.khstu.ru/pages/loginov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85729"/>
            <a:ext cx="75724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символическое изображение, составленное по точно определенным правилам и служащее постоянным отличительным знаком отдельного лица, рода, учреждения,  области, государства.  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928802"/>
            <a:ext cx="4714875" cy="421957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14678" y="628652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Старинный российский герб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3504" y="5929330"/>
            <a:ext cx="3786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Рыцарь в одеянии с геральдическими знаками Французского королевства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322092"/>
            <a:ext cx="2857520" cy="426581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60"/>
            <a:ext cx="3000396" cy="4273798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592933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Рыцарь  в одеянии с геральдическими знаками Шотландского королевства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14290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Личные знаки рыцарей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Геральдика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наука о правилах изображения гербов и их использовании.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596" y="2214554"/>
            <a:ext cx="34290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Создателями геральдики были герольды, в чьи обязанности входило описание гербов и подтверждение дворянских прав рыцарей, участвовавших в турнирах.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471" r="2350"/>
          <a:stretch>
            <a:fillRect/>
          </a:stretch>
        </p:blipFill>
        <p:spPr bwMode="auto">
          <a:xfrm>
            <a:off x="4000496" y="1643050"/>
            <a:ext cx="4596992" cy="343739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00562" y="542926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Разворот геральдического кодекса.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5922474" cy="1143000"/>
          </a:xfrm>
        </p:spPr>
        <p:txBody>
          <a:bodyPr/>
          <a:lstStyle/>
          <a:p>
            <a:r>
              <a:rPr lang="ru-RU" dirty="0" smtClean="0"/>
              <a:t>Составные части герба</a:t>
            </a:r>
            <a:endParaRPr lang="ru-RU" dirty="0"/>
          </a:p>
        </p:txBody>
      </p:sp>
      <p:pic>
        <p:nvPicPr>
          <p:cNvPr id="5" name="герб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714356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601407" cy="417642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70" y="60007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Старинный российский герб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143116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всегда являлся символом достоинства и честности, поэтому надругательство над гербом расценивается как оскорбление его владельца. Это относится и к государственным, и к любым другим гербам.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6000792" cy="1143000"/>
          </a:xfrm>
        </p:spPr>
        <p:txBody>
          <a:bodyPr/>
          <a:lstStyle/>
          <a:p>
            <a:r>
              <a:rPr lang="ru-RU" dirty="0" smtClean="0"/>
              <a:t>Формы гербового щита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" contrast="65000"/>
          </a:blip>
          <a:srcRect l="27333" t="66616" r="24667" b="3587"/>
          <a:stretch>
            <a:fillRect/>
          </a:stretch>
        </p:blipFill>
        <p:spPr bwMode="auto">
          <a:xfrm>
            <a:off x="6643702" y="4500570"/>
            <a:ext cx="1285884" cy="142876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928803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1000" contrast="65000"/>
          </a:blip>
          <a:srcRect l="48311" t="32150" r="6000" b="33583"/>
          <a:stretch>
            <a:fillRect/>
          </a:stretch>
        </p:blipFill>
        <p:spPr bwMode="auto">
          <a:xfrm>
            <a:off x="2357422" y="1857364"/>
            <a:ext cx="1223970" cy="164307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1000" contrast="65000"/>
          </a:blip>
          <a:srcRect l="3333" t="34931" r="49378" b="35271"/>
          <a:stretch>
            <a:fillRect/>
          </a:stretch>
        </p:blipFill>
        <p:spPr bwMode="auto">
          <a:xfrm>
            <a:off x="5072066" y="1848233"/>
            <a:ext cx="1464958" cy="165220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-1000" contrast="65000"/>
          </a:blip>
          <a:srcRect l="50267" t="2551" r="6000" b="66757"/>
          <a:stretch>
            <a:fillRect/>
          </a:stretch>
        </p:blipFill>
        <p:spPr bwMode="auto">
          <a:xfrm>
            <a:off x="3786182" y="4500570"/>
            <a:ext cx="1171580" cy="147162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lum bright="-1000" contrast="65000"/>
          </a:blip>
          <a:srcRect l="3333" t="2551" r="56666" b="66162"/>
          <a:stretch>
            <a:fillRect/>
          </a:stretch>
        </p:blipFill>
        <p:spPr bwMode="auto">
          <a:xfrm>
            <a:off x="928662" y="4429132"/>
            <a:ext cx="1071570" cy="150019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7224" y="1214422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 своему внешнему виду  формы щита называются</a:t>
            </a:r>
            <a:r>
              <a:rPr lang="ru-RU" sz="2400" dirty="0" smtClean="0"/>
              <a:t>: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6072206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вырезанная –</a:t>
            </a:r>
            <a:r>
              <a:rPr lang="ru-RU" dirty="0" smtClean="0"/>
              <a:t> испанской.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6072206"/>
            <a:ext cx="2887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треугольная</a:t>
            </a:r>
            <a:r>
              <a:rPr lang="ru-RU" dirty="0" smtClean="0"/>
              <a:t> – варяжский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40" y="6072206"/>
            <a:ext cx="270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овальная</a:t>
            </a:r>
            <a:r>
              <a:rPr lang="ru-RU" dirty="0" smtClean="0"/>
              <a:t> – итальянский,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500438"/>
            <a:ext cx="2428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квадратная , закругленная  внизу </a:t>
            </a:r>
            <a:r>
              <a:rPr lang="ru-RU" dirty="0" smtClean="0"/>
              <a:t>– испанский,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928794" y="3500438"/>
            <a:ext cx="235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четырехугольная, заостренная внизу </a:t>
            </a:r>
            <a:r>
              <a:rPr lang="ru-RU" dirty="0" smtClean="0"/>
              <a:t>– французской,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6208226" cy="1143000"/>
          </a:xfrm>
        </p:spPr>
        <p:txBody>
          <a:bodyPr/>
          <a:lstStyle/>
          <a:p>
            <a:r>
              <a:rPr lang="ru-RU" dirty="0" smtClean="0"/>
              <a:t>Цветовая гамма гербов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Металлы- золото и серебро (желтый и белый),</a:t>
            </a:r>
          </a:p>
          <a:p>
            <a:r>
              <a:rPr lang="ru-RU" dirty="0" smtClean="0"/>
              <a:t>Эмали – красная, голубая, зелёная, пурпур (фиолетовая с добавлением коричневой), черная. Также допускается телесный цвет.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25" r="48938" b="16146"/>
          <a:stretch>
            <a:fillRect/>
          </a:stretch>
        </p:blipFill>
        <p:spPr bwMode="auto">
          <a:xfrm>
            <a:off x="7715240" y="0"/>
            <a:ext cx="1428760" cy="685800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3071810"/>
            <a:ext cx="70723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В геральдике применяют два меха – горностаевый и беличий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2845" r="48077"/>
          <a:stretch>
            <a:fillRect/>
          </a:stretch>
        </p:blipFill>
        <p:spPr bwMode="auto">
          <a:xfrm>
            <a:off x="928662" y="3786190"/>
            <a:ext cx="1928826" cy="220751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50000" t="82845"/>
          <a:stretch>
            <a:fillRect/>
          </a:stretch>
        </p:blipFill>
        <p:spPr bwMode="auto">
          <a:xfrm>
            <a:off x="4357686" y="3786190"/>
            <a:ext cx="1857388" cy="220751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85786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Горностаевый мех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621508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Беличий мех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357166"/>
            <a:ext cx="4993780" cy="940102"/>
          </a:xfrm>
        </p:spPr>
        <p:txBody>
          <a:bodyPr>
            <a:normAutofit/>
          </a:bodyPr>
          <a:lstStyle/>
          <a:p>
            <a:r>
              <a:rPr lang="ru-RU" dirty="0" smtClean="0"/>
              <a:t>Символика  цвета</a:t>
            </a:r>
            <a:endParaRPr lang="ru-RU" dirty="0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>
            <a:off x="1285852" y="3929066"/>
            <a:ext cx="1785950" cy="1857388"/>
          </a:xfrm>
          <a:prstGeom prst="flowChartOffpage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Храбрость,</a:t>
            </a:r>
          </a:p>
          <a:p>
            <a:pPr algn="ctr"/>
            <a:r>
              <a:rPr lang="ru-RU" b="1" dirty="0" smtClean="0"/>
              <a:t>мужество </a:t>
            </a:r>
            <a:endParaRPr lang="ru-RU" b="1" dirty="0"/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1142976" y="1571612"/>
            <a:ext cx="1785950" cy="1857388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Невинность, чистота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3714744" y="1571612"/>
            <a:ext cx="1785950" cy="1928826"/>
          </a:xfrm>
          <a:prstGeom prst="flowChartOffpage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Богатство, сила,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верность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Блок-схема: ссылка на другую страницу 5"/>
          <p:cNvSpPr/>
          <p:nvPr/>
        </p:nvSpPr>
        <p:spPr>
          <a:xfrm>
            <a:off x="6215074" y="1571612"/>
            <a:ext cx="1785950" cy="1857388"/>
          </a:xfrm>
          <a:prstGeom prst="flowChartOffpage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Величие, красота, ясность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3714744" y="3857628"/>
            <a:ext cx="1714512" cy="1857388"/>
          </a:xfrm>
          <a:prstGeom prst="flowChartOffpage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Надежда, изобилие, свобода</a:t>
            </a:r>
            <a:endParaRPr lang="ru-RU" b="1" dirty="0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>
            <a:off x="6429388" y="3857628"/>
            <a:ext cx="1643074" cy="1857388"/>
          </a:xfrm>
          <a:prstGeom prst="flowChartOffpageConnector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Скромность, ученость, печаль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3922210" cy="940102"/>
          </a:xfrm>
        </p:spPr>
        <p:txBody>
          <a:bodyPr/>
          <a:lstStyle/>
          <a:p>
            <a:r>
              <a:rPr lang="ru-RU" dirty="0" smtClean="0"/>
              <a:t>Деления щита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6667" t="54469" b="454"/>
          <a:stretch>
            <a:fillRect/>
          </a:stretch>
        </p:blipFill>
        <p:spPr bwMode="auto">
          <a:xfrm>
            <a:off x="3857620" y="4357694"/>
            <a:ext cx="1500198" cy="17145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-212" t="56096" r="70053"/>
          <a:stretch>
            <a:fillRect/>
          </a:stretch>
        </p:blipFill>
        <p:spPr bwMode="auto">
          <a:xfrm>
            <a:off x="6572264" y="4357694"/>
            <a:ext cx="1428760" cy="1757773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66243" t="3256" b="47911"/>
          <a:stretch>
            <a:fillRect/>
          </a:stretch>
        </p:blipFill>
        <p:spPr bwMode="auto">
          <a:xfrm>
            <a:off x="6572264" y="1285860"/>
            <a:ext cx="1519246" cy="185738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286" t="1127" r="32381" b="51918"/>
          <a:stretch>
            <a:fillRect/>
          </a:stretch>
        </p:blipFill>
        <p:spPr bwMode="auto">
          <a:xfrm>
            <a:off x="3786182" y="1285860"/>
            <a:ext cx="1500198" cy="178595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65926" b="52168"/>
          <a:stretch>
            <a:fillRect/>
          </a:stretch>
        </p:blipFill>
        <p:spPr bwMode="auto">
          <a:xfrm>
            <a:off x="1285852" y="1357298"/>
            <a:ext cx="1533540" cy="18192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31534" t="54218" r="35132" b="705"/>
          <a:stretch>
            <a:fillRect/>
          </a:stretch>
        </p:blipFill>
        <p:spPr bwMode="auto">
          <a:xfrm>
            <a:off x="1285852" y="4357694"/>
            <a:ext cx="1500198" cy="17145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214414" y="328612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вертикальное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868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горизонтальное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32146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диагональное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714752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Другие варианты деления щита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703</TotalTime>
  <Words>615</Words>
  <PresentationFormat>Экран (4:3)</PresentationFormat>
  <Paragraphs>115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О чем рассказывают гербы</vt:lpstr>
      <vt:lpstr>Слайд 2</vt:lpstr>
      <vt:lpstr>Слайд 3</vt:lpstr>
      <vt:lpstr>Слайд 4</vt:lpstr>
      <vt:lpstr>Составные части герба</vt:lpstr>
      <vt:lpstr>Формы гербового щита</vt:lpstr>
      <vt:lpstr>Цветовая гамма гербов</vt:lpstr>
      <vt:lpstr>Символика  цвета</vt:lpstr>
      <vt:lpstr>Деления щита</vt:lpstr>
      <vt:lpstr>Фигуры на щите</vt:lpstr>
      <vt:lpstr>Герб Российской Федерации</vt:lpstr>
      <vt:lpstr>Герб Российской Федерации</vt:lpstr>
      <vt:lpstr>Герб Хабаровского края</vt:lpstr>
      <vt:lpstr>Герб Хабаровского края</vt:lpstr>
      <vt:lpstr>Список литературы и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чем рассказывают гербы</dc:title>
  <cp:lastModifiedBy>User</cp:lastModifiedBy>
  <cp:revision>77</cp:revision>
  <dcterms:modified xsi:type="dcterms:W3CDTF">2009-12-10T14:28:33Z</dcterms:modified>
</cp:coreProperties>
</file>