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6" r:id="rId3"/>
    <p:sldId id="268" r:id="rId4"/>
    <p:sldId id="277" r:id="rId5"/>
    <p:sldId id="269" r:id="rId6"/>
    <p:sldId id="258" r:id="rId7"/>
    <p:sldId id="278" r:id="rId8"/>
    <p:sldId id="270" r:id="rId9"/>
    <p:sldId id="265" r:id="rId10"/>
    <p:sldId id="279" r:id="rId11"/>
    <p:sldId id="271" r:id="rId12"/>
    <p:sldId id="259" r:id="rId13"/>
    <p:sldId id="280" r:id="rId14"/>
    <p:sldId id="272" r:id="rId15"/>
    <p:sldId id="266" r:id="rId16"/>
    <p:sldId id="281" r:id="rId17"/>
    <p:sldId id="273" r:id="rId18"/>
    <p:sldId id="260" r:id="rId19"/>
    <p:sldId id="282" r:id="rId20"/>
    <p:sldId id="276" r:id="rId21"/>
    <p:sldId id="288" r:id="rId22"/>
    <p:sldId id="289" r:id="rId23"/>
    <p:sldId id="290" r:id="rId24"/>
    <p:sldId id="261" r:id="rId25"/>
    <p:sldId id="283" r:id="rId26"/>
    <p:sldId id="275" r:id="rId27"/>
    <p:sldId id="267" r:id="rId28"/>
    <p:sldId id="284" r:id="rId29"/>
    <p:sldId id="274" r:id="rId30"/>
    <p:sldId id="262" r:id="rId31"/>
    <p:sldId id="285" r:id="rId32"/>
    <p:sldId id="263" r:id="rId33"/>
    <p:sldId id="28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752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F4BA-4A0C-4648-8B8A-DA421DD970C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101B-2E1B-461B-8BC3-5DB11AE5418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F4BA-4A0C-4648-8B8A-DA421DD970C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101B-2E1B-461B-8BC3-5DB11AE54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F4BA-4A0C-4648-8B8A-DA421DD970C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101B-2E1B-461B-8BC3-5DB11AE54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F4BA-4A0C-4648-8B8A-DA421DD970C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101B-2E1B-461B-8BC3-5DB11AE5418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F4BA-4A0C-4648-8B8A-DA421DD970C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101B-2E1B-461B-8BC3-5DB11AE54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F4BA-4A0C-4648-8B8A-DA421DD970C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101B-2E1B-461B-8BC3-5DB11AE5418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F4BA-4A0C-4648-8B8A-DA421DD970C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101B-2E1B-461B-8BC3-5DB11AE5418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F4BA-4A0C-4648-8B8A-DA421DD970C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101B-2E1B-461B-8BC3-5DB11AE54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F4BA-4A0C-4648-8B8A-DA421DD970C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101B-2E1B-461B-8BC3-5DB11AE54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F4BA-4A0C-4648-8B8A-DA421DD970C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101B-2E1B-461B-8BC3-5DB11AE54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F4BA-4A0C-4648-8B8A-DA421DD970C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101B-2E1B-461B-8BC3-5DB11AE5418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FCF4BA-4A0C-4648-8B8A-DA421DD970C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30101B-2E1B-461B-8BC3-5DB11AE541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2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8" y="116632"/>
            <a:ext cx="8712968" cy="661640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23928" y="332656"/>
            <a:ext cx="50040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ИГРА-ВИКТОРИНА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79912" y="1052736"/>
            <a:ext cx="53640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«Христианская семья»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35896" y="2967335"/>
            <a:ext cx="55081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одготовила учитель ОПК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МБОУ ООШ №12 г. Архангельска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3717223"/>
            <a:ext cx="35283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Осипова Е.Н.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63" y="4752519"/>
            <a:ext cx="1085944" cy="1471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210">
            <a:off x="3863574" y="5186862"/>
            <a:ext cx="1858072" cy="185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295">
            <a:off x="5288818" y="4723196"/>
            <a:ext cx="1809102" cy="12459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354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5" y="764704"/>
            <a:ext cx="843099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ОТВЕТ НЕПРАВИЛЬНЫЙ.</a:t>
            </a:r>
          </a:p>
          <a:p>
            <a:pPr algn="ctr"/>
            <a:endParaRPr lang="ru-RU" sz="5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ОПРОБУЙ ЕЩЁ РАЗ!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437112"/>
            <a:ext cx="2095616" cy="188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9" y="548680"/>
            <a:ext cx="8545155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7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3"/>
            <a:ext cx="90002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40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Что возлагают на голову </a:t>
            </a:r>
          </a:p>
          <a:p>
            <a:pPr algn="ctr"/>
            <a:r>
              <a:rPr lang="ru-RU" sz="40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жениху и невесте во время венчания?</a:t>
            </a:r>
            <a:endParaRPr lang="ru-RU" sz="4000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ердце 2">
            <a:hlinkClick r:id="rId2" action="ppaction://hlinksldjump"/>
          </p:cNvPr>
          <p:cNvSpPr/>
          <p:nvPr/>
        </p:nvSpPr>
        <p:spPr>
          <a:xfrm rot="21156246">
            <a:off x="361388" y="2678169"/>
            <a:ext cx="3032410" cy="2379766"/>
          </a:xfrm>
          <a:prstGeom prst="hear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21218767">
            <a:off x="590552" y="2292891"/>
            <a:ext cx="25834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корону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Сердце 8">
            <a:hlinkClick r:id="rId3" action="ppaction://hlinksldjump"/>
          </p:cNvPr>
          <p:cNvSpPr/>
          <p:nvPr/>
        </p:nvSpPr>
        <p:spPr>
          <a:xfrm>
            <a:off x="2987824" y="4301253"/>
            <a:ext cx="2980325" cy="2401727"/>
          </a:xfrm>
          <a:prstGeom prst="hear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016" y="4699171"/>
            <a:ext cx="2892877" cy="141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ердце 9">
            <a:hlinkClick r:id="rId2" action="ppaction://hlinksldjump"/>
          </p:cNvPr>
          <p:cNvSpPr/>
          <p:nvPr/>
        </p:nvSpPr>
        <p:spPr>
          <a:xfrm>
            <a:off x="5733863" y="2636913"/>
            <a:ext cx="3040359" cy="2454180"/>
          </a:xfrm>
          <a:prstGeom prst="hear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864" y="3273651"/>
            <a:ext cx="3230623" cy="139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62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556792"/>
            <a:ext cx="42296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ПОДУМАЙ!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509120"/>
            <a:ext cx="2071196" cy="18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867018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2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910147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i="1" dirty="0" smtClean="0">
                <a:ln w="11430"/>
                <a:solidFill>
                  <a:schemeClr val="accent6"/>
                </a:solidFill>
              </a:rPr>
              <a:t>Какое значение имеют </a:t>
            </a:r>
          </a:p>
          <a:p>
            <a:pPr algn="ctr"/>
            <a:r>
              <a:rPr lang="ru-RU" sz="4400" i="1" dirty="0">
                <a:ln w="11430"/>
                <a:solidFill>
                  <a:schemeClr val="accent6"/>
                </a:solidFill>
              </a:rPr>
              <a:t>о</a:t>
            </a:r>
            <a:r>
              <a:rPr lang="ru-RU" sz="4400" i="1" cap="none" spc="0" dirty="0" smtClean="0">
                <a:ln w="11430"/>
                <a:solidFill>
                  <a:schemeClr val="accent6"/>
                </a:solidFill>
              </a:rPr>
              <a:t>бручальные кольца?</a:t>
            </a:r>
            <a:endParaRPr lang="ru-RU" sz="4400" i="1" cap="none" spc="0" dirty="0">
              <a:ln w="11430"/>
              <a:solidFill>
                <a:schemeClr val="accent6"/>
              </a:solidFill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344154" y="5115600"/>
            <a:ext cx="415583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ru-RU" sz="2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ЗНАК НЕРАЗРЫВНОГО,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ВЕЧНОГО СОЮЗА 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МЕЖДУ СУПРУГАМИ </a:t>
            </a:r>
            <a:endParaRPr lang="ru-RU" sz="24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5154315" y="5237649"/>
            <a:ext cx="3480979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УКРАШЕНИЕ НА ПАЛЕЦ</a:t>
            </a:r>
            <a:endParaRPr lang="ru-RU" sz="28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289" y="2060847"/>
            <a:ext cx="4193643" cy="279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8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9"/>
            <a:ext cx="737845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Попробуй ответить</a:t>
            </a:r>
          </a:p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ещё раз!</a:t>
            </a:r>
          </a:p>
          <a:p>
            <a:pPr algn="ctr"/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05064"/>
            <a:ext cx="2039888" cy="183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6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124787" cy="408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2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11916"/>
            <a:ext cx="795288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«Носите ___________ друг друга ,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и таким образом исполните закон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Христов»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395536" y="3573017"/>
            <a:ext cx="2520280" cy="23933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566465"/>
            <a:ext cx="25202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БРЕМЕНА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3923928" y="3890663"/>
            <a:ext cx="1296144" cy="13516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4657490"/>
            <a:ext cx="38884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3130113" y="4293096"/>
            <a:ext cx="2883774" cy="23762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61" y="5169621"/>
            <a:ext cx="2612181" cy="104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6092647" y="3573017"/>
            <a:ext cx="2799834" cy="23042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192" y="4437113"/>
            <a:ext cx="25922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ВЕРНОСТЬ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188641"/>
            <a:ext cx="866942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Вставь пропущенное</a:t>
            </a:r>
          </a:p>
          <a:p>
            <a:pPr algn="ctr"/>
            <a:r>
              <a:rPr lang="ru-RU" sz="4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слово</a:t>
            </a:r>
            <a:r>
              <a:rPr lang="ru-RU" sz="44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из «Нового завета»</a:t>
            </a:r>
            <a:endParaRPr lang="ru-RU" sz="44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555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908720"/>
            <a:ext cx="4968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Подумай!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399419"/>
            <a:ext cx="1967880" cy="176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4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528" y="260648"/>
            <a:ext cx="10801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ПРАВИЛА 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ИГРЫ-ВИКТОРИНЫ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79512" y="476672"/>
            <a:ext cx="8964488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i="1" dirty="0" smtClean="0">
              <a:solidFill>
                <a:srgbClr val="FF0000"/>
              </a:solidFill>
            </a:endParaRPr>
          </a:p>
          <a:p>
            <a:r>
              <a:rPr lang="ru-RU" sz="2400" i="1" dirty="0" smtClean="0">
                <a:solidFill>
                  <a:srgbClr val="FF0000"/>
                </a:solidFill>
              </a:rPr>
              <a:t>1</a:t>
            </a:r>
            <a:r>
              <a:rPr lang="ru-RU" sz="2400" i="1" dirty="0" smtClean="0">
                <a:solidFill>
                  <a:srgbClr val="FF0000"/>
                </a:solidFill>
              </a:rPr>
              <a:t>. </a:t>
            </a:r>
            <a:r>
              <a:rPr lang="ru-RU" sz="2400" i="1" dirty="0" smtClean="0">
                <a:solidFill>
                  <a:srgbClr val="0070C0"/>
                </a:solidFill>
              </a:rPr>
              <a:t>Прочитай вопрос ,  выбери </a:t>
            </a:r>
            <a:r>
              <a:rPr lang="ru-RU" sz="2400" i="1" dirty="0" smtClean="0">
                <a:solidFill>
                  <a:srgbClr val="0070C0"/>
                </a:solidFill>
              </a:rPr>
              <a:t>правильный вариант ответа  и нажми на него.</a:t>
            </a:r>
          </a:p>
          <a:p>
            <a:endParaRPr lang="ru-RU" sz="2400" i="1" dirty="0" smtClean="0">
              <a:solidFill>
                <a:srgbClr val="0070C0"/>
              </a:solidFill>
            </a:endParaRPr>
          </a:p>
          <a:p>
            <a:r>
              <a:rPr lang="ru-RU" sz="2400" i="1" dirty="0" smtClean="0">
                <a:solidFill>
                  <a:srgbClr val="FF0000"/>
                </a:solidFill>
              </a:rPr>
              <a:t>2</a:t>
            </a:r>
            <a:r>
              <a:rPr lang="ru-RU" sz="2400" i="1" dirty="0" smtClean="0">
                <a:solidFill>
                  <a:srgbClr val="FF0000"/>
                </a:solidFill>
              </a:rPr>
              <a:t>. </a:t>
            </a:r>
            <a:r>
              <a:rPr lang="ru-RU" sz="2400" i="1" dirty="0" smtClean="0">
                <a:solidFill>
                  <a:srgbClr val="0070C0"/>
                </a:solidFill>
              </a:rPr>
              <a:t>Если </a:t>
            </a:r>
            <a:r>
              <a:rPr lang="ru-RU" sz="2400" i="1" dirty="0" smtClean="0">
                <a:solidFill>
                  <a:srgbClr val="0070C0"/>
                </a:solidFill>
              </a:rPr>
              <a:t>ответ дан верный, ты увидишь картинку, соответствующую ответу, и услышишь звон колокольчиков.</a:t>
            </a:r>
          </a:p>
          <a:p>
            <a:endParaRPr lang="ru-RU" sz="2400" i="1" dirty="0" smtClean="0">
              <a:solidFill>
                <a:srgbClr val="0070C0"/>
              </a:solidFill>
            </a:endParaRPr>
          </a:p>
          <a:p>
            <a:r>
              <a:rPr lang="ru-RU" sz="2400" i="1" dirty="0" smtClean="0">
                <a:solidFill>
                  <a:srgbClr val="FF0000"/>
                </a:solidFill>
              </a:rPr>
              <a:t>3</a:t>
            </a:r>
            <a:r>
              <a:rPr lang="ru-RU" sz="2400" i="1" dirty="0" smtClean="0">
                <a:solidFill>
                  <a:srgbClr val="FF0000"/>
                </a:solidFill>
              </a:rPr>
              <a:t>. </a:t>
            </a:r>
            <a:r>
              <a:rPr lang="ru-RU" sz="2400" i="1" dirty="0" smtClean="0">
                <a:solidFill>
                  <a:srgbClr val="0070C0"/>
                </a:solidFill>
              </a:rPr>
              <a:t>В </a:t>
            </a:r>
            <a:r>
              <a:rPr lang="ru-RU" sz="2400" i="1" dirty="0" smtClean="0">
                <a:solidFill>
                  <a:srgbClr val="0070C0"/>
                </a:solidFill>
              </a:rPr>
              <a:t>случае неправильного ответа на вопрос, нажми на кнопку-ромашку        , чтобы вернуться к вопросу и попытайся ответить снова</a:t>
            </a:r>
            <a:r>
              <a:rPr lang="ru-RU" sz="2400" i="1" dirty="0" smtClean="0">
                <a:solidFill>
                  <a:srgbClr val="0070C0"/>
                </a:solidFill>
              </a:rPr>
              <a:t>.</a:t>
            </a:r>
          </a:p>
          <a:p>
            <a:endParaRPr lang="ru-RU" sz="2400" i="1" dirty="0" smtClean="0">
              <a:solidFill>
                <a:srgbClr val="0070C0"/>
              </a:solidFill>
            </a:endParaRPr>
          </a:p>
          <a:p>
            <a:r>
              <a:rPr lang="ru-RU" sz="2400" i="1" dirty="0" smtClean="0">
                <a:solidFill>
                  <a:srgbClr val="FF0000"/>
                </a:solidFill>
              </a:rPr>
              <a:t>4</a:t>
            </a:r>
            <a:r>
              <a:rPr lang="ru-RU" sz="2400" i="1" dirty="0" smtClean="0">
                <a:solidFill>
                  <a:srgbClr val="0070C0"/>
                </a:solidFill>
              </a:rPr>
              <a:t>. За </a:t>
            </a:r>
            <a:r>
              <a:rPr lang="ru-RU" sz="2400" i="1" dirty="0">
                <a:solidFill>
                  <a:srgbClr val="0070C0"/>
                </a:solidFill>
              </a:rPr>
              <a:t>каждый правильный ответ игрок или команда  получает </a:t>
            </a:r>
            <a:r>
              <a:rPr lang="ru-RU" sz="2400" b="1" i="1" dirty="0">
                <a:solidFill>
                  <a:srgbClr val="0070C0"/>
                </a:solidFill>
              </a:rPr>
              <a:t>1балл.</a:t>
            </a:r>
            <a:r>
              <a:rPr lang="ru-RU" sz="2400" i="1" dirty="0">
                <a:solidFill>
                  <a:srgbClr val="0070C0"/>
                </a:solidFill>
              </a:rPr>
              <a:t> Максимальное количество баллов – </a:t>
            </a:r>
            <a:r>
              <a:rPr lang="ru-RU" sz="2400" b="1" i="1" dirty="0">
                <a:solidFill>
                  <a:srgbClr val="0070C0"/>
                </a:solidFill>
              </a:rPr>
              <a:t>10.</a:t>
            </a:r>
            <a:r>
              <a:rPr lang="ru-RU" sz="2400" i="1" dirty="0">
                <a:solidFill>
                  <a:srgbClr val="0070C0"/>
                </a:solidFill>
              </a:rPr>
              <a:t> Выигрывает  игрок или команда, набравшие  наибольшее количество баллов, показавшие лучшие результаты:</a:t>
            </a:r>
          </a:p>
          <a:p>
            <a:r>
              <a:rPr lang="ru-RU" sz="2400" i="1" dirty="0">
                <a:solidFill>
                  <a:srgbClr val="0070C0"/>
                </a:solidFill>
              </a:rPr>
              <a:t> 	</a:t>
            </a:r>
          </a:p>
          <a:p>
            <a:r>
              <a:rPr lang="ru-RU" sz="2400" i="1" dirty="0" smtClean="0">
                <a:solidFill>
                  <a:srgbClr val="0070C0"/>
                </a:solidFill>
              </a:rPr>
              <a:t> </a:t>
            </a:r>
            <a:endParaRPr lang="ru-RU" sz="2400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87" y="3877602"/>
            <a:ext cx="526919" cy="47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 descr="Рисунок2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256806" cy="588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93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77768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Какое поведение  называют хамским?</a:t>
            </a:r>
            <a:endParaRPr lang="ru-RU" sz="4800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763452" y="2060848"/>
            <a:ext cx="5176700" cy="20162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2987824" y="4509120"/>
            <a:ext cx="5328591" cy="18722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420888"/>
            <a:ext cx="47858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БЕСЧУВСТВЕННОЕ,РАЗВЯЗНОЕ</a:t>
            </a:r>
          </a:p>
          <a:p>
            <a:pPr algn="ctr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НЕУВАЖИТЕЛЬНОЕ К ДРУГИМ ЛЮДЯМ,СТАРШИМ,РОДИТЕЛЯМ</a:t>
            </a:r>
            <a:endParaRPr lang="ru-RU" sz="24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3191110" y="5090177"/>
            <a:ext cx="4621249" cy="830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ВНИМАТЕЛЬНОЕ ОТНОШЕНИЕ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 ВСЕМ ЛЮДЯМ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293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908720"/>
            <a:ext cx="40856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ПОДУМАЙ!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580901"/>
            <a:ext cx="1800200" cy="161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4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60203"/>
            <a:ext cx="6624736" cy="549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67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476672"/>
            <a:ext cx="885698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Вспомни имена святых праведников, благочестивых, верных супругов</a:t>
            </a:r>
          </a:p>
          <a:p>
            <a:pPr algn="ctr"/>
            <a:r>
              <a:rPr lang="ru-RU" sz="3600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памятник которым установлен на </a:t>
            </a:r>
          </a:p>
          <a:p>
            <a:pPr algn="ctr"/>
            <a:r>
              <a:rPr lang="ru-RU" sz="3600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ул. Набережная Северной Двины?</a:t>
            </a:r>
            <a:endParaRPr lang="ru-RU" sz="3600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2267744" y="4259997"/>
            <a:ext cx="511256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Пётр и </a:t>
            </a:r>
            <a:r>
              <a:rPr lang="ru-RU" sz="3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Феврония</a:t>
            </a:r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2267744" y="5301208"/>
            <a:ext cx="511256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Руфь и </a:t>
            </a:r>
            <a:r>
              <a:rPr lang="ru-RU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Вооз</a:t>
            </a:r>
            <a:endParaRPr lang="ru-RU" sz="4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2267744" y="3321276"/>
            <a:ext cx="511256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Исаак и </a:t>
            </a:r>
            <a:r>
              <a:rPr lang="ru-RU" sz="40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Ревекка</a:t>
            </a:r>
            <a:endParaRPr lang="ru-RU" sz="4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394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196752"/>
            <a:ext cx="3861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НЕВЕРНО!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080" y="4270029"/>
            <a:ext cx="2111896" cy="189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1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39" y="476672"/>
            <a:ext cx="7628047" cy="6148206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44824"/>
            <a:ext cx="1656184" cy="257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42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7920880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</a:t>
            </a:r>
            <a:r>
              <a:rPr lang="ru-RU" sz="40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Какой </a:t>
            </a:r>
            <a:r>
              <a:rPr lang="ru-RU" sz="40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Всероссийский </a:t>
            </a:r>
            <a:r>
              <a:rPr lang="ru-RU" sz="40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праздник отмечается 8 июля,  в день памяти святых Петра и </a:t>
            </a:r>
            <a:r>
              <a:rPr lang="ru-RU" sz="4000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Февронии</a:t>
            </a:r>
            <a:r>
              <a:rPr lang="ru-RU" sz="40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?</a:t>
            </a:r>
            <a:endParaRPr lang="ru-RU" sz="4000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2909975" y="3501008"/>
            <a:ext cx="3096344" cy="1368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742196" y="5142984"/>
            <a:ext cx="3490164" cy="13733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4788024" y="5085939"/>
            <a:ext cx="3390610" cy="14303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742195" y="5301383"/>
            <a:ext cx="346976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семьи, любви и верности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09975" y="3645024"/>
            <a:ext cx="295816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согласия и примирения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5404594"/>
            <a:ext cx="28803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матери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615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5" y="620688"/>
            <a:ext cx="43370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ПОДУМАЙ !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302614"/>
            <a:ext cx="2111896" cy="189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6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9327"/>
            <a:ext cx="8256917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7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3" y="116632"/>
            <a:ext cx="85689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Маленький ковчег (прибежище),</a:t>
            </a:r>
          </a:p>
          <a:p>
            <a:pPr algn="ctr"/>
            <a:r>
              <a:rPr lang="ru-RU" sz="4000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4000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ризванный ограждать детей от беды, называется...</a:t>
            </a:r>
            <a:endParaRPr lang="ru-RU" sz="4000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049301" y="2564904"/>
            <a:ext cx="3456384" cy="960784"/>
            <a:chOff x="3049301" y="2564904"/>
            <a:chExt cx="3456384" cy="96078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131840" y="2708920"/>
              <a:ext cx="324035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ДРУЖИНА</a:t>
              </a:r>
              <a:endPara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7" name="Скругленный прямоугольник 6">
              <a:hlinkClick r:id="rId2" action="ppaction://hlinksldjump"/>
            </p:cNvPr>
            <p:cNvSpPr/>
            <p:nvPr/>
          </p:nvSpPr>
          <p:spPr>
            <a:xfrm>
              <a:off x="3049301" y="2564904"/>
              <a:ext cx="3456384" cy="96078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090570" y="3844497"/>
            <a:ext cx="3415114" cy="952655"/>
            <a:chOff x="3090570" y="3844497"/>
            <a:chExt cx="3415114" cy="952655"/>
          </a:xfrm>
        </p:grpSpPr>
        <p:sp>
          <p:nvSpPr>
            <p:cNvPr id="5" name="Прямоугольник 4">
              <a:hlinkClick r:id="rId3" action="ppaction://hlinksldjump"/>
            </p:cNvPr>
            <p:cNvSpPr/>
            <p:nvPr/>
          </p:nvSpPr>
          <p:spPr>
            <a:xfrm>
              <a:off x="3275856" y="3844497"/>
              <a:ext cx="288032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СЕМЬЯ</a:t>
              </a:r>
              <a:endPara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090570" y="3844497"/>
              <a:ext cx="3415114" cy="95265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131841" y="5229200"/>
            <a:ext cx="3373844" cy="985465"/>
            <a:chOff x="3131841" y="5229200"/>
            <a:chExt cx="3373844" cy="985465"/>
          </a:xfrm>
        </p:grpSpPr>
        <p:sp>
          <p:nvSpPr>
            <p:cNvPr id="6" name="Прямоугольник 5">
              <a:hlinkClick r:id="rId2" action="ppaction://hlinksldjump"/>
            </p:cNvPr>
            <p:cNvSpPr/>
            <p:nvPr/>
          </p:nvSpPr>
          <p:spPr>
            <a:xfrm>
              <a:off x="3131841" y="5301208"/>
              <a:ext cx="337384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ОБЩЕСТВО</a:t>
              </a:r>
              <a:endPara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131841" y="5229200"/>
              <a:ext cx="3373844" cy="98546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3359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852540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Без чего невозможна </a:t>
            </a:r>
          </a:p>
          <a:p>
            <a:pPr algn="ctr"/>
            <a:r>
              <a:rPr lang="ru-RU" sz="40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 семейная жизнь?</a:t>
            </a:r>
            <a:endParaRPr lang="ru-RU" sz="4000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вал 2">
            <a:hlinkClick r:id="rId2" action="ppaction://hlinksldjump"/>
          </p:cNvPr>
          <p:cNvSpPr/>
          <p:nvPr/>
        </p:nvSpPr>
        <p:spPr>
          <a:xfrm>
            <a:off x="555674" y="1628801"/>
            <a:ext cx="3512270" cy="14401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4644009" y="1628801"/>
            <a:ext cx="3888432" cy="15841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467544" y="3212976"/>
            <a:ext cx="3735717" cy="15121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rId2" action="ppaction://hlinksldjump"/>
          </p:cNvPr>
          <p:cNvSpPr/>
          <p:nvPr/>
        </p:nvSpPr>
        <p:spPr>
          <a:xfrm>
            <a:off x="4788024" y="3284984"/>
            <a:ext cx="3960439" cy="15121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467544" y="4864924"/>
            <a:ext cx="3760538" cy="17324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5577" y="2060847"/>
            <a:ext cx="30243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ТЕРПЕНИЕ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5" y="2060848"/>
            <a:ext cx="37444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ТАКТИЧНОСТЬ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2861" y="3429000"/>
            <a:ext cx="362522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ВЗАИМНОЕ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ПРОЩЕНИЕ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5" y="3501008"/>
            <a:ext cx="37835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СЕМЕЙНЫЕ ТРАДИЦИИ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41" y="5229200"/>
            <a:ext cx="23042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ВЕРА  И ЛЮБОВЬ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Овал 12">
            <a:hlinkClick r:id="rId3" action="ppaction://hlinksldjump"/>
          </p:cNvPr>
          <p:cNvSpPr/>
          <p:nvPr/>
        </p:nvSpPr>
        <p:spPr>
          <a:xfrm>
            <a:off x="4590101" y="4864925"/>
            <a:ext cx="4158362" cy="18722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65359" y="5217114"/>
            <a:ext cx="326023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 ЭТИ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КАЧЕСТВА   </a:t>
            </a:r>
          </a:p>
        </p:txBody>
      </p:sp>
    </p:spTree>
    <p:extLst>
      <p:ext uri="{BB962C8B-B14F-4D97-AF65-F5344CB8AC3E}">
        <p14:creationId xmlns:p14="http://schemas.microsoft.com/office/powerpoint/2010/main" val="60188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437112"/>
            <a:ext cx="2039888" cy="18327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1556792"/>
            <a:ext cx="462826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ВЕРНО! </a:t>
            </a:r>
          </a:p>
          <a:p>
            <a:pPr algn="ctr"/>
            <a:endParaRPr lang="ru-RU" sz="5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А  ЕЩЁ ?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319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66700"/>
            <a:ext cx="8312472" cy="6324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653136"/>
            <a:ext cx="7434826" cy="2592288"/>
          </a:xfrm>
          <a:prstGeom prst="cloudCallou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188640"/>
            <a:ext cx="8669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 О Л О Д Ц Ы 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373216"/>
            <a:ext cx="92809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i="1" dirty="0" smtClean="0">
                <a:ln w="11430"/>
                <a:solidFill>
                  <a:srgbClr val="C00000"/>
                </a:solidFill>
              </a:rPr>
              <a:t>СЕМЬЯ – это главное в жизни!</a:t>
            </a:r>
            <a:endParaRPr lang="ru-RU" sz="4800" b="1" i="1" cap="none" spc="0" dirty="0">
              <a:ln w="11430"/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8000" y="5932730"/>
            <a:ext cx="77364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Берегите своих близких !</a:t>
            </a:r>
            <a:endParaRPr lang="ru-RU" sz="40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821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268760"/>
            <a:ext cx="82089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800" b="1" i="1" dirty="0">
                <a:solidFill>
                  <a:srgbClr val="FF0000"/>
                </a:solidFill>
              </a:rPr>
              <a:t>10 баллов </a:t>
            </a:r>
            <a:r>
              <a:rPr lang="ru-RU" sz="2800" i="1" dirty="0">
                <a:solidFill>
                  <a:schemeClr val="accent1"/>
                </a:solidFill>
              </a:rPr>
              <a:t>– вы усвоили  материал урока  отлично! </a:t>
            </a:r>
            <a:r>
              <a:rPr lang="ru-RU" sz="2800" i="1" dirty="0" smtClean="0">
                <a:solidFill>
                  <a:schemeClr val="accent1"/>
                </a:solidFill>
              </a:rPr>
              <a:t> вам </a:t>
            </a:r>
            <a:r>
              <a:rPr lang="ru-RU" sz="2800" i="1" dirty="0">
                <a:solidFill>
                  <a:schemeClr val="accent1"/>
                </a:solidFill>
              </a:rPr>
              <a:t>предлагается </a:t>
            </a:r>
            <a:r>
              <a:rPr lang="ru-RU" sz="2800" i="1" dirty="0" smtClean="0">
                <a:solidFill>
                  <a:schemeClr val="accent1"/>
                </a:solidFill>
              </a:rPr>
              <a:t> изучить         </a:t>
            </a:r>
            <a:r>
              <a:rPr lang="ru-RU" sz="2800" i="1" dirty="0">
                <a:solidFill>
                  <a:schemeClr val="accent1"/>
                </a:solidFill>
              </a:rPr>
              <a:t>любой вопрос викторины более глубоко</a:t>
            </a:r>
            <a:r>
              <a:rPr lang="ru-RU" sz="2800" i="1" dirty="0" smtClean="0">
                <a:solidFill>
                  <a:schemeClr val="accent1"/>
                </a:solidFill>
              </a:rPr>
              <a:t>.</a:t>
            </a:r>
          </a:p>
          <a:p>
            <a:endParaRPr lang="ru-RU" sz="2800" i="1" dirty="0">
              <a:solidFill>
                <a:schemeClr val="accent1"/>
              </a:solidFill>
            </a:endParaRPr>
          </a:p>
          <a:p>
            <a:r>
              <a:rPr lang="ru-RU" sz="2800" b="1" i="1" dirty="0">
                <a:solidFill>
                  <a:srgbClr val="FF0000"/>
                </a:solidFill>
              </a:rPr>
              <a:t>7-9 </a:t>
            </a:r>
            <a:r>
              <a:rPr lang="ru-RU" sz="2800" b="1" i="1" dirty="0" smtClean="0">
                <a:solidFill>
                  <a:srgbClr val="FF0000"/>
                </a:solidFill>
              </a:rPr>
              <a:t> баллов   </a:t>
            </a:r>
            <a:r>
              <a:rPr lang="ru-RU" sz="2800" i="1" dirty="0" smtClean="0">
                <a:solidFill>
                  <a:schemeClr val="accent1"/>
                </a:solidFill>
              </a:rPr>
              <a:t>–    </a:t>
            </a:r>
            <a:r>
              <a:rPr lang="ru-RU" sz="2800" i="1" dirty="0">
                <a:solidFill>
                  <a:schemeClr val="accent1"/>
                </a:solidFill>
              </a:rPr>
              <a:t>вы усвоили материал урока хорошо, но следует повторить некоторые вопросы темы</a:t>
            </a:r>
            <a:r>
              <a:rPr lang="ru-RU" sz="2800" i="1" dirty="0" smtClean="0">
                <a:solidFill>
                  <a:schemeClr val="accent1"/>
                </a:solidFill>
              </a:rPr>
              <a:t>.</a:t>
            </a:r>
          </a:p>
          <a:p>
            <a:endParaRPr lang="ru-RU" sz="2800" i="1" dirty="0">
              <a:solidFill>
                <a:schemeClr val="accent1"/>
              </a:solidFill>
            </a:endParaRPr>
          </a:p>
          <a:p>
            <a:pPr algn="just"/>
            <a:r>
              <a:rPr lang="ru-RU" sz="2800" b="1" i="1" dirty="0">
                <a:solidFill>
                  <a:srgbClr val="FF0000"/>
                </a:solidFill>
              </a:rPr>
              <a:t>3-6 баллов </a:t>
            </a:r>
            <a:r>
              <a:rPr lang="ru-RU" sz="2800" i="1" dirty="0">
                <a:solidFill>
                  <a:schemeClr val="accent1"/>
                </a:solidFill>
              </a:rPr>
              <a:t>– </a:t>
            </a:r>
            <a:r>
              <a:rPr lang="ru-RU" sz="2800" i="1" dirty="0" smtClean="0">
                <a:solidFill>
                  <a:schemeClr val="accent1"/>
                </a:solidFill>
              </a:rPr>
              <a:t>вам </a:t>
            </a:r>
            <a:r>
              <a:rPr lang="ru-RU" sz="2800" i="1" dirty="0">
                <a:solidFill>
                  <a:schemeClr val="accent1"/>
                </a:solidFill>
              </a:rPr>
              <a:t>необходимо повторить материал урока, прочитать статью учебника по теме и поучаствовать в игре-викторине ещё раз!</a:t>
            </a:r>
          </a:p>
          <a:p>
            <a:endParaRPr lang="ru-RU" sz="2800" i="1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88640"/>
            <a:ext cx="74168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РЕЗУЛЬТАТЫ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5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527156"/>
            <a:ext cx="2125137" cy="190930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23728" y="908720"/>
            <a:ext cx="4373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ПОДУМАЙ!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78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39" y="620688"/>
            <a:ext cx="8546301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3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hlinkClick r:id="rId2" action="ppaction://hlinksldjump"/>
          </p:cNvPr>
          <p:cNvSpPr/>
          <p:nvPr/>
        </p:nvSpPr>
        <p:spPr>
          <a:xfrm>
            <a:off x="395536" y="1916832"/>
            <a:ext cx="3744416" cy="22322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2123728" y="4509120"/>
            <a:ext cx="4644516" cy="20882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rId3" action="ppaction://hlinksldjump"/>
          </p:cNvPr>
          <p:cNvSpPr/>
          <p:nvPr/>
        </p:nvSpPr>
        <p:spPr>
          <a:xfrm>
            <a:off x="4788024" y="1988840"/>
            <a:ext cx="3960440" cy="21602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32656"/>
            <a:ext cx="84969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Как в православии называется вступление в брак? </a:t>
            </a:r>
            <a:endParaRPr lang="ru-RU" sz="4400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2708920"/>
            <a:ext cx="28809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ВЕНЧАНИЕ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64088" y="2708920"/>
            <a:ext cx="30963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КРЕЩЕНИЕ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55776" y="5132800"/>
            <a:ext cx="37444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ПРИЧАСТИЕ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62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7" y="1412776"/>
            <a:ext cx="60147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ПОПРОБУЙ ЕЩЁ!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91" y="4464114"/>
            <a:ext cx="1895872" cy="170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90" y="332655"/>
            <a:ext cx="8234173" cy="628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9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5"/>
            <a:ext cx="79208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</a:rPr>
              <a:t>Где происходит обряд</a:t>
            </a:r>
          </a:p>
          <a:p>
            <a:pPr algn="ctr"/>
            <a:r>
              <a:rPr lang="ru-RU" sz="48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</a:rPr>
              <a:t> </a:t>
            </a:r>
            <a:r>
              <a:rPr lang="ru-RU" sz="4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</a:rPr>
              <a:t>В Е Н Ч А Н И Я ?</a:t>
            </a:r>
            <a:endParaRPr lang="ru-RU" sz="48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539552" y="2276873"/>
            <a:ext cx="3492388" cy="20162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4932040" y="2276872"/>
            <a:ext cx="3960440" cy="20356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2987824" y="4725144"/>
            <a:ext cx="3744416" cy="1800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5017531"/>
            <a:ext cx="3600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МЕСТУ РАБОТЫ</a:t>
            </a:r>
            <a:endParaRPr lang="ru-RU" sz="32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33889"/>
            <a:ext cx="2952328" cy="104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39552" y="2780928"/>
            <a:ext cx="353797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ДОМАШНИХ УСЛОВИЯХ</a:t>
            </a:r>
            <a:endParaRPr lang="ru-RU" sz="32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39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778</TotalTime>
  <Words>394</Words>
  <Application>Microsoft Office PowerPoint</Application>
  <PresentationFormat>Экран (4:3)</PresentationFormat>
  <Paragraphs>97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ЕКАТЕРИНА</cp:lastModifiedBy>
  <cp:revision>67</cp:revision>
  <dcterms:created xsi:type="dcterms:W3CDTF">2013-04-21T11:35:43Z</dcterms:created>
  <dcterms:modified xsi:type="dcterms:W3CDTF">2013-04-22T20:26:43Z</dcterms:modified>
</cp:coreProperties>
</file>