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74" r:id="rId13"/>
    <p:sldId id="275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7" r:id="rId22"/>
    <p:sldId id="278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5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764" autoAdjust="0"/>
    <p:restoredTop sz="94660"/>
  </p:normalViewPr>
  <p:slideViewPr>
    <p:cSldViewPr>
      <p:cViewPr varScale="1">
        <p:scale>
          <a:sx n="69" d="100"/>
          <a:sy n="69" d="100"/>
        </p:scale>
        <p:origin x="-4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ea9c_f2acf388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0"/>
            <a:ext cx="4371846" cy="6746675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Михаил Васильевич прославился как: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Химик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Физик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Геолог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Поэт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Художник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Астроном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Географ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Историк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l4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3" y="1484783"/>
            <a:ext cx="3638931" cy="2736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17032"/>
            <a:ext cx="3886400" cy="2905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Открытия Ломоносова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ru-RU" b="1" dirty="0" smtClean="0">
                <a:latin typeface="Times New Roman" pitchFamily="18" charset="0"/>
              </a:rPr>
              <a:t>Организовал первую в России химическую лабораторию</a:t>
            </a:r>
          </a:p>
          <a:p>
            <a:pPr>
              <a:lnSpc>
                <a:spcPct val="170000"/>
              </a:lnSpc>
            </a:pPr>
            <a:r>
              <a:rPr lang="ru-RU" b="1" dirty="0" smtClean="0">
                <a:latin typeface="Times New Roman" pitchFamily="18" charset="0"/>
              </a:rPr>
              <a:t>Создал ряд оптических приборов, построил телескоп</a:t>
            </a:r>
          </a:p>
          <a:p>
            <a:pPr>
              <a:lnSpc>
                <a:spcPct val="170000"/>
              </a:lnSpc>
            </a:pPr>
            <a:r>
              <a:rPr lang="ru-RU" b="1" dirty="0" smtClean="0">
                <a:latin typeface="Times New Roman" pitchFamily="18" charset="0"/>
              </a:rPr>
              <a:t>Открыл атмосферу на Венере</a:t>
            </a:r>
          </a:p>
          <a:p>
            <a:pPr>
              <a:lnSpc>
                <a:spcPct val="170000"/>
              </a:lnSpc>
            </a:pPr>
            <a:r>
              <a:rPr lang="ru-RU" b="1" dirty="0" smtClean="0">
                <a:latin typeface="Times New Roman" pitchFamily="18" charset="0"/>
              </a:rPr>
              <a:t> Описал строение Земли</a:t>
            </a:r>
          </a:p>
          <a:p>
            <a:pPr>
              <a:lnSpc>
                <a:spcPct val="170000"/>
              </a:lnSpc>
            </a:pPr>
            <a:r>
              <a:rPr lang="ru-RU" b="1" dirty="0" smtClean="0">
                <a:latin typeface="Times New Roman" pitchFamily="18" charset="0"/>
              </a:rPr>
              <a:t>Опубликовал руководство по металлургии</a:t>
            </a:r>
          </a:p>
          <a:p>
            <a:pPr>
              <a:lnSpc>
                <a:spcPct val="170000"/>
              </a:lnSpc>
            </a:pPr>
            <a:r>
              <a:rPr lang="ru-RU" b="1" dirty="0" smtClean="0">
                <a:latin typeface="Times New Roman" pitchFamily="18" charset="0"/>
              </a:rPr>
              <a:t> Автор трудов по русской истории</a:t>
            </a:r>
          </a:p>
          <a:p>
            <a:pPr>
              <a:lnSpc>
                <a:spcPct val="170000"/>
              </a:lnSpc>
            </a:pPr>
            <a:r>
              <a:rPr lang="ru-RU" b="1" dirty="0" smtClean="0">
                <a:latin typeface="Times New Roman" pitchFamily="18" charset="0"/>
              </a:rPr>
              <a:t> По инициативе Ломоносова основан Московский университет (1755)…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4" name="Рисунок 3" descr="0_78bd9_3c9106d4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067079" y="4293096"/>
            <a:ext cx="2076921" cy="2043690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/>
              <a:t>МОЗАИЧНЫЕ РАБОТЫ М.В. ЛОМОНОСОВА</a:t>
            </a:r>
            <a:endParaRPr lang="ru-RU" i="1" dirty="0"/>
          </a:p>
        </p:txBody>
      </p:sp>
      <p:pic>
        <p:nvPicPr>
          <p:cNvPr id="5" name="Picture 8" descr="спас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13497">
            <a:off x="420168" y="2868297"/>
            <a:ext cx="2924596" cy="354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портрет петра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292293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мозаи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57198">
            <a:off x="5590712" y="2485588"/>
            <a:ext cx="3405572" cy="401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295232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 1755 по инициативе Ломоносова и по его проекту был основан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Московский университет</a:t>
            </a:r>
            <a:r>
              <a:rPr lang="ru-RU" dirty="0" smtClean="0"/>
              <a:t>, «открытый для всех лиц, способных к наукам», а не только для дворян</a:t>
            </a:r>
            <a:endParaRPr lang="ru-RU" dirty="0"/>
          </a:p>
        </p:txBody>
      </p:sp>
      <p:pic>
        <p:nvPicPr>
          <p:cNvPr id="4" name="Содержимое 3" descr="147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3284984"/>
            <a:ext cx="5219608" cy="3412319"/>
          </a:xfrm>
        </p:spPr>
      </p:pic>
      <p:pic>
        <p:nvPicPr>
          <p:cNvPr id="5" name="Рисунок 4" descr="0_78bd9_3c9106d4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0928"/>
            <a:ext cx="3059832" cy="3010874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620688"/>
            <a:ext cx="4716016" cy="52565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i="1" dirty="0" smtClean="0"/>
              <a:t>Михаил Васильевич Ломоносов- великий русский ученый</a:t>
            </a:r>
            <a:endParaRPr lang="ru-RU" sz="4800" i="1" dirty="0"/>
          </a:p>
        </p:txBody>
      </p:sp>
      <p:pic>
        <p:nvPicPr>
          <p:cNvPr id="4" name="Содержимое 3" descr="000318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4499992" cy="527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4xvst-3cddc3cf8d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3720" y="0"/>
            <a:ext cx="2520280" cy="1844845"/>
          </a:xfrm>
          <a:prstGeom prst="rect">
            <a:avLst/>
          </a:prstGeom>
        </p:spPr>
      </p:pic>
      <p:pic>
        <p:nvPicPr>
          <p:cNvPr id="6" name="Рисунок 5" descr="4xvst-3cddc3cf8d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252536" y="5118596"/>
            <a:ext cx="2880320" cy="2108393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10944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Этапы: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5013176"/>
            <a:ext cx="216024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1. Детство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9712" y="3573016"/>
            <a:ext cx="216024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2. Юность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7904" y="2132856"/>
            <a:ext cx="266429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3.Молодость 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836712"/>
            <a:ext cx="266429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4. Взрослость</a:t>
            </a:r>
            <a:endParaRPr lang="ru-RU" sz="3200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Этап. Детство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11807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6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Собери </a:t>
            </a:r>
            <a:r>
              <a:rPr lang="ru-RU" sz="6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пазл</a:t>
            </a:r>
            <a:endParaRPr lang="ru-RU" sz="66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6600" i="1" dirty="0"/>
          </a:p>
        </p:txBody>
      </p:sp>
      <p:pic>
        <p:nvPicPr>
          <p:cNvPr id="4" name="Рисунок 3" descr="paz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897560"/>
            <a:ext cx="6519243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xvst-3cddc3cf8d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772816"/>
            <a:ext cx="1495906" cy="1095003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Вставь пропущенные слова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/>
          </a:bodyPr>
          <a:lstStyle/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ru-RU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Михаил </a:t>
            </a:r>
            <a:r>
              <a:rPr lang="ru-RU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_______</a:t>
            </a:r>
            <a:r>
              <a:rPr lang="ru-RU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Ломоносов</a:t>
            </a:r>
          </a:p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ru-RU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деревне </a:t>
            </a:r>
            <a:r>
              <a:rPr lang="ru-RU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Мишанинской</a:t>
            </a:r>
            <a:r>
              <a:rPr lang="ru-RU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19 ноября 1</a:t>
            </a:r>
            <a:r>
              <a:rPr lang="ru-RU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_</a:t>
            </a:r>
            <a:r>
              <a:rPr lang="ru-RU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 года родился Михайло</a:t>
            </a:r>
          </a:p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ru-RU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Отец Ломоносова – Василий </a:t>
            </a:r>
            <a:r>
              <a:rPr lang="ru-RU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Дорофеевич</a:t>
            </a:r>
            <a:r>
              <a:rPr lang="ru-RU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был </a:t>
            </a:r>
            <a:r>
              <a:rPr lang="ru-RU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_______</a:t>
            </a:r>
          </a:p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ru-RU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Первыми его учебниками были «</a:t>
            </a:r>
            <a:r>
              <a:rPr lang="ru-RU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___________</a:t>
            </a:r>
            <a:r>
              <a:rPr lang="ru-RU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  <a:r>
              <a:rPr lang="ru-RU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Смотрицкого</a:t>
            </a:r>
            <a:r>
              <a:rPr lang="ru-RU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«</a:t>
            </a:r>
            <a:r>
              <a:rPr lang="ru-RU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___________</a:t>
            </a:r>
            <a:r>
              <a:rPr lang="ru-RU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Магницкого</a:t>
            </a:r>
          </a:p>
        </p:txBody>
      </p:sp>
      <p:pic>
        <p:nvPicPr>
          <p:cNvPr id="4" name="Рисунок 3" descr="4xvst-3cddc3cf8d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4408" y="260648"/>
            <a:ext cx="1116585" cy="817340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Этап. Юность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lomonosov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034267"/>
            <a:ext cx="3816424" cy="4823733"/>
          </a:xfrm>
        </p:spPr>
      </p:pic>
      <p:sp>
        <p:nvSpPr>
          <p:cNvPr id="5" name="TextBox 4"/>
          <p:cNvSpPr txBox="1"/>
          <p:nvPr/>
        </p:nvSpPr>
        <p:spPr>
          <a:xfrm>
            <a:off x="0" y="1196752"/>
            <a:ext cx="91440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Опиши картинку</a:t>
            </a:r>
            <a:endParaRPr lang="ru-RU" sz="4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4xvst-3cddc3cf8d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980728"/>
            <a:ext cx="1805186" cy="1321396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 Этап. Молодость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Разгадай ребусы</a:t>
            </a:r>
            <a:endParaRPr lang="ru-RU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4xvst-3cddc3cf8d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052736"/>
            <a:ext cx="1915756" cy="1402333"/>
          </a:xfrm>
          <a:prstGeom prst="rect">
            <a:avLst/>
          </a:prstGeom>
        </p:spPr>
      </p:pic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29356"/>
            <a:ext cx="1835696" cy="1707197"/>
          </a:xfrm>
          <a:prstGeom prst="rect">
            <a:avLst/>
          </a:prstGeom>
        </p:spPr>
      </p:pic>
      <p:pic>
        <p:nvPicPr>
          <p:cNvPr id="6" name="Рисунок 5" descr="2016-03-01-pic8078654-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2348880"/>
            <a:ext cx="2233813" cy="2060568"/>
          </a:xfrm>
          <a:prstGeom prst="rect">
            <a:avLst/>
          </a:prstGeom>
        </p:spPr>
      </p:pic>
      <p:pic>
        <p:nvPicPr>
          <p:cNvPr id="7" name="Рисунок 6" descr="Buratin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276872"/>
            <a:ext cx="1625907" cy="2327920"/>
          </a:xfrm>
          <a:prstGeom prst="rect">
            <a:avLst/>
          </a:prstGeom>
        </p:spPr>
      </p:pic>
      <p:pic>
        <p:nvPicPr>
          <p:cNvPr id="8" name="Рисунок 7" descr="mountain-clip-art-mountains_1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2708920"/>
            <a:ext cx="2051720" cy="15660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5656" y="2564904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,,,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2636912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,,,,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2636912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,,,,,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3920" y="2348880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,,,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 descr="200px-Coat_of_Arms_of_the_Russian_Federation_2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4807932"/>
            <a:ext cx="1699934" cy="1861428"/>
          </a:xfrm>
          <a:prstGeom prst="rect">
            <a:avLst/>
          </a:prstGeom>
        </p:spPr>
      </p:pic>
      <p:pic>
        <p:nvPicPr>
          <p:cNvPr id="14" name="Рисунок 13" descr="2551_1330979994rc4tb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7744" y="5085184"/>
            <a:ext cx="1800200" cy="1421897"/>
          </a:xfrm>
          <a:prstGeom prst="rect">
            <a:avLst/>
          </a:prstGeom>
        </p:spPr>
      </p:pic>
      <p:pic>
        <p:nvPicPr>
          <p:cNvPr id="15" name="Рисунок 14" descr="1405428601_64tnleaqt2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4008" y="4667129"/>
            <a:ext cx="1944216" cy="2190871"/>
          </a:xfrm>
          <a:prstGeom prst="rect">
            <a:avLst/>
          </a:prstGeom>
        </p:spPr>
      </p:pic>
      <p:pic>
        <p:nvPicPr>
          <p:cNvPr id="16" name="Рисунок 15" descr="tsifra-5-stikhi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4248" y="4819650"/>
            <a:ext cx="1905000" cy="20383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63688" y="4581128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7744" y="4581128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9912" y="4581128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4581128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4248" y="4581128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04448" y="4581128"/>
            <a:ext cx="53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458112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68952" cy="1470025"/>
          </a:xfrm>
        </p:spPr>
        <p:txBody>
          <a:bodyPr>
            <a:noAutofit/>
          </a:bodyPr>
          <a:lstStyle/>
          <a:p>
            <a:r>
              <a:rPr lang="ru-RU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305 лет со дня рождения Михаила Васильевича Ломоносова</a:t>
            </a:r>
            <a:endParaRPr lang="ru-RU" sz="5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475252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mikhail_lomonoso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420888"/>
            <a:ext cx="6433796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4xvst-3cddc3cf8d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484784"/>
            <a:ext cx="2381250" cy="1743075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 Этап. Взрослость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7486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Кроссворд</a:t>
            </a:r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4xvst-3cddc3cf8d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836712"/>
            <a:ext cx="2065802" cy="15121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51920" y="1844824"/>
            <a:ext cx="648072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Х</a:t>
            </a:r>
          </a:p>
          <a:p>
            <a:pPr algn="ctr"/>
            <a:r>
              <a:rPr lang="ru-RU" sz="3600" dirty="0" smtClean="0"/>
              <a:t>И</a:t>
            </a:r>
          </a:p>
          <a:p>
            <a:pPr algn="ctr"/>
            <a:r>
              <a:rPr lang="ru-RU" sz="3600" dirty="0" smtClean="0"/>
              <a:t>М</a:t>
            </a:r>
          </a:p>
          <a:p>
            <a:pPr algn="ctr"/>
            <a:r>
              <a:rPr lang="ru-RU" sz="3600" dirty="0" smtClean="0"/>
              <a:t>И</a:t>
            </a:r>
          </a:p>
          <a:p>
            <a:pPr algn="ctr"/>
            <a:r>
              <a:rPr lang="ru-RU" sz="3600" dirty="0" smtClean="0"/>
              <a:t>К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51920" y="2420888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851920" y="2996952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51920" y="3717032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851920" y="4221088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131840" y="2348880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2348880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796136" y="2348880"/>
            <a:ext cx="0" cy="6480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148064" y="2348880"/>
            <a:ext cx="0" cy="6480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0" y="4293096"/>
            <a:ext cx="38519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39552" y="4293096"/>
            <a:ext cx="0" cy="5760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43608" y="4293096"/>
            <a:ext cx="0" cy="5760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547664" y="4293096"/>
            <a:ext cx="0" cy="6480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23728" y="4293096"/>
            <a:ext cx="0" cy="6480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699792" y="4221088"/>
            <a:ext cx="0" cy="6480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03848" y="4293096"/>
            <a:ext cx="0" cy="5760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547664" y="3789040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4869160"/>
            <a:ext cx="57606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cxnSp>
        <p:nvCxnSpPr>
          <p:cNvPr id="28" name="Прямая соединительная линия 27"/>
          <p:cNvCxnSpPr>
            <a:endCxn id="27" idx="3"/>
          </p:cNvCxnSpPr>
          <p:nvPr/>
        </p:nvCxnSpPr>
        <p:spPr>
          <a:xfrm>
            <a:off x="1547664" y="5445224"/>
            <a:ext cx="5760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148064" y="2996952"/>
            <a:ext cx="648072" cy="3861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148064" y="4293096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148064" y="4941168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148064" y="5589240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148064" y="3645024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148064" y="6237312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699792" y="5013176"/>
            <a:ext cx="24482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851920" y="5013176"/>
            <a:ext cx="0" cy="5760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499992" y="5013176"/>
            <a:ext cx="0" cy="5760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275856" y="5013176"/>
            <a:ext cx="0" cy="5760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5796136" y="5013176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>
            <a:endCxn id="45" idx="2"/>
          </p:cNvCxnSpPr>
          <p:nvPr/>
        </p:nvCxnSpPr>
        <p:spPr>
          <a:xfrm>
            <a:off x="6444208" y="5013176"/>
            <a:ext cx="0" cy="5760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51920" y="177281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31840" y="23488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42210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75656" y="3717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48064" y="22768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99792" y="49411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0" y="4293096"/>
            <a:ext cx="564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Х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20072" y="5013176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20072" y="2420888"/>
            <a:ext cx="486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19672" y="5445224"/>
            <a:ext cx="38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Т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ver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 Этап. Взрослость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7486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Кроссворд</a:t>
            </a:r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4xvst-3cddc3cf8d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836712"/>
            <a:ext cx="2065802" cy="15121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51920" y="1844824"/>
            <a:ext cx="648072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Х</a:t>
            </a:r>
          </a:p>
          <a:p>
            <a:pPr algn="ctr"/>
            <a:r>
              <a:rPr lang="ru-RU" sz="3600" dirty="0" smtClean="0"/>
              <a:t>И</a:t>
            </a:r>
          </a:p>
          <a:p>
            <a:pPr algn="ctr"/>
            <a:r>
              <a:rPr lang="ru-RU" sz="3600" dirty="0" smtClean="0"/>
              <a:t>М</a:t>
            </a:r>
          </a:p>
          <a:p>
            <a:pPr algn="ctr"/>
            <a:r>
              <a:rPr lang="ru-RU" sz="3600" dirty="0" smtClean="0"/>
              <a:t>И</a:t>
            </a:r>
          </a:p>
          <a:p>
            <a:pPr algn="ctr"/>
            <a:r>
              <a:rPr lang="ru-RU" sz="3600" dirty="0" smtClean="0"/>
              <a:t>К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51920" y="2420888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851920" y="2996952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51920" y="3717032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851920" y="4221088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131840" y="2348880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2348880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796136" y="2348880"/>
            <a:ext cx="0" cy="6480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148064" y="2348880"/>
            <a:ext cx="0" cy="6480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0" y="4293096"/>
            <a:ext cx="38519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39552" y="4293096"/>
            <a:ext cx="0" cy="5760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43608" y="4293096"/>
            <a:ext cx="0" cy="5760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547664" y="4293096"/>
            <a:ext cx="0" cy="6480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23728" y="4293096"/>
            <a:ext cx="0" cy="6480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699792" y="4221088"/>
            <a:ext cx="0" cy="6480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03848" y="4293096"/>
            <a:ext cx="0" cy="5760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547664" y="3789040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4869160"/>
            <a:ext cx="57606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cxnSp>
        <p:nvCxnSpPr>
          <p:cNvPr id="28" name="Прямая соединительная линия 27"/>
          <p:cNvCxnSpPr>
            <a:endCxn id="27" idx="3"/>
          </p:cNvCxnSpPr>
          <p:nvPr/>
        </p:nvCxnSpPr>
        <p:spPr>
          <a:xfrm>
            <a:off x="1547664" y="5445224"/>
            <a:ext cx="5760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148064" y="2996952"/>
            <a:ext cx="648072" cy="3861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148064" y="4293096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148064" y="4941168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148064" y="5589240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148064" y="3645024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148064" y="6237312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699792" y="5013176"/>
            <a:ext cx="24482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851920" y="5013176"/>
            <a:ext cx="0" cy="5760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499992" y="5013176"/>
            <a:ext cx="0" cy="5760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275856" y="5013176"/>
            <a:ext cx="0" cy="5760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5796136" y="5013176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>
            <a:endCxn id="45" idx="2"/>
          </p:cNvCxnSpPr>
          <p:nvPr/>
        </p:nvCxnSpPr>
        <p:spPr>
          <a:xfrm>
            <a:off x="6444208" y="5013176"/>
            <a:ext cx="0" cy="5760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51920" y="177281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31840" y="23488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42210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75656" y="3717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48064" y="22768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99792" y="49411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0" y="4293096"/>
            <a:ext cx="564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Х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20072" y="5013176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20072" y="2420888"/>
            <a:ext cx="486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19672" y="5445224"/>
            <a:ext cx="38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Т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318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60648"/>
            <a:ext cx="5215365" cy="6309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36227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деревне </a:t>
            </a:r>
            <a:r>
              <a:rPr lang="ru-RU" dirty="0" err="1"/>
              <a:t>Мишанинской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 </a:t>
            </a:r>
            <a:r>
              <a:rPr lang="ru-RU" dirty="0"/>
              <a:t>ноября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1711</a:t>
            </a:r>
            <a:r>
              <a:rPr lang="ru-RU" dirty="0"/>
              <a:t>года у рыбака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Василия </a:t>
            </a:r>
            <a:r>
              <a:rPr lang="ru-RU" i="1" dirty="0" err="1"/>
              <a:t>Дорофеевича</a:t>
            </a:r>
            <a:r>
              <a:rPr lang="ru-RU" i="1" dirty="0"/>
              <a:t> </a:t>
            </a:r>
            <a:r>
              <a:rPr lang="ru-RU" dirty="0"/>
              <a:t>Ломоносова родился сын </a:t>
            </a:r>
            <a:r>
              <a:rPr lang="ru-RU" dirty="0" smtClean="0"/>
              <a:t>Михайло</a:t>
            </a:r>
            <a:endParaRPr lang="ru-RU" dirty="0"/>
          </a:p>
        </p:txBody>
      </p:sp>
      <p:pic>
        <p:nvPicPr>
          <p:cNvPr id="4" name="Содержимое 3" descr="se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636912"/>
            <a:ext cx="7076760" cy="3963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_78bd9_3c9106d4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1930562" cy="1899673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6561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С 10 лет маленький Михайло вместе с отцом летом выходил на рыбный промысел в Белое и Баренцево моря</a:t>
            </a:r>
          </a:p>
        </p:txBody>
      </p:sp>
      <p:pic>
        <p:nvPicPr>
          <p:cNvPr id="4" name="Содержимое 3" descr="78374855_3620784_lomonosov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390"/>
          <a:stretch>
            <a:fillRect/>
          </a:stretch>
        </p:blipFill>
        <p:spPr>
          <a:xfrm>
            <a:off x="971600" y="1988840"/>
            <a:ext cx="6801114" cy="4869160"/>
          </a:xfrm>
        </p:spPr>
      </p:pic>
      <p:pic>
        <p:nvPicPr>
          <p:cNvPr id="5" name="Рисунок 4" descr="0_78bd9_3c9106d4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01185" y="1916832"/>
            <a:ext cx="2442815" cy="2403730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/>
              <a:t>«Грамматика» </a:t>
            </a:r>
            <a:r>
              <a:rPr lang="ru-RU" sz="2800" dirty="0" err="1"/>
              <a:t>Смотрицкого</a:t>
            </a:r>
            <a:r>
              <a:rPr lang="ru-RU" sz="2800" dirty="0"/>
              <a:t> и «Арифметика» Магницкого</a:t>
            </a:r>
          </a:p>
        </p:txBody>
      </p:sp>
      <p:pic>
        <p:nvPicPr>
          <p:cNvPr id="4" name="Рисунок 3" descr="4cf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10402">
            <a:off x="983443" y="1607019"/>
            <a:ext cx="3173709" cy="4925861"/>
          </a:xfrm>
          <a:prstGeom prst="rect">
            <a:avLst/>
          </a:prstGeom>
        </p:spPr>
      </p:pic>
      <p:pic>
        <p:nvPicPr>
          <p:cNvPr id="5" name="Рисунок 4" descr="кни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70915">
            <a:off x="4923086" y="1625204"/>
            <a:ext cx="3110762" cy="4921504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Зимой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1730 </a:t>
            </a:r>
            <a:r>
              <a:rPr lang="ru-RU" dirty="0"/>
              <a:t>года ушёл Михайло из </a:t>
            </a:r>
            <a:r>
              <a:rPr lang="ru-RU" dirty="0" smtClean="0"/>
              <a:t>дома</a:t>
            </a:r>
            <a:endParaRPr lang="ru-RU" dirty="0"/>
          </a:p>
        </p:txBody>
      </p:sp>
      <p:pic>
        <p:nvPicPr>
          <p:cNvPr id="4" name="Содержимое 3" descr="lomonosov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405808"/>
            <a:ext cx="4313646" cy="5452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_78bd9_3c9106d4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2735531" cy="2691762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Он поступил учиться в </a:t>
            </a:r>
            <a:r>
              <a:rPr lang="ru-RU" dirty="0"/>
              <a:t>Славяно-греко-латинскую академию</a:t>
            </a:r>
          </a:p>
        </p:txBody>
      </p:sp>
      <p:pic>
        <p:nvPicPr>
          <p:cNvPr id="4" name="Содержимое 3" descr="Zaikonospassky_monastery_in_Kitai-gorod,_Mosc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468153"/>
            <a:ext cx="4680520" cy="5389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_78bd9_3c9106d4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2735531" cy="2691762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43428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 1735 году, как одного из лучших учеников, его отправили учиться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Петербург</a:t>
            </a:r>
            <a:r>
              <a:rPr lang="ru-RU" dirty="0" smtClean="0"/>
              <a:t>, затем в числе лучших студентов его отправили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Германию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5a4927f29b0c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196" b="13699"/>
          <a:stretch>
            <a:fillRect/>
          </a:stretch>
        </p:blipFill>
        <p:spPr>
          <a:xfrm>
            <a:off x="1331640" y="2780928"/>
            <a:ext cx="6872023" cy="4077072"/>
          </a:xfrm>
        </p:spPr>
      </p:pic>
      <p:pic>
        <p:nvPicPr>
          <p:cNvPr id="5" name="Рисунок 4" descr="0_78bd9_3c9106d4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554828" y="2708920"/>
            <a:ext cx="2589172" cy="2547745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71420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Он написал </a:t>
            </a:r>
            <a:r>
              <a:rPr lang="ru-RU" b="1" dirty="0" smtClean="0"/>
              <a:t>«Российскую грамматику» </a:t>
            </a:r>
            <a:r>
              <a:rPr lang="ru-RU" dirty="0" smtClean="0"/>
              <a:t>– первую научную книгу о русском языке</a:t>
            </a:r>
            <a:endParaRPr lang="ru-RU" dirty="0"/>
          </a:p>
        </p:txBody>
      </p:sp>
      <p:pic>
        <p:nvPicPr>
          <p:cNvPr id="4" name="Содержимое 3" descr="MAImage7ee69b08_e12b_416a_8281_ccb7ae7eeda7_slide_222365b8-b215-461b-8de3-8607463b8968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3"/>
            <a:ext cx="6912768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_78bd9_3c9106d4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115755" y="3878207"/>
            <a:ext cx="3028245" cy="2979793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3289</TotalTime>
  <Words>286</Words>
  <Application>Microsoft Office PowerPoint</Application>
  <PresentationFormat>Экран (4:3)</PresentationFormat>
  <Paragraphs>112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305 лет со дня рождения Михаила Васильевича Ломоносова</vt:lpstr>
      <vt:lpstr>В деревне Мишанинской  19 ноября 1711года у рыбака  Василия Дорофеевича Ломоносова родился сын Михайло</vt:lpstr>
      <vt:lpstr>С 10 лет маленький Михайло вместе с отцом летом выходил на рыбный промысел в Белое и Баренцево моря</vt:lpstr>
      <vt:lpstr>«Грамматика» Смотрицкого и «Арифметика» Магницкого</vt:lpstr>
      <vt:lpstr>Зимой 1730 года ушёл Михайло из дома</vt:lpstr>
      <vt:lpstr>Он поступил учиться в Славяно-греко-латинскую академию</vt:lpstr>
      <vt:lpstr>В 1735 году, как одного из лучших учеников, его отправили учиться в Петербург, затем в числе лучших студентов его отправили в Германию</vt:lpstr>
      <vt:lpstr>Он написал «Российскую грамматику» – первую научную книгу о русском языке</vt:lpstr>
      <vt:lpstr>Михаил Васильевич прославился как:</vt:lpstr>
      <vt:lpstr>Открытия Ломоносова</vt:lpstr>
      <vt:lpstr>МОЗАИЧНЫЕ РАБОТЫ М.В. ЛОМОНОСОВА</vt:lpstr>
      <vt:lpstr>В 1755 по инициативе Ломоносова и по его проекту был основан Московский университет, «открытый для всех лиц, способных к наукам», а не только для дворян</vt:lpstr>
      <vt:lpstr>Михаил Васильевич Ломоносов- великий русский ученый</vt:lpstr>
      <vt:lpstr>Этапы:</vt:lpstr>
      <vt:lpstr>1 Этап. Детство </vt:lpstr>
      <vt:lpstr>Вставь пропущенные слова</vt:lpstr>
      <vt:lpstr>2 Этап. Юность</vt:lpstr>
      <vt:lpstr>3 Этап. Молодость</vt:lpstr>
      <vt:lpstr>4 Этап. Взрослость</vt:lpstr>
      <vt:lpstr>Слайд 21</vt:lpstr>
      <vt:lpstr>4 Этап. Взрослость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Ломоносов</dc:title>
  <dc:creator>Анастасия</dc:creator>
  <cp:lastModifiedBy>Школa</cp:lastModifiedBy>
  <cp:revision>56</cp:revision>
  <dcterms:created xsi:type="dcterms:W3CDTF">2016-11-21T21:36:56Z</dcterms:created>
  <dcterms:modified xsi:type="dcterms:W3CDTF">2002-01-31T02:14:55Z</dcterms:modified>
</cp:coreProperties>
</file>