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notesMasterIdLst>
    <p:notesMasterId r:id="rId20"/>
  </p:notesMasterIdLst>
  <p:sldIdLst>
    <p:sldId id="270" r:id="rId4"/>
    <p:sldId id="262" r:id="rId5"/>
    <p:sldId id="257" r:id="rId6"/>
    <p:sldId id="272" r:id="rId7"/>
    <p:sldId id="273" r:id="rId8"/>
    <p:sldId id="277" r:id="rId9"/>
    <p:sldId id="274" r:id="rId10"/>
    <p:sldId id="271" r:id="rId11"/>
    <p:sldId id="261" r:id="rId12"/>
    <p:sldId id="278" r:id="rId13"/>
    <p:sldId id="263" r:id="rId14"/>
    <p:sldId id="276" r:id="rId15"/>
    <p:sldId id="280" r:id="rId16"/>
    <p:sldId id="266" r:id="rId17"/>
    <p:sldId id="26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29976-720D-476D-9F45-8730DDBF341C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D5A5-97CE-4EFD-A696-DFBC48830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D5A5-97CE-4EFD-A696-DFBC488308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3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8336-BAEA-4EF0-B9BF-D423328AAFC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4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000B-DFBE-4C0D-AD3B-E6C36F71CD5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B4B2-DF83-4EB0-804B-D454A0109F6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47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8336-BAEA-4EF0-B9BF-D423328AAFC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21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8AA8-A68E-454F-A971-A68A02E5E0C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1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1A8E-1E73-4429-B1AA-A5EA8DD698B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44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6F6-D3B6-48B6-9771-575AEF0293A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BA37-2A06-4D29-AE77-4E22063505E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86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183F-8093-40C3-8650-1119AFACEE8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17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249F-B255-4322-8EEA-A4B8A169BB6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86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A65E-6F24-47CE-A7F7-9751998854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8AA8-A68E-454F-A971-A68A02E5E0C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54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D5095-4008-4B8A-99BB-57E2C5D075C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79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000B-DFBE-4C0D-AD3B-E6C36F71CD5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7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B4B2-DF83-4EB0-804B-D454A0109F6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38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42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0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27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96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44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21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5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1A8E-1E73-4429-B1AA-A5EA8DD698B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44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65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47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19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1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6F6-D3B6-48B6-9771-575AEF0293A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5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BA37-2A06-4D29-AE77-4E22063505E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4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183F-8093-40C3-8650-1119AFACEE8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249F-B255-4322-8EEA-A4B8A169BB6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A65E-6F24-47CE-A7F7-9751998854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5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D5095-4008-4B8A-99BB-57E2C5D075C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9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CEAE5-1EEB-4383-B6B2-D5AFD76A96A1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2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CEAE5-1EEB-4383-B6B2-D5AFD76A96A1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14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7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50;&#1086;&#1085;&#1092;&#1077;&#1088;&#1077;&#1085;&#1094;&#1080;&#1080;%202010/&#1052;&#1048;&#1044;_&#1050;&#1086;&#1085;&#1092;&#1077;&#1088;&#1077;&#1085;&#1094;&#1080;&#1103;/&#1055;&#1088;&#1077;&#1079;&#1077;&#1085;&#1090;&#1072;&#1094;&#1080;&#1080;/&#1062;&#1077;&#1085;&#1090;&#1088;%20&#1064;&#1082;&#1086;&#1083;&#1072;%202000_&#1084;&#1077;&#1090;&#1086;&#1076;&#1080;&#1089;&#1090;&#1099;%203.12.09/&#1055;&#1088;&#1077;&#1079;&#1077;&#1085;&#1090;&#1072;&#1094;&#1080;&#1103;%20&#1082;%20&#1091;&#1088;&#1086;&#1082;&#1091;%202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малеви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78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малеви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20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3600" b="1" i="1" u="sng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Ц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ган 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на 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почках стоит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И «ц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latin typeface="Times New Roman"/>
                <a:ea typeface="Times New Roman"/>
              </a:rPr>
              <a:t>ц» 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latin typeface="Times New Roman"/>
                <a:ea typeface="Times New Roman"/>
              </a:rPr>
              <a:t>плёнку </a:t>
            </a:r>
            <a:r>
              <a:rPr lang="ru-RU" sz="3600" b="1" i="1" dirty="0" smtClean="0">
                <a:latin typeface="Times New Roman"/>
                <a:ea typeface="Times New Roman"/>
              </a:rPr>
              <a:t>говорит</a:t>
            </a:r>
            <a:r>
              <a:rPr lang="ru-RU" sz="3600" b="1" dirty="0" smtClean="0">
                <a:latin typeface="Times New Roman"/>
                <a:ea typeface="Times New Roman"/>
              </a:rPr>
              <a:t>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3600" dirty="0" smtClean="0"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           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Ц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ган 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на 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почках подошёл к 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плёнку и ц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кнул: 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̦ 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̦ 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Ц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ы</a:t>
            </a: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ц! ̓ </a:t>
            </a:r>
            <a:r>
              <a:rPr lang="ru-RU" sz="3600" b="1" i="1" dirty="0">
                <a:solidFill>
                  <a:srgbClr val="333333"/>
                </a:solidFill>
                <a:latin typeface="Times New Roman"/>
                <a:ea typeface="Times New Roman"/>
              </a:rPr>
              <a:t>̓ </a:t>
            </a: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38926" y="24208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51686" y="2559493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91326" y="2573288"/>
            <a:ext cx="14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8926" y="270288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9952" y="2411883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44328" y="2533054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63652" y="2681161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78456" y="336766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97780" y="336766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97780" y="350100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97780" y="3645024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45724" y="3345941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26400" y="350100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861254" y="363244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47594" y="5229200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56187" y="5304637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6187" y="5426350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85364" y="5207473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024012" y="5315642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04688" y="5426350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99592" y="602128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14318" y="611880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03848" y="602128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203848" y="611880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21294" y="6184574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14318" y="6184574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92080" y="6044166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292080" y="6118808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01329" y="6184574"/>
            <a:ext cx="317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8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420887"/>
            <a:ext cx="4038600" cy="187220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1 вариант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Ножниц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_,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ц_плятки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акац_я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Ц_ганова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_.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2348881"/>
            <a:ext cx="4038600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Страниц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_,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Ц_плёнкин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ц_линдр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принц_,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умниц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_.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72819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- Ц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слова, графически обозначайте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орфограмму.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509120"/>
            <a:ext cx="3734419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Ножниц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 ц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плятки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акац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я,  Ц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ганова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молодц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40042" y="5395516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27497" y="5442531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40042" y="5497920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76256" y="5549797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59810" y="5877272"/>
            <a:ext cx="181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59810" y="5830266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75892" y="5951642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50595" y="4751313"/>
            <a:ext cx="4369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Страниц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плёнкин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линдр,  принц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умниц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876256" y="5636998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79369" y="5442531"/>
            <a:ext cx="15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67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ПО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565845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цыпочках приходит 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цирк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Цыган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начинает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танцы,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арене молодцы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Надели на цыплёнка панцирь.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55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Ц   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[Ц Ы] </a:t>
            </a:r>
          </a:p>
          <a:p>
            <a:pPr marL="0" indent="0">
              <a:buNone/>
            </a:pPr>
            <a:r>
              <a:rPr lang="ru-RU" dirty="0" smtClean="0"/>
              <a:t>                  Ц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кроме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цып-цып,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цыпочках, цыган,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ыплята, цыкать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31584"/>
            <a:ext cx="648072" cy="22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 стрелкой 18"/>
          <p:cNvCxnSpPr/>
          <p:nvPr/>
        </p:nvCxnSpPr>
        <p:spPr>
          <a:xfrm flipV="1">
            <a:off x="1691680" y="3212976"/>
            <a:ext cx="288032" cy="418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691680" y="3631584"/>
            <a:ext cx="288032" cy="445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05" y="2779877"/>
            <a:ext cx="576387" cy="64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3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589240"/>
            <a:ext cx="8136904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Ничего не понял.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2552" y="4320480"/>
            <a:ext cx="6793904" cy="1268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всё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понял,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остались  вопросы по написанию ЦЫ и ЦИ.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99588" y="2903240"/>
            <a:ext cx="5676868" cy="14172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Понял,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пишутся сочетания ЦЫ и ЦИ, но пока допускаю ошибки.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43298" y="1552532"/>
            <a:ext cx="4633157" cy="13507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Всё понял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Ошибок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С/Р,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могу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помочь другим.</a:t>
            </a:r>
          </a:p>
        </p:txBody>
      </p:sp>
      <p:pic>
        <p:nvPicPr>
          <p:cNvPr id="15" name="Picture 12" descr="C:\Users\user\Desktop\человечек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67723"/>
            <a:ext cx="552759" cy="95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C:\Users\user\Desktop\человече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94043"/>
            <a:ext cx="552759" cy="95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C:\Users\user\Desktop\человече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47341"/>
            <a:ext cx="552759" cy="95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C:\Users\user\Desktop\человече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298" y="596633"/>
            <a:ext cx="552759" cy="95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algn="ctr"/>
            <a:r>
              <a:rPr lang="ru-RU" sz="4000" b="1" i="1" dirty="0" smtClean="0">
                <a:latin typeface="Times New Roman"/>
                <a:ea typeface="Times New Roman"/>
              </a:rPr>
              <a:t/>
            </a:r>
            <a:br>
              <a:rPr lang="ru-RU" sz="4000" b="1" i="1" dirty="0" smtClean="0">
                <a:latin typeface="Times New Roman"/>
                <a:ea typeface="Times New Roman"/>
              </a:rPr>
            </a:br>
            <a:r>
              <a:rPr lang="ru-RU" sz="4000" b="1" i="1" dirty="0">
                <a:latin typeface="Times New Roman"/>
                <a:ea typeface="Times New Roman"/>
              </a:rPr>
              <a:t/>
            </a:r>
            <a:br>
              <a:rPr lang="ru-RU" sz="4000" b="1" i="1" dirty="0">
                <a:latin typeface="Times New Roman"/>
                <a:ea typeface="Times New Roman"/>
              </a:rPr>
            </a:br>
            <a:r>
              <a:rPr lang="ru-RU" sz="4000" b="1" i="1" dirty="0" smtClean="0">
                <a:latin typeface="Times New Roman"/>
                <a:ea typeface="Times New Roman"/>
              </a:rPr>
              <a:t>Домашнее </a:t>
            </a:r>
            <a:r>
              <a:rPr lang="ru-RU" sz="4000" b="1" i="1" dirty="0">
                <a:latin typeface="Times New Roman"/>
                <a:ea typeface="Times New Roman"/>
              </a:rPr>
              <a:t>задание:</a:t>
            </a:r>
            <a:r>
              <a:rPr lang="ru-RU" sz="4800" dirty="0">
                <a:latin typeface="Times New Roman"/>
                <a:ea typeface="Times New Roman"/>
              </a:rPr>
              <a:t/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1-2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ступенька  − </a:t>
            </a:r>
            <a:r>
              <a:rPr lang="ru-RU" sz="2800" dirty="0">
                <a:latin typeface="Times New Roman"/>
                <a:ea typeface="Times New Roman"/>
              </a:rPr>
              <a:t> выучить правило  с. 23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,  №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64;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/>
              <a:buChar char="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3 ступенька – </a:t>
            </a:r>
            <a:r>
              <a:rPr lang="ru-RU" sz="2800" dirty="0">
                <a:latin typeface="Times New Roman"/>
                <a:ea typeface="Times New Roman"/>
              </a:rPr>
              <a:t>выучить правило на с. 23,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Р/т </a:t>
            </a:r>
            <a:r>
              <a:rPr lang="ru-RU" sz="2800" dirty="0">
                <a:latin typeface="Times New Roman"/>
                <a:ea typeface="Times New Roman"/>
              </a:rPr>
              <a:t>« Потренируйся» с. 27 № </a:t>
            </a:r>
            <a:r>
              <a:rPr lang="ru-RU" sz="2800" dirty="0" smtClean="0">
                <a:latin typeface="Times New Roman"/>
                <a:ea typeface="Times New Roman"/>
              </a:rPr>
              <a:t>32;</a:t>
            </a: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4 ступенька – повторить </a:t>
            </a:r>
            <a:r>
              <a:rPr lang="ru-RU" sz="2800" dirty="0">
                <a:latin typeface="Times New Roman"/>
                <a:ea typeface="Times New Roman"/>
              </a:rPr>
              <a:t>правило с.23, придумать и записать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3-4 предложения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 словами, в которых пишутся сочетания -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ЦЫ, -ЦИ.</a:t>
            </a:r>
            <a:endParaRPr lang="ru-RU" sz="2800" dirty="0"/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/>
              <a:buChar char=""/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10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295232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Миру знаний нет предела,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Так скорей, друзья, за</a:t>
            </a:r>
            <a:endParaRPr lang="ru-RU" sz="4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Смайлик весёлый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6422010" y="4365104"/>
            <a:ext cx="2448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023208" y="2708920"/>
            <a:ext cx="2119491" cy="10818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4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ДЕЛО!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endParaRPr lang="ru-RU" sz="3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сканирование00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9" b="11522"/>
          <a:stretch>
            <a:fillRect/>
          </a:stretch>
        </p:blipFill>
        <p:spPr bwMode="auto">
          <a:xfrm>
            <a:off x="755576" y="2179009"/>
            <a:ext cx="323851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сканирование0009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5" b="12103"/>
          <a:stretch>
            <a:fillRect/>
          </a:stretch>
        </p:blipFill>
        <p:spPr bwMode="auto">
          <a:xfrm>
            <a:off x="5004048" y="2197987"/>
            <a:ext cx="316835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6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15" y="548577"/>
            <a:ext cx="6480720" cy="2592391"/>
          </a:xfrm>
          <a:ln w="19050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ЕК                   - ИК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нет) кого? чего?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«убегает» гласный?       НЕТ</a:t>
            </a:r>
          </a:p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пишу «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                        пишу «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067944" y="692695"/>
            <a:ext cx="654050" cy="288925"/>
            <a:chOff x="0" y="0"/>
            <a:chExt cx="499" cy="362"/>
          </a:xfrm>
        </p:grpSpPr>
        <p:cxnSp>
          <p:nvCxnSpPr>
            <p:cNvPr id="5" name="Line 20"/>
            <p:cNvCxnSpPr>
              <a:cxnSpLocks noChangeShapeType="1"/>
            </p:cNvCxnSpPr>
            <p:nvPr/>
          </p:nvCxnSpPr>
          <p:spPr bwMode="auto">
            <a:xfrm flipV="1">
              <a:off x="0" y="0"/>
              <a:ext cx="272" cy="362"/>
            </a:xfrm>
            <a:prstGeom prst="line">
              <a:avLst/>
            </a:prstGeom>
            <a:noFill/>
            <a:ln w="38100" algn="ctr">
              <a:solidFill>
                <a:srgbClr val="C0504D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21"/>
            <p:cNvCxnSpPr>
              <a:cxnSpLocks noChangeShapeType="1"/>
            </p:cNvCxnSpPr>
            <p:nvPr/>
          </p:nvCxnSpPr>
          <p:spPr bwMode="auto">
            <a:xfrm>
              <a:off x="272" y="0"/>
              <a:ext cx="227" cy="362"/>
            </a:xfrm>
            <a:prstGeom prst="line">
              <a:avLst/>
            </a:prstGeom>
            <a:noFill/>
            <a:ln w="38100" algn="ctr">
              <a:solidFill>
                <a:srgbClr val="C0504D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2536279" y="692696"/>
            <a:ext cx="654050" cy="288925"/>
            <a:chOff x="0" y="0"/>
            <a:chExt cx="499" cy="362"/>
          </a:xfrm>
        </p:grpSpPr>
        <p:cxnSp>
          <p:nvCxnSpPr>
            <p:cNvPr id="10" name="Line 20"/>
            <p:cNvCxnSpPr>
              <a:cxnSpLocks noChangeShapeType="1"/>
            </p:cNvCxnSpPr>
            <p:nvPr/>
          </p:nvCxnSpPr>
          <p:spPr bwMode="auto">
            <a:xfrm flipV="1">
              <a:off x="0" y="0"/>
              <a:ext cx="272" cy="362"/>
            </a:xfrm>
            <a:prstGeom prst="line">
              <a:avLst/>
            </a:prstGeom>
            <a:noFill/>
            <a:ln w="38100" algn="ctr">
              <a:solidFill>
                <a:srgbClr val="C0504D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21"/>
            <p:cNvCxnSpPr>
              <a:cxnSpLocks noChangeShapeType="1"/>
            </p:cNvCxnSpPr>
            <p:nvPr/>
          </p:nvCxnSpPr>
          <p:spPr bwMode="auto">
            <a:xfrm>
              <a:off x="272" y="0"/>
              <a:ext cx="227" cy="362"/>
            </a:xfrm>
            <a:prstGeom prst="line">
              <a:avLst/>
            </a:prstGeom>
            <a:noFill/>
            <a:ln w="38100" algn="ctr">
              <a:solidFill>
                <a:srgbClr val="C0504D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" name="Прямая со стрелкой 13"/>
          <p:cNvCxnSpPr/>
          <p:nvPr/>
        </p:nvCxnSpPr>
        <p:spPr>
          <a:xfrm>
            <a:off x="3779912" y="1650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699792" y="2060848"/>
            <a:ext cx="327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76056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Выгнутая влево стрелка 20"/>
          <p:cNvSpPr/>
          <p:nvPr/>
        </p:nvSpPr>
        <p:spPr>
          <a:xfrm>
            <a:off x="1466437" y="2010080"/>
            <a:ext cx="731520" cy="7979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6012160" y="2000705"/>
            <a:ext cx="731520" cy="786533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96" y="3933056"/>
            <a:ext cx="650693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трелка вправо 23"/>
          <p:cNvSpPr/>
          <p:nvPr/>
        </p:nvSpPr>
        <p:spPr>
          <a:xfrm>
            <a:off x="3290708" y="4695932"/>
            <a:ext cx="978408" cy="15152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Arc 6"/>
          <p:cNvSpPr>
            <a:spLocks/>
          </p:cNvSpPr>
          <p:nvPr/>
        </p:nvSpPr>
        <p:spPr bwMode="auto">
          <a:xfrm flipH="1" flipV="1">
            <a:off x="1596479" y="4483583"/>
            <a:ext cx="939800" cy="266700"/>
          </a:xfrm>
          <a:custGeom>
            <a:avLst/>
            <a:gdLst>
              <a:gd name="T0" fmla="*/ 740 w 43200"/>
              <a:gd name="T1" fmla="*/ 0 h 25773"/>
              <a:gd name="T2" fmla="*/ 0 w 43200"/>
              <a:gd name="T3" fmla="*/ 0 h 25773"/>
              <a:gd name="T4" fmla="*/ 370 w 43200"/>
              <a:gd name="T5" fmla="*/ 0 h 25773"/>
              <a:gd name="T6" fmla="*/ 0 60000 65536"/>
              <a:gd name="T7" fmla="*/ 0 60000 65536"/>
              <a:gd name="T8" fmla="*/ 0 60000 65536"/>
              <a:gd name="T9" fmla="*/ 0 w 43200"/>
              <a:gd name="T10" fmla="*/ 0 h 25773"/>
              <a:gd name="T11" fmla="*/ 43200 w 43200"/>
              <a:gd name="T12" fmla="*/ 25773 h 25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5773" fill="none" extrusionOk="0">
                <a:moveTo>
                  <a:pt x="42793" y="-1"/>
                </a:moveTo>
                <a:cubicBezTo>
                  <a:pt x="43063" y="1374"/>
                  <a:pt x="43200" y="2772"/>
                  <a:pt x="43200" y="4173"/>
                </a:cubicBezTo>
                <a:cubicBezTo>
                  <a:pt x="43200" y="16102"/>
                  <a:pt x="33529" y="25773"/>
                  <a:pt x="21600" y="25773"/>
                </a:cubicBezTo>
                <a:cubicBezTo>
                  <a:pt x="9670" y="25773"/>
                  <a:pt x="0" y="16102"/>
                  <a:pt x="0" y="4173"/>
                </a:cubicBezTo>
                <a:cubicBezTo>
                  <a:pt x="-1" y="3044"/>
                  <a:pt x="88" y="1917"/>
                  <a:pt x="264" y="802"/>
                </a:cubicBezTo>
              </a:path>
              <a:path w="43200" h="25773" stroke="0" extrusionOk="0">
                <a:moveTo>
                  <a:pt x="42793" y="-1"/>
                </a:moveTo>
                <a:cubicBezTo>
                  <a:pt x="43063" y="1374"/>
                  <a:pt x="43200" y="2772"/>
                  <a:pt x="43200" y="4173"/>
                </a:cubicBezTo>
                <a:cubicBezTo>
                  <a:pt x="43200" y="16102"/>
                  <a:pt x="33529" y="25773"/>
                  <a:pt x="21600" y="25773"/>
                </a:cubicBezTo>
                <a:cubicBezTo>
                  <a:pt x="9670" y="25773"/>
                  <a:pt x="0" y="16102"/>
                  <a:pt x="0" y="4173"/>
                </a:cubicBezTo>
                <a:cubicBezTo>
                  <a:pt x="-1" y="3044"/>
                  <a:pt x="88" y="1917"/>
                  <a:pt x="264" y="802"/>
                </a:cubicBezTo>
                <a:lnTo>
                  <a:pt x="21600" y="4173"/>
                </a:lnTo>
                <a:lnTo>
                  <a:pt x="42793" y="-1"/>
                </a:lnTo>
                <a:close/>
              </a:path>
            </a:pathLst>
          </a:custGeom>
          <a:noFill/>
          <a:ln w="571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rc 6"/>
          <p:cNvSpPr>
            <a:spLocks/>
          </p:cNvSpPr>
          <p:nvPr/>
        </p:nvSpPr>
        <p:spPr bwMode="auto">
          <a:xfrm flipH="1" flipV="1">
            <a:off x="4894188" y="4404005"/>
            <a:ext cx="939800" cy="266700"/>
          </a:xfrm>
          <a:custGeom>
            <a:avLst/>
            <a:gdLst>
              <a:gd name="T0" fmla="*/ 740 w 43200"/>
              <a:gd name="T1" fmla="*/ 0 h 25773"/>
              <a:gd name="T2" fmla="*/ 0 w 43200"/>
              <a:gd name="T3" fmla="*/ 0 h 25773"/>
              <a:gd name="T4" fmla="*/ 370 w 43200"/>
              <a:gd name="T5" fmla="*/ 0 h 25773"/>
              <a:gd name="T6" fmla="*/ 0 60000 65536"/>
              <a:gd name="T7" fmla="*/ 0 60000 65536"/>
              <a:gd name="T8" fmla="*/ 0 60000 65536"/>
              <a:gd name="T9" fmla="*/ 0 w 43200"/>
              <a:gd name="T10" fmla="*/ 0 h 25773"/>
              <a:gd name="T11" fmla="*/ 43200 w 43200"/>
              <a:gd name="T12" fmla="*/ 25773 h 25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5773" fill="none" extrusionOk="0">
                <a:moveTo>
                  <a:pt x="42793" y="-1"/>
                </a:moveTo>
                <a:cubicBezTo>
                  <a:pt x="43063" y="1374"/>
                  <a:pt x="43200" y="2772"/>
                  <a:pt x="43200" y="4173"/>
                </a:cubicBezTo>
                <a:cubicBezTo>
                  <a:pt x="43200" y="16102"/>
                  <a:pt x="33529" y="25773"/>
                  <a:pt x="21600" y="25773"/>
                </a:cubicBezTo>
                <a:cubicBezTo>
                  <a:pt x="9670" y="25773"/>
                  <a:pt x="0" y="16102"/>
                  <a:pt x="0" y="4173"/>
                </a:cubicBezTo>
                <a:cubicBezTo>
                  <a:pt x="-1" y="3044"/>
                  <a:pt x="88" y="1917"/>
                  <a:pt x="264" y="802"/>
                </a:cubicBezTo>
              </a:path>
              <a:path w="43200" h="25773" stroke="0" extrusionOk="0">
                <a:moveTo>
                  <a:pt x="42793" y="-1"/>
                </a:moveTo>
                <a:cubicBezTo>
                  <a:pt x="43063" y="1374"/>
                  <a:pt x="43200" y="2772"/>
                  <a:pt x="43200" y="4173"/>
                </a:cubicBezTo>
                <a:cubicBezTo>
                  <a:pt x="43200" y="16102"/>
                  <a:pt x="33529" y="25773"/>
                  <a:pt x="21600" y="25773"/>
                </a:cubicBezTo>
                <a:cubicBezTo>
                  <a:pt x="9670" y="25773"/>
                  <a:pt x="0" y="16102"/>
                  <a:pt x="0" y="4173"/>
                </a:cubicBezTo>
                <a:cubicBezTo>
                  <a:pt x="-1" y="3044"/>
                  <a:pt x="88" y="1917"/>
                  <a:pt x="264" y="802"/>
                </a:cubicBezTo>
                <a:lnTo>
                  <a:pt x="21600" y="4173"/>
                </a:lnTo>
                <a:lnTo>
                  <a:pt x="42793" y="-1"/>
                </a:lnTo>
                <a:close/>
              </a:path>
            </a:pathLst>
          </a:custGeom>
          <a:noFill/>
          <a:ln w="57150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Овал 88"/>
          <p:cNvSpPr>
            <a:spLocks noChangeArrowheads="1"/>
          </p:cNvSpPr>
          <p:nvPr/>
        </p:nvSpPr>
        <p:spPr bwMode="auto">
          <a:xfrm>
            <a:off x="2005280" y="4847456"/>
            <a:ext cx="80963" cy="76200"/>
          </a:xfrm>
          <a:prstGeom prst="ellipse">
            <a:avLst/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Прямая соединительная линия 93"/>
          <p:cNvSpPr>
            <a:spLocks noChangeShapeType="1"/>
          </p:cNvSpPr>
          <p:nvPr/>
        </p:nvSpPr>
        <p:spPr bwMode="auto">
          <a:xfrm flipH="1">
            <a:off x="5220072" y="4923656"/>
            <a:ext cx="304800" cy="0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Прямая соединительная линия 93"/>
          <p:cNvSpPr>
            <a:spLocks noChangeShapeType="1"/>
          </p:cNvSpPr>
          <p:nvPr/>
        </p:nvSpPr>
        <p:spPr bwMode="auto">
          <a:xfrm flipH="1">
            <a:off x="5236242" y="5076056"/>
            <a:ext cx="304800" cy="0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548019" y="4221088"/>
            <a:ext cx="111714" cy="144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381770" y="4077072"/>
            <a:ext cx="111714" cy="144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  <a:ln w="1905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Ч’К]  [Ч’ 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’]                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З’ 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С’ Т’]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Ч’Н]  [Ч’ 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’]               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С’ Н’]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Н’ Т’]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Ч’Т]  [Ч’ Т’]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З’ Н’]        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Щ’Н]  [Щ’ Н’]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Н’ Ч’]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в словах-приказах пиши: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БРОС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ВСТАН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268" y="2128068"/>
            <a:ext cx="299176" cy="26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1835696" y="2261035"/>
            <a:ext cx="2575572" cy="663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0444" y="2192581"/>
            <a:ext cx="2309828" cy="663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60856" y="2394002"/>
            <a:ext cx="0" cy="530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1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малеви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20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/>
                <a:ea typeface="Times New Roman"/>
              </a:rPr>
              <a:t>                  [</a:t>
            </a:r>
            <a:r>
              <a:rPr lang="ru-RU" sz="4400" dirty="0">
                <a:latin typeface="Times New Roman"/>
                <a:ea typeface="Times New Roman"/>
              </a:rPr>
              <a:t>п т’ </a:t>
            </a:r>
            <a:r>
              <a:rPr lang="ru-RU" sz="4400">
                <a:latin typeface="Times New Roman"/>
                <a:ea typeface="Times New Roman"/>
              </a:rPr>
              <a:t>и </a:t>
            </a:r>
            <a:r>
              <a:rPr lang="ru-RU" sz="4400" smtClean="0">
                <a:latin typeface="Times New Roman"/>
                <a:ea typeface="Times New Roman"/>
              </a:rPr>
              <a:t>ц </a:t>
            </a:r>
            <a:r>
              <a:rPr lang="ru-RU" sz="4400" dirty="0">
                <a:latin typeface="Times New Roman"/>
                <a:ea typeface="Times New Roman"/>
              </a:rPr>
              <a:t>ы</a:t>
            </a:r>
            <a:r>
              <a:rPr lang="ru-RU" sz="4400" dirty="0" smtClean="0">
                <a:latin typeface="Times New Roman"/>
                <a:ea typeface="Times New Roman"/>
              </a:rPr>
              <a:t>]             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/>
                <a:ea typeface="Times New Roman"/>
              </a:rPr>
              <a:t>                  [ц </a:t>
            </a:r>
            <a:r>
              <a:rPr lang="ru-RU" sz="4400" dirty="0">
                <a:latin typeface="Times New Roman"/>
                <a:ea typeface="Times New Roman"/>
              </a:rPr>
              <a:t>ы ф р </a:t>
            </a:r>
            <a:r>
              <a:rPr lang="ru-RU" sz="4400" dirty="0" smtClean="0">
                <a:latin typeface="Times New Roman"/>
                <a:ea typeface="Times New Roman"/>
              </a:rPr>
              <a:t>ы]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835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2" name="Picture 2" descr="C:\Documents and Settings\comp\Рабочий стол\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48087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28592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птенцы           </a:t>
            </a:r>
            <a:r>
              <a:rPr lang="ru-RU" dirty="0" smtClean="0"/>
              <a:t>          </a:t>
            </a:r>
            <a:r>
              <a:rPr lang="ru-RU" dirty="0"/>
              <a:t>цирк                  </a:t>
            </a:r>
            <a:r>
              <a:rPr lang="ru-RU" dirty="0" smtClean="0"/>
              <a:t>       цыкнуть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огурцы             </a:t>
            </a:r>
            <a:r>
              <a:rPr lang="ru-RU" dirty="0" smtClean="0"/>
              <a:t>        </a:t>
            </a:r>
            <a:r>
              <a:rPr lang="ru-RU" dirty="0"/>
              <a:t>циркуль            </a:t>
            </a:r>
            <a:r>
              <a:rPr lang="ru-RU" dirty="0" smtClean="0"/>
              <a:t>        цыц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пальцы             </a:t>
            </a:r>
            <a:r>
              <a:rPr lang="ru-RU" dirty="0" smtClean="0"/>
              <a:t>        </a:t>
            </a:r>
            <a:r>
              <a:rPr lang="ru-RU" dirty="0"/>
              <a:t>панцирь           </a:t>
            </a:r>
            <a:r>
              <a:rPr lang="ru-RU" dirty="0" smtClean="0"/>
              <a:t>        цыплёнок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улицы               </a:t>
            </a:r>
            <a:r>
              <a:rPr lang="ru-RU" dirty="0" smtClean="0"/>
              <a:t>        </a:t>
            </a:r>
            <a:r>
              <a:rPr lang="ru-RU" dirty="0"/>
              <a:t>циклон             </a:t>
            </a:r>
            <a:r>
              <a:rPr lang="ru-RU" dirty="0" smtClean="0"/>
              <a:t>        цыганка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1" y="3933056"/>
            <a:ext cx="1083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302388"/>
            <a:ext cx="4243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Прочитать группы слов.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829090"/>
            <a:ext cx="48735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Выяснить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у них общее?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3681" y="5367699"/>
            <a:ext cx="4124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Сравнить между собой</a:t>
            </a:r>
            <a:r>
              <a:rPr lang="ru-RU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267" y="5890918"/>
            <a:ext cx="47391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Обобщить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сделать вывод</a:t>
            </a:r>
            <a:r>
              <a:rPr lang="ru-RU" dirty="0"/>
              <a:t>.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10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420</Words>
  <Application>Microsoft Office PowerPoint</Application>
  <PresentationFormat>Экран (4:3)</PresentationFormat>
  <Paragraphs>73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Поток</vt:lpstr>
      <vt:lpstr>3_Поток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–ЦЫ или - ЦИ?        Запишите слова, графически обозначайте орфограмму. </vt:lpstr>
      <vt:lpstr>ПИСЬМО ПО ПАМЯТИ</vt:lpstr>
      <vt:lpstr>Презентация PowerPoint</vt:lpstr>
      <vt:lpstr>Презентация PowerPoint</vt:lpstr>
      <vt:lpstr>  Домашнее задание: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ольгуня</dc:creator>
  <cp:lastModifiedBy>HP</cp:lastModifiedBy>
  <cp:revision>30</cp:revision>
  <dcterms:created xsi:type="dcterms:W3CDTF">2015-09-26T11:24:02Z</dcterms:created>
  <dcterms:modified xsi:type="dcterms:W3CDTF">2017-09-23T12:12:47Z</dcterms:modified>
</cp:coreProperties>
</file>