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63" r:id="rId6"/>
    <p:sldId id="264" r:id="rId7"/>
    <p:sldId id="265" r:id="rId8"/>
    <p:sldId id="258" r:id="rId9"/>
    <p:sldId id="259" r:id="rId10"/>
    <p:sldId id="262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008080"/>
    <a:srgbClr val="CC0066"/>
    <a:srgbClr val="FFA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18882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67185" cy="5143500"/>
          </a:xfrm>
          <a:prstGeom prst="rect">
            <a:avLst/>
          </a:prstGeom>
        </p:spPr>
      </p:pic>
      <p:sp>
        <p:nvSpPr>
          <p:cNvPr id="12292" name="AutoShape 4" descr="http://s4.pic4you.ru/y2014/02-12/12216/4188825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s4.pic4you.ru/y2014/02-12/12216/4188825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s4.pic4you.ru/y2014/02-12/12216/4188827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4188827.pn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7154802" y="0"/>
            <a:ext cx="1989198" cy="5143500"/>
          </a:xfrm>
          <a:prstGeom prst="rect">
            <a:avLst/>
          </a:prstGeom>
        </p:spPr>
      </p:pic>
      <p:pic>
        <p:nvPicPr>
          <p:cNvPr id="12316" name="Picture 28" descr="http://by-anna.ucoz.ru/birds/0_c0a1c_c023c2c3_ori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380301">
            <a:off x="1176995" y="2260468"/>
            <a:ext cx="868474" cy="664396"/>
          </a:xfrm>
          <a:prstGeom prst="rect">
            <a:avLst/>
          </a:prstGeom>
          <a:noFill/>
        </p:spPr>
      </p:pic>
      <p:pic>
        <p:nvPicPr>
          <p:cNvPr id="29" name="Picture 28" descr="http://by-anna.ucoz.ru/birds/0_c0a1c_c023c2c3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814477" flipH="1">
            <a:off x="414242" y="2508953"/>
            <a:ext cx="775093" cy="592958"/>
          </a:xfrm>
          <a:prstGeom prst="rect">
            <a:avLst/>
          </a:prstGeom>
          <a:noFill/>
        </p:spPr>
      </p:pic>
      <p:pic>
        <p:nvPicPr>
          <p:cNvPr id="44" name="Picture 68" descr="Lenagold - &amp;Kcy;&amp;lcy;&amp;icy;&amp;pcy;&amp;acy;&amp;rcy;&amp;tcy; - &amp;Bcy;&amp;acy;&amp;bcy;&amp;ocy;&amp;chcy;&amp;kcy;&amp;icy;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50000" r="46933"/>
          <a:stretch>
            <a:fillRect/>
          </a:stretch>
        </p:blipFill>
        <p:spPr bwMode="auto">
          <a:xfrm rot="19054793">
            <a:off x="7208380" y="848245"/>
            <a:ext cx="554854" cy="406893"/>
          </a:xfrm>
          <a:prstGeom prst="rect">
            <a:avLst/>
          </a:prstGeom>
          <a:noFill/>
        </p:spPr>
      </p:pic>
      <p:pic>
        <p:nvPicPr>
          <p:cNvPr id="12358" name="Picture 70" descr="http://i28.carguru.ru/88/34/53488/22/879422/975a5dd72eff.jpe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 rot="1603512">
            <a:off x="7420040" y="1592953"/>
            <a:ext cx="506628" cy="395891"/>
          </a:xfrm>
          <a:prstGeom prst="rect">
            <a:avLst/>
          </a:prstGeom>
          <a:noFill/>
        </p:spPr>
      </p:pic>
      <p:pic>
        <p:nvPicPr>
          <p:cNvPr id="48" name="Picture 70" descr="http://i28.carguru.ru/88/34/53488/22/879422/975a5dd72eff.jpe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 rot="18270131">
            <a:off x="6620872" y="326410"/>
            <a:ext cx="462028" cy="361039"/>
          </a:xfrm>
          <a:prstGeom prst="rect">
            <a:avLst/>
          </a:prstGeom>
          <a:noFill/>
        </p:spPr>
      </p:pic>
      <p:pic>
        <p:nvPicPr>
          <p:cNvPr id="49" name="Picture 68" descr="Lenagold - &amp;Kcy;&amp;lcy;&amp;icy;&amp;pcy;&amp;acy;&amp;rcy;&amp;tcy; - &amp;Bcy;&amp;acy;&amp;bcy;&amp;ocy;&amp;chcy;&amp;kcy;&amp;icy;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50000" r="46933"/>
          <a:stretch>
            <a:fillRect/>
          </a:stretch>
        </p:blipFill>
        <p:spPr bwMode="auto">
          <a:xfrm rot="20126490">
            <a:off x="7226963" y="2426532"/>
            <a:ext cx="731785" cy="536642"/>
          </a:xfrm>
          <a:prstGeom prst="rect">
            <a:avLst/>
          </a:prstGeom>
          <a:noFill/>
        </p:spPr>
      </p:pic>
      <p:pic>
        <p:nvPicPr>
          <p:cNvPr id="57" name="Picture 68" descr="Lenagold - &amp;Kcy;&amp;lcy;&amp;icy;&amp;pcy;&amp;acy;&amp;rcy;&amp;tcy; - &amp;Bcy;&amp;acy;&amp;bcy;&amp;ocy;&amp;chcy;&amp;kcy;&amp;icy; 3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50000" r="46933"/>
          <a:stretch>
            <a:fillRect/>
          </a:stretch>
        </p:blipFill>
        <p:spPr bwMode="auto">
          <a:xfrm rot="18429427">
            <a:off x="5761939" y="126153"/>
            <a:ext cx="498057" cy="365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0E2E1-0A3E-4BC9-A5AE-9EA6500E5E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C494BC-1640-4E8F-A121-8811D8CE6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0E2E1-0A3E-4BC9-A5AE-9EA6500E5E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C494BC-1640-4E8F-A121-8811D8CE6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88825.png"/>
          <p:cNvPicPr>
            <a:picLocks noChangeAspect="1"/>
          </p:cNvPicPr>
          <p:nvPr userDrawn="1"/>
        </p:nvPicPr>
        <p:blipFill>
          <a:blip r:embed="rId2" cstate="print"/>
          <a:srcRect l="16069"/>
          <a:stretch>
            <a:fillRect/>
          </a:stretch>
        </p:blipFill>
        <p:spPr>
          <a:xfrm>
            <a:off x="0" y="0"/>
            <a:ext cx="2238589" cy="5143500"/>
          </a:xfrm>
          <a:prstGeom prst="rect">
            <a:avLst/>
          </a:prstGeom>
        </p:spPr>
      </p:pic>
      <p:pic>
        <p:nvPicPr>
          <p:cNvPr id="8" name="Picture 28" descr="http://by-anna.ucoz.ru/birds/0_c0a1c_c023c2c3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380301">
            <a:off x="955399" y="2464954"/>
            <a:ext cx="682551" cy="522162"/>
          </a:xfrm>
          <a:prstGeom prst="rect">
            <a:avLst/>
          </a:prstGeom>
          <a:noFill/>
        </p:spPr>
      </p:pic>
      <p:pic>
        <p:nvPicPr>
          <p:cNvPr id="9" name="Picture 28" descr="http://by-anna.ucoz.ru/birds/0_c0a1c_c023c2c3_ori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814477" flipH="1">
            <a:off x="260947" y="2637214"/>
            <a:ext cx="633636" cy="484741"/>
          </a:xfrm>
          <a:prstGeom prst="rect">
            <a:avLst/>
          </a:prstGeom>
          <a:noFill/>
        </p:spPr>
      </p:pic>
      <p:pic>
        <p:nvPicPr>
          <p:cNvPr id="10" name="Picture 2" descr=" 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188827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 flipH="1">
            <a:off x="7154802" y="0"/>
            <a:ext cx="1989198" cy="5143500"/>
          </a:xfrm>
          <a:prstGeom prst="rect">
            <a:avLst/>
          </a:prstGeom>
        </p:spPr>
      </p:pic>
      <p:pic>
        <p:nvPicPr>
          <p:cNvPr id="11" name="Picture 68" descr="Lenagold - &amp;Kcy;&amp;lcy;&amp;icy;&amp;pcy;&amp;acy;&amp;rcy;&amp;tcy; - &amp;Bcy;&amp;acy;&amp;bcy;&amp;ocy;&amp;chcy;&amp;kcy;&amp;icy;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50000" r="46933"/>
          <a:stretch>
            <a:fillRect/>
          </a:stretch>
        </p:blipFill>
        <p:spPr bwMode="auto">
          <a:xfrm rot="19193233">
            <a:off x="7259973" y="2176616"/>
            <a:ext cx="633135" cy="464299"/>
          </a:xfrm>
          <a:prstGeom prst="rect">
            <a:avLst/>
          </a:prstGeom>
          <a:noFill/>
        </p:spPr>
      </p:pic>
      <p:pic>
        <p:nvPicPr>
          <p:cNvPr id="12" name="Picture 70" descr="http://i28.carguru.ru/88/34/53488/22/879422/975a5dd72eff.jpe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 rot="2054635">
            <a:off x="7323231" y="1310821"/>
            <a:ext cx="491148" cy="383795"/>
          </a:xfrm>
          <a:prstGeom prst="rect">
            <a:avLst/>
          </a:prstGeom>
          <a:noFill/>
        </p:spPr>
      </p:pic>
      <p:pic>
        <p:nvPicPr>
          <p:cNvPr id="13" name="Picture 68" descr="Lenagold - &amp;Kcy;&amp;lcy;&amp;icy;&amp;pcy;&amp;acy;&amp;rcy;&amp;tcy; - &amp;Bcy;&amp;acy;&amp;bcy;&amp;ocy;&amp;chcy;&amp;kcy;&amp;icy; 3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50000" r="46933"/>
          <a:stretch>
            <a:fillRect/>
          </a:stretch>
        </p:blipFill>
        <p:spPr bwMode="auto">
          <a:xfrm rot="19116532">
            <a:off x="6847785" y="624502"/>
            <a:ext cx="520709" cy="381853"/>
          </a:xfrm>
          <a:prstGeom prst="rect">
            <a:avLst/>
          </a:prstGeom>
          <a:noFill/>
        </p:spPr>
      </p:pic>
      <p:pic>
        <p:nvPicPr>
          <p:cNvPr id="14" name="Picture 2" descr=" 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2.pic4you.ru/allimage/y2013/09-08/12216/379487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4600" flipH="1">
            <a:off x="6855247" y="28411"/>
            <a:ext cx="2354053" cy="3219723"/>
          </a:xfrm>
          <a:prstGeom prst="rect">
            <a:avLst/>
          </a:prstGeom>
          <a:noFill/>
        </p:spPr>
      </p:pic>
      <p:pic>
        <p:nvPicPr>
          <p:cNvPr id="10" name="Picture 28" descr="http://by-anna.ucoz.ru/birds/0_c0a1c_c023c2c3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380301">
            <a:off x="8383080" y="1247985"/>
            <a:ext cx="634805" cy="485635"/>
          </a:xfrm>
          <a:prstGeom prst="rect">
            <a:avLst/>
          </a:prstGeom>
          <a:noFill/>
        </p:spPr>
      </p:pic>
      <p:pic>
        <p:nvPicPr>
          <p:cNvPr id="8" name="Picture 2" descr=" 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188825.png"/>
          <p:cNvPicPr>
            <a:picLocks noChangeAspect="1"/>
          </p:cNvPicPr>
          <p:nvPr userDrawn="1"/>
        </p:nvPicPr>
        <p:blipFill>
          <a:blip r:embed="rId2" cstate="print"/>
          <a:srcRect l="21426"/>
          <a:stretch>
            <a:fillRect/>
          </a:stretch>
        </p:blipFill>
        <p:spPr>
          <a:xfrm>
            <a:off x="0" y="0"/>
            <a:ext cx="2095713" cy="5143500"/>
          </a:xfrm>
          <a:prstGeom prst="rect">
            <a:avLst/>
          </a:prstGeom>
        </p:spPr>
      </p:pic>
      <p:pic>
        <p:nvPicPr>
          <p:cNvPr id="14" name="Рисунок 13" descr="4188827.png"/>
          <p:cNvPicPr>
            <a:picLocks noChangeAspect="1"/>
          </p:cNvPicPr>
          <p:nvPr userDrawn="1"/>
        </p:nvPicPr>
        <p:blipFill>
          <a:blip r:embed="rId3" cstate="print">
            <a:lum/>
          </a:blip>
          <a:srcRect l="21546" r="3037"/>
          <a:stretch>
            <a:fillRect/>
          </a:stretch>
        </p:blipFill>
        <p:spPr>
          <a:xfrm flipH="1">
            <a:off x="7643802" y="0"/>
            <a:ext cx="1500198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0E2E1-0A3E-4BC9-A5AE-9EA6500E5E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C494BC-1640-4E8F-A121-8811D8CE6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0E2E1-0A3E-4BC9-A5AE-9EA6500E5E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C494BC-1640-4E8F-A121-8811D8CE6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80E2E1-0A3E-4BC9-A5AE-9EA6500E5E8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C494BC-1640-4E8F-A121-8811D8CE6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 userDrawn="1"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4.pic4you.ru/y2014/02-12/12216/4188827.png" TargetMode="External"/><Relationship Id="rId7" Type="http://schemas.openxmlformats.org/officeDocument/2006/relationships/hyperlink" Target="http://s2.pic4you.ru/allimage/y2013/09-08/12216/3794878.png" TargetMode="External"/><Relationship Id="rId2" Type="http://schemas.openxmlformats.org/officeDocument/2006/relationships/hyperlink" Target="http://img1.liveinternet.ru/images/attach/c/6/90/303/90303293_emka_feel_paper1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28.carguru.ru/88/34/53488/22/879422/975a5dd72eff.jpeg" TargetMode="External"/><Relationship Id="rId5" Type="http://schemas.openxmlformats.org/officeDocument/2006/relationships/hyperlink" Target="http://by-anna.ucoz.ru/birds/0_c0a1c_c023c2c3_orig.png" TargetMode="External"/><Relationship Id="rId4" Type="http://schemas.openxmlformats.org/officeDocument/2006/relationships/hyperlink" Target="http://s4.pic4you.ru/y2014/02-12/12216/4188825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s.nashaucheba.ru/tw_files2/urls_3/1333/d-1332271/img5.jpg" TargetMode="External"/><Relationship Id="rId3" Type="http://schemas.openxmlformats.org/officeDocument/2006/relationships/hyperlink" Target="https://image.jimcdn.com/app/cms/image/transf/none/path/sa529c949f80a4e04/image/i0e4dfb301d1c5a9b/version/1450967300/image.jpg" TargetMode="External"/><Relationship Id="rId7" Type="http://schemas.openxmlformats.org/officeDocument/2006/relationships/hyperlink" Target="http://www.yslish.com/thumbnail.php?file=tutchev_335918241.jpg&amp;size=article_large" TargetMode="External"/><Relationship Id="rId2" Type="http://schemas.openxmlformats.org/officeDocument/2006/relationships/hyperlink" Target="http://img1.liveinternet.ru/images/attach/c/2/74/679/74679493_large_Blaginin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.whenintime.com/tli/Oxiniya/_22_d0_9f_d0_be_d1_8d_d1_82_d1_8b__d0_b8__d0_bf_d0_b8_d1_81_d0_b0_d1_82_d0_b5_d0_bb_d0_b8_2c__d0_b8_/72969ec1-a422-4b0f-a106-7f1175d22915/kUctHP1dw5w.jpg" TargetMode="External"/><Relationship Id="rId5" Type="http://schemas.openxmlformats.org/officeDocument/2006/relationships/hyperlink" Target="http://www.cultin.ru/writers-images/moshkovskaya-ehmma-ehfraimovna_0.jpg" TargetMode="External"/><Relationship Id="rId4" Type="http://schemas.openxmlformats.org/officeDocument/2006/relationships/hyperlink" Target="http://mump3.ru/uploads/images/i/v/a/ivan_bunin_ljogkoe_dihanie_rasskaz_1916_god.jpg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63564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dirty="0" smtClean="0">
                <a:ln w="19050">
                  <a:solidFill>
                    <a:srgbClr val="008080"/>
                  </a:solidFill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ЛЮБЛЮ ПРИРОДУ РУССКУЮ.</a:t>
            </a:r>
          </a:p>
          <a:p>
            <a:r>
              <a:rPr lang="ru-RU" sz="3600" dirty="0" smtClean="0">
                <a:ln w="19050">
                  <a:solidFill>
                    <a:srgbClr val="008080"/>
                  </a:solidFill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            ВЕСНА</a:t>
            </a:r>
            <a:endParaRPr lang="ru-RU" sz="3600" dirty="0">
              <a:ln w="19050">
                <a:solidFill>
                  <a:srgbClr val="008080"/>
                </a:solidFill>
              </a:ln>
              <a:gradFill flip="none" rotWithShape="1">
                <a:gsLst>
                  <a:gs pos="0">
                    <a:srgbClr val="FF3399">
                      <a:shade val="30000"/>
                      <a:satMod val="115000"/>
                    </a:srgbClr>
                  </a:gs>
                  <a:gs pos="50000">
                    <a:srgbClr val="FF3399">
                      <a:shade val="67500"/>
                      <a:satMod val="115000"/>
                    </a:srgbClr>
                  </a:gs>
                  <a:gs pos="100000">
                    <a:srgbClr val="FF3399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23478"/>
            <a:ext cx="3312368" cy="50405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BB5645"/>
                </a:solidFill>
              </a:rPr>
              <a:t> </a:t>
            </a:r>
            <a:r>
              <a:rPr lang="ru-RU" b="1" dirty="0" smtClean="0">
                <a:solidFill>
                  <a:srgbClr val="FF0066"/>
                </a:solidFill>
              </a:rPr>
              <a:t>Литературное чтение 2 класс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</a:rPr>
              <a:t>  УМК «Школа России»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84355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Тест №9 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34"/>
            <a:ext cx="8358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Ссылки на интернет-ресурсы</a:t>
            </a:r>
          </a:p>
          <a:p>
            <a:r>
              <a:rPr lang="en-US" sz="900" dirty="0" smtClean="0">
                <a:hlinkClick r:id="rId2"/>
              </a:rPr>
              <a:t>http://img1.liveinternet.ru/images/attach/c/6/90/303/90303293_emka_feel_paper10.jpg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"/>
              </a:rPr>
              <a:t>http://s4.pic4you.ru/y2014/02-12/12216/4188827.png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4"/>
              </a:rPr>
              <a:t>http://s4.pic4you.ru/y2014/02-12/12216/4188825.png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5"/>
              </a:rPr>
              <a:t>http://by-anna.ucoz.ru/birds/0_c0a1c_c023c2c3_orig.png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6"/>
              </a:rPr>
              <a:t>http://i28.carguru.ru/88/34/53488/22/879422/975a5dd72eff.jpeg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7"/>
              </a:rPr>
              <a:t>http://s2.pic4you.ru/allimage/y2013/09-08/12216/3794878.png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285734"/>
            <a:ext cx="4572000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i="1" dirty="0" smtClean="0">
                <a:solidFill>
                  <a:srgbClr val="CC0066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600" i="1" dirty="0" smtClean="0">
                <a:solidFill>
                  <a:srgbClr val="CC0066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600" i="1" dirty="0" smtClean="0">
                <a:solidFill>
                  <a:srgbClr val="CC0066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600" i="1" dirty="0" err="1" smtClean="0">
                <a:solidFill>
                  <a:srgbClr val="CC0066"/>
                </a:solidFill>
                <a:latin typeface="Arial Black" pitchFamily="34" charset="0"/>
              </a:rPr>
              <a:t>Шахториной</a:t>
            </a:r>
            <a:r>
              <a:rPr lang="ru-RU" sz="1600" i="1" dirty="0" smtClean="0">
                <a:solidFill>
                  <a:srgbClr val="CC0066"/>
                </a:solidFill>
                <a:latin typeface="Arial Black" pitchFamily="34" charset="0"/>
              </a:rPr>
              <a:t> О. В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9502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 smtClean="0"/>
              <a:t>  Рекомендации по оцениванию результатов:</a:t>
            </a:r>
          </a:p>
          <a:p>
            <a:r>
              <a:rPr lang="ru-RU" dirty="0" smtClean="0"/>
              <a:t>Каждое верно выполненное задание </a:t>
            </a:r>
            <a:endParaRPr lang="en-US" dirty="0" smtClean="0"/>
          </a:p>
          <a:p>
            <a:r>
              <a:rPr lang="ru-RU" dirty="0" smtClean="0"/>
              <a:t>уровня А оценивается в 1 балл, </a:t>
            </a:r>
          </a:p>
          <a:p>
            <a:r>
              <a:rPr lang="ru-RU" dirty="0" smtClean="0"/>
              <a:t>уровня В – </a:t>
            </a:r>
            <a:r>
              <a:rPr lang="ru-RU" dirty="0" err="1" smtClean="0"/>
              <a:t>в</a:t>
            </a:r>
            <a:r>
              <a:rPr lang="ru-RU" dirty="0" smtClean="0"/>
              <a:t> 2 балла, </a:t>
            </a:r>
          </a:p>
          <a:p>
            <a:r>
              <a:rPr lang="ru-RU" dirty="0" smtClean="0"/>
              <a:t>уровня С – в 3 балла.</a:t>
            </a:r>
          </a:p>
          <a:p>
            <a:r>
              <a:rPr lang="ru-RU" dirty="0" smtClean="0"/>
              <a:t> 100% - оценка «5»;</a:t>
            </a:r>
          </a:p>
          <a:p>
            <a:r>
              <a:rPr lang="ru-RU" dirty="0" smtClean="0"/>
              <a:t> не менее 75%  -  оценка «4»;</a:t>
            </a:r>
          </a:p>
          <a:p>
            <a:r>
              <a:rPr lang="ru-RU" dirty="0" smtClean="0"/>
              <a:t> не менее 50%  -  оценка «3»;</a:t>
            </a:r>
          </a:p>
          <a:p>
            <a:r>
              <a:rPr lang="ru-RU" dirty="0" smtClean="0"/>
              <a:t> менее 50%  - оценка «2».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411510"/>
            <a:ext cx="561662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Какое слово не связано с темой весны?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1331640" y="411510"/>
            <a:ext cx="72008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А1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23928" y="2931790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/>
              <a:t> листопад</a:t>
            </a:r>
            <a:endParaRPr lang="ru-RU" sz="24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23928" y="1635646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/>
              <a:t> снег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23928" y="2283718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/>
              <a:t> солнце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635646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283718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2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2931790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3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3579862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4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923928" y="3579862"/>
            <a:ext cx="2808312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сосулька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64088" y="3867894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И.Бунин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736" y="411510"/>
            <a:ext cx="316835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Кто автор этих слов?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1331640" y="411510"/>
            <a:ext cx="72008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А2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39502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мамy</a:t>
            </a:r>
            <a:r>
              <a:rPr lang="ru-RU" sz="2000" b="1" i="1" dirty="0" smtClean="0">
                <a:solidFill>
                  <a:srgbClr val="002060"/>
                </a:solidFill>
              </a:rPr>
              <a:t> мою обидел,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Тепеpь</a:t>
            </a:r>
            <a:r>
              <a:rPr lang="ru-RU" sz="2000" b="1" i="1" dirty="0" smtClean="0">
                <a:solidFill>
                  <a:srgbClr val="002060"/>
                </a:solidFill>
              </a:rPr>
              <a:t> никогда-никогда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Из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домy</a:t>
            </a:r>
            <a:r>
              <a:rPr lang="ru-RU" sz="2000" b="1" i="1" dirty="0" smtClean="0">
                <a:solidFill>
                  <a:srgbClr val="002060"/>
                </a:solidFill>
              </a:rPr>
              <a:t> вместе не выйдем,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Hе</a:t>
            </a:r>
            <a:r>
              <a:rPr lang="ru-RU" sz="2000" b="1" i="1" dirty="0" smtClean="0">
                <a:solidFill>
                  <a:srgbClr val="002060"/>
                </a:solidFill>
              </a:rPr>
              <a:t> сходим с ней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никyда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img1.liveinternet.ru/images/attach/c/2/74/679/74679493_large_Blagi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7654"/>
            <a:ext cx="1525869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8" name="Picture 4" descr="https://image.jimcdn.com/app/cms/image/transf/none/path/sa529c949f80a4e04/image/i0e4dfb301d1c5a9b/version/145096730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1707654"/>
            <a:ext cx="1484337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50" name="Picture 6" descr="http://mump3.ru/uploads/images/i/v/a/ivan_bunin_ljogkoe_dihanie_rasskaz_1916_g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7654"/>
            <a:ext cx="1356812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52" name="Picture 8" descr="http://www.cultin.ru/writers-images/moshkovskaya-ehmma-ehfraimovn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707654"/>
            <a:ext cx="1440160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6" y="3867894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Е.Благинина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867894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А.Плещеев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2280" y="3867894"/>
            <a:ext cx="172819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Э.Мошковская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411760" y="4299942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4211960" y="4299942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5940152" y="4299942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>
            <a:off x="7668344" y="4299942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www.yslish.com/thumbnail.php?file=tutchev_335918241.jpg&amp;size=articl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91630"/>
            <a:ext cx="151216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Picture 2" descr="http://img.whenintime.com/tli/Oxiniya/_22_d0_9f_d0_be_d1_8d_d1_82_d1_8b__d0_b8__d0_bf_d0_b8_d1_81_d0_b0_d1_82_d0_b5_d0_bb_d0_b8_2c__d0_b8_/72969ec1-a422-4b0f-a106-7f1175d22915/kUctHP1dw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1491630"/>
            <a:ext cx="1512169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6" y="3651870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С.Маршак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3651870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Ф.Тютчев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736" y="411510"/>
            <a:ext cx="561662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Кто  написал стихотворение «Матери»?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1331640" y="411510"/>
            <a:ext cx="72008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А3</a:t>
            </a:r>
            <a:endParaRPr lang="ru-RU" sz="2000" b="1" dirty="0"/>
          </a:p>
        </p:txBody>
      </p:sp>
      <p:pic>
        <p:nvPicPr>
          <p:cNvPr id="6146" name="Picture 2" descr="http://img1.liveinternet.ru/images/attach/c/2/74/679/74679493_large_Blagi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91630"/>
            <a:ext cx="1525869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8" name="Picture 4" descr="https://image.jimcdn.com/app/cms/image/transf/none/path/sa529c949f80a4e04/image/i0e4dfb301d1c5a9b/version/1450967300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5" y="1491630"/>
            <a:ext cx="1484337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50" name="Picture 6" descr="http://mump3.ru/uploads/images/i/v/a/ivan_bunin_ljogkoe_dihanie_rasskaz_1916_g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91630"/>
            <a:ext cx="151216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3651870"/>
            <a:ext cx="151216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И.Бунин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3651870"/>
            <a:ext cx="1584176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Е. Благинина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411760" y="4083918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4211960" y="4083918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5940152" y="4083918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>
            <a:off x="7668344" y="4083918"/>
            <a:ext cx="504056" cy="4835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267494"/>
            <a:ext cx="58326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Каким настроением проникнуто стихотворение А.Плещеева «Весна»?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1331640" y="411510"/>
            <a:ext cx="72008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В1</a:t>
            </a:r>
            <a:endParaRPr lang="ru-RU" sz="2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08104" y="2931790"/>
            <a:ext cx="2376264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</a:t>
            </a:r>
            <a:r>
              <a:rPr lang="ru-RU" sz="2800" b="1" dirty="0" smtClean="0"/>
              <a:t>радостным</a:t>
            </a:r>
            <a:endParaRPr lang="ru-RU" sz="24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8104" y="1635646"/>
            <a:ext cx="2376264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грустным</a:t>
            </a:r>
            <a:endParaRPr lang="ru-RU" sz="28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08104" y="2283718"/>
            <a:ext cx="2376264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тоскливым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635646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1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283718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2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2931790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3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3579862"/>
            <a:ext cx="43204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4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508104" y="3579862"/>
            <a:ext cx="2376264" cy="4320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печальным</a:t>
            </a:r>
            <a:endParaRPr lang="ru-RU" sz="2800" b="1" dirty="0"/>
          </a:p>
        </p:txBody>
      </p:sp>
      <p:pic>
        <p:nvPicPr>
          <p:cNvPr id="21506" name="Picture 2" descr="http://fs.nashaucheba.ru/tw_files2/urls_3/1333/d-133227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01620"/>
            <a:ext cx="3576397" cy="2682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35896" y="3435846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3968" y="3435846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3435846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3435846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1331640" y="411510"/>
            <a:ext cx="72008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С1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11510"/>
            <a:ext cx="561662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Отгадай загадку. Напиши отгадку.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120359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Ручейки бегут быстрее,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Светит солнышко теплее.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Воробей погоде рад –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Заглянул к нам месяц  … 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87623" y="1491630"/>
          <a:ext cx="5328595" cy="19442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5719"/>
                <a:gridCol w="1065719"/>
                <a:gridCol w="1065719"/>
                <a:gridCol w="1065719"/>
                <a:gridCol w="1065719"/>
              </a:tblGrid>
              <a:tr h="6164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   А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   А2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   А3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  В1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   С1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112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</a:t>
                      </a:r>
                      <a:r>
                        <a:rPr lang="en-US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/>
                        <a:t>   март</a:t>
                      </a:r>
                      <a:endParaRPr lang="ru-RU" sz="2000" b="1" dirty="0"/>
                    </a:p>
                  </a:txBody>
                  <a:tcPr/>
                </a:tc>
              </a:tr>
              <a:tr h="6164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1б.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1б.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1б.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2б.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3б.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7784" y="69954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Ключ к тесту: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753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2"/>
              </a:rPr>
              <a:t>http://img1.liveinternet.ru/images/attach/c/2/74/679/74679493_large_Blaginina.jpg</a:t>
            </a:r>
            <a:r>
              <a:rPr lang="ru-RU" sz="1200" dirty="0" smtClean="0"/>
              <a:t>  - Е.Благинина</a:t>
            </a:r>
          </a:p>
          <a:p>
            <a:r>
              <a:rPr lang="ru-RU" sz="1200" dirty="0" smtClean="0">
                <a:hlinkClick r:id="rId3"/>
              </a:rPr>
              <a:t>https://image.jimcdn.com/app/cms/image/transf/none/path/sa529c949f80a4e04/image/i0e4dfb301d1c5a9b/version/1450967300/image.jpg</a:t>
            </a:r>
            <a:r>
              <a:rPr lang="ru-RU" sz="1200" dirty="0" smtClean="0"/>
              <a:t>  - А.Плещеев</a:t>
            </a:r>
          </a:p>
          <a:p>
            <a:r>
              <a:rPr lang="ru-RU" sz="1200" dirty="0" smtClean="0">
                <a:hlinkClick r:id="rId4"/>
              </a:rPr>
              <a:t>http://mump3.ru/uploads/images/i/v/a/ivan_bunin_ljogkoe_dihanie_rasskaz_1916_god.jpg</a:t>
            </a:r>
            <a:r>
              <a:rPr lang="ru-RU" sz="1200" dirty="0" smtClean="0"/>
              <a:t>  - И.Бунин</a:t>
            </a:r>
          </a:p>
          <a:p>
            <a:r>
              <a:rPr lang="ru-RU" sz="1200" dirty="0" smtClean="0">
                <a:hlinkClick r:id="rId5"/>
              </a:rPr>
              <a:t>http://www.cultin.ru/writers-images/moshkovskaya-ehmma-ehfraimovna_0.jpg</a:t>
            </a:r>
            <a:r>
              <a:rPr lang="ru-RU" sz="1200" dirty="0" smtClean="0"/>
              <a:t>   - </a:t>
            </a:r>
            <a:r>
              <a:rPr lang="ru-RU" sz="1200" dirty="0" err="1" smtClean="0"/>
              <a:t>Э.Мошковская</a:t>
            </a:r>
            <a:endParaRPr lang="ru-RU" sz="1200" dirty="0" smtClean="0"/>
          </a:p>
          <a:p>
            <a:r>
              <a:rPr lang="ru-RU" sz="1200" dirty="0" smtClean="0">
                <a:hlinkClick r:id="rId6"/>
              </a:rPr>
              <a:t>http://img.whenintime.com/tli/Oxiniya/_22_d0_9f_d0_be_d1_8d_d1_82_d1_8b__d0_b8__d0_bf_d0_b8_d1_81_d0_b0_d1_82_d0_b5_d0_bb_d0_b8_2c__d0_b8_/72969ec1-a422-4b0f-a106-7f1175d22915/kUctHP1dw5w.jpg</a:t>
            </a:r>
            <a:r>
              <a:rPr lang="ru-RU" sz="1200" dirty="0" smtClean="0"/>
              <a:t>  - С.Маршак</a:t>
            </a:r>
          </a:p>
          <a:p>
            <a:r>
              <a:rPr lang="ru-RU" sz="1200" dirty="0" smtClean="0">
                <a:hlinkClick r:id="rId7"/>
              </a:rPr>
              <a:t>http://www.yslish.com/thumbnail.php?file=tutchev_335918241.jpg&amp;size=article_large</a:t>
            </a:r>
            <a:r>
              <a:rPr lang="ru-RU" sz="1200" dirty="0" smtClean="0"/>
              <a:t>  - Ф.Тютчев</a:t>
            </a:r>
          </a:p>
          <a:p>
            <a:r>
              <a:rPr lang="ru-RU" sz="1200" dirty="0" smtClean="0">
                <a:hlinkClick r:id="rId8"/>
              </a:rPr>
              <a:t>http://fs.nashaucheba.ru/tw_files2/urls_3/1333/d-1332271/img5.jpg</a:t>
            </a:r>
            <a:r>
              <a:rPr lang="ru-RU" sz="1200" dirty="0" smtClean="0"/>
              <a:t>  - весна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749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Ссылки на интернет-ресурсы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1191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Контрольно-измерительные материалы. Литературное чтение. 2 класс. Сост. </a:t>
            </a:r>
            <a:r>
              <a:rPr lang="ru-RU" dirty="0" err="1" smtClean="0"/>
              <a:t>С.В.Кутявина</a:t>
            </a:r>
            <a:endParaRPr lang="ru-RU" dirty="0"/>
          </a:p>
        </p:txBody>
      </p:sp>
      <p:pic>
        <p:nvPicPr>
          <p:cNvPr id="5" name="Picture 2" descr="&amp;Kcy;&amp;Icy;&amp;Mcy; &amp;Lcy;&amp;icy;&amp;tcy;&amp;iecy;&amp;rcy;&amp;acy;&amp;tcy;&amp;ucy;&amp;rcy;&amp;ncy;&amp;ocy;&amp;iecy; &amp;chcy;&amp;tcy;&amp;iecy;&amp;ncy;&amp;icy;&amp;iecy; 2 &amp;kcy;&amp;lcy;. (&amp;Fcy;&amp;Gcy;&amp;Ocy;&amp;Scy;) /&amp;Kcy;&amp;ucy;&amp;tcy;&amp;yacy;&amp;vcy;&amp;icy;&amp;ncy;&amp;acy;.  &amp;horbar; &amp;Ucy;&amp;CHcy;&amp;IEcy;&amp;Bcy;&amp;Ncy;&amp;Icy;&amp;CHcy;&amp;IEcy;&amp;Kcy;.&amp;Rcy;&amp;Fcy; (&amp;ucy;&amp;chcy;&amp;iecy;&amp;bcy;&amp;ncy;&amp;acy;&amp;yacy; &amp;lcy;&amp;icy;&amp;tcy;&amp;iecy;&amp;rcy;&amp;acy;&amp;tcy;&amp;ucy;&amp;rcy;&amp;acy; &amp;vcy;&amp;scy;&amp;iecy;&amp;khcy; &amp;icy;&amp;zcy;&amp;dcy;&amp;acy;&amp;tcy;&amp;iecy;&amp;lcy;&amp;softcy;&amp;scy;&amp;tcy;&amp;vcy;)"/>
          <p:cNvPicPr>
            <a:picLocks noChangeAspect="1" noChangeArrowheads="1"/>
          </p:cNvPicPr>
          <p:nvPr/>
        </p:nvPicPr>
        <p:blipFill>
          <a:blip r:embed="rId9" cstate="print"/>
          <a:srcRect l="15120" r="16841"/>
          <a:stretch>
            <a:fillRect/>
          </a:stretch>
        </p:blipFill>
        <p:spPr bwMode="auto">
          <a:xfrm>
            <a:off x="8244408" y="4011910"/>
            <a:ext cx="576064" cy="8466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395</Words>
  <Application>Microsoft Office PowerPoint</Application>
  <PresentationFormat>Экран (16:9)</PresentationFormat>
  <Paragraphs>103</Paragraphs>
  <Slides>10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32</cp:revision>
  <dcterms:created xsi:type="dcterms:W3CDTF">2016-07-11T15:29:42Z</dcterms:created>
  <dcterms:modified xsi:type="dcterms:W3CDTF">2023-03-20T07:15:04Z</dcterms:modified>
</cp:coreProperties>
</file>