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51219986390589"/>
          <c:y val="5.8891568245601725E-2"/>
          <c:w val="0.64382193545251287"/>
          <c:h val="0.843173230354121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Старшая группа</c:v>
                </c:pt>
                <c:pt idx="1">
                  <c:v>Подготовительная группа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</c:v>
                </c:pt>
                <c:pt idx="1">
                  <c:v>0.33000000000000007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Старшая группа</c:v>
                </c:pt>
                <c:pt idx="1">
                  <c:v>Подготовительная группа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0.2</c:v>
                </c:pt>
                <c:pt idx="1">
                  <c:v>0.42000000000000004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Старшая группа</c:v>
                </c:pt>
                <c:pt idx="1">
                  <c:v>Подготовительная группа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0.30000000000000004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936384"/>
        <c:axId val="135936944"/>
      </c:barChart>
      <c:catAx>
        <c:axId val="135936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5936944"/>
        <c:crosses val="autoZero"/>
        <c:auto val="1"/>
        <c:lblAlgn val="ctr"/>
        <c:lblOffset val="100"/>
        <c:noMultiLvlLbl val="0"/>
      </c:catAx>
      <c:valAx>
        <c:axId val="1359369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59363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Старшая группа</c:v>
                </c:pt>
                <c:pt idx="1">
                  <c:v>Подготовительная группа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0.27</c:v>
                </c:pt>
                <c:pt idx="1">
                  <c:v>0.12000000000000001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Старшая группа</c:v>
                </c:pt>
                <c:pt idx="1">
                  <c:v>Подготовительная группа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0.31000000000000005</c:v>
                </c:pt>
                <c:pt idx="1">
                  <c:v>0.44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Старшая группа</c:v>
                </c:pt>
                <c:pt idx="1">
                  <c:v>Подготовительная группа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0.42000000000000004</c:v>
                </c:pt>
                <c:pt idx="1">
                  <c:v>0.44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0883072"/>
        <c:axId val="780883632"/>
      </c:barChart>
      <c:catAx>
        <c:axId val="780883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80883632"/>
        <c:crosses val="autoZero"/>
        <c:auto val="1"/>
        <c:lblAlgn val="ctr"/>
        <c:lblOffset val="100"/>
        <c:noMultiLvlLbl val="0"/>
      </c:catAx>
      <c:valAx>
        <c:axId val="7808836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808830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F1E65-93BE-481C-AE4C-E9F54BB75E3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CAE87-6D91-4815-B45A-DB23E2106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77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501E2-DC78-43DB-AAB6-C01A1B6833B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8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501E2-DC78-43DB-AAB6-C01A1B6833B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002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0D19-983D-455D-957D-23832CBCA90C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B8C5-8E70-4A4F-BAFA-6335C647E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57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0D19-983D-455D-957D-23832CBCA90C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B8C5-8E70-4A4F-BAFA-6335C647E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61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0D19-983D-455D-957D-23832CBCA90C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B8C5-8E70-4A4F-BAFA-6335C647E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14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0D19-983D-455D-957D-23832CBCA90C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B8C5-8E70-4A4F-BAFA-6335C647E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16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0D19-983D-455D-957D-23832CBCA90C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B8C5-8E70-4A4F-BAFA-6335C647E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71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0D19-983D-455D-957D-23832CBCA90C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B8C5-8E70-4A4F-BAFA-6335C647E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98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0D19-983D-455D-957D-23832CBCA90C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B8C5-8E70-4A4F-BAFA-6335C647E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0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0D19-983D-455D-957D-23832CBCA90C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B8C5-8E70-4A4F-BAFA-6335C647E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94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0D19-983D-455D-957D-23832CBCA90C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B8C5-8E70-4A4F-BAFA-6335C647E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9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0D19-983D-455D-957D-23832CBCA90C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B8C5-8E70-4A4F-BAFA-6335C647E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78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0D19-983D-455D-957D-23832CBCA90C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B8C5-8E70-4A4F-BAFA-6335C647E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16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B0D19-983D-455D-957D-23832CBCA90C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4B8C5-8E70-4A4F-BAFA-6335C647E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19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1420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+mn-lt"/>
              </a:rPr>
              <a:t>Ознакомление детей старшего дошкольного возраста с профессиями родного края</a:t>
            </a:r>
            <a:endParaRPr lang="ru-RU" i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39190" y="5062876"/>
            <a:ext cx="5109029" cy="1323409"/>
          </a:xfrm>
        </p:spPr>
        <p:txBody>
          <a:bodyPr>
            <a:normAutofit/>
          </a:bodyPr>
          <a:lstStyle/>
          <a:p>
            <a:r>
              <a:rPr lang="ru-RU" i="1" dirty="0" smtClean="0"/>
              <a:t>Учитель-логопед: Воронина И.Н.</a:t>
            </a:r>
          </a:p>
          <a:p>
            <a:r>
              <a:rPr lang="ru-RU" i="1" dirty="0" smtClean="0"/>
              <a:t>МБДОУ детский сад «Солнышко»</a:t>
            </a:r>
            <a:endParaRPr lang="ru-RU" i="1" dirty="0"/>
          </a:p>
        </p:txBody>
      </p:sp>
      <p:pic>
        <p:nvPicPr>
          <p:cNvPr id="1026" name="Picture 2" descr="http://illustrators.ru/uploads/illustration/image/865954/main_pro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90" y="4312783"/>
            <a:ext cx="6667500" cy="25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99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9608" y="274638"/>
            <a:ext cx="749808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>
                <a:latin typeface="Calibri" pitchFamily="34" charset="0"/>
                <a:cs typeface="Calibri" pitchFamily="34" charset="0"/>
              </a:rPr>
              <a:t>Наблюдение за трудом взрослых, организация экскурсий и целевых прогулок</a:t>
            </a:r>
          </a:p>
        </p:txBody>
      </p:sp>
      <p:pic>
        <p:nvPicPr>
          <p:cNvPr id="4098" name="Picture 2" descr="F:\ВАРАЧЕК ВСЕ О ПРОФЕССИЯХ\ВСЕ ФОТО ПРОФЕССИЙ 2015 ГРУППА\Фото-00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060731"/>
            <a:ext cx="3713106" cy="2762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Солнышко\Desktop\фото для конференции\SDC116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r="3928" b="16190"/>
          <a:stretch/>
        </p:blipFill>
        <p:spPr bwMode="auto">
          <a:xfrm>
            <a:off x="6317264" y="3802630"/>
            <a:ext cx="4000500" cy="2873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Солнышко\Desktop\фото для конференции\SDC1126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30"/>
          <a:stretch/>
        </p:blipFill>
        <p:spPr bwMode="auto">
          <a:xfrm>
            <a:off x="1881943" y="3851988"/>
            <a:ext cx="4120070" cy="2721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олнышко\Desktop\фото для конференции\IMG_46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39" y="1237725"/>
            <a:ext cx="3528392" cy="256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chool1411.ucoz.ru/2015-2016/044948ca2370b33885fbdd62f99160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431" y="627683"/>
            <a:ext cx="2202603" cy="220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42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335054"/>
            <a:ext cx="8578200" cy="789691"/>
          </a:xfrm>
        </p:spPr>
        <p:txBody>
          <a:bodyPr>
            <a:normAutofit/>
          </a:bodyPr>
          <a:lstStyle/>
          <a:p>
            <a:r>
              <a:rPr lang="ru-RU" sz="2400" b="1" i="1" dirty="0">
                <a:latin typeface="Calibri" pitchFamily="34" charset="0"/>
                <a:cs typeface="Calibri" pitchFamily="34" charset="0"/>
              </a:rPr>
              <a:t>3. Создание развивающей предметно-пространственной среды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41902" y="934925"/>
            <a:ext cx="259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Calibri" pitchFamily="34" charset="0"/>
                <a:cs typeface="Calibri" pitchFamily="34" charset="0"/>
              </a:rPr>
              <a:t> Игровые </a:t>
            </a:r>
            <a:r>
              <a:rPr lang="ru-RU" sz="2000" b="1" i="1" dirty="0" smtClean="0">
                <a:latin typeface="Calibri" pitchFamily="34" charset="0"/>
                <a:cs typeface="Calibri" pitchFamily="34" charset="0"/>
              </a:rPr>
              <a:t>центры в группах</a:t>
            </a:r>
            <a:endParaRPr lang="ru-RU" sz="2000" b="1" dirty="0"/>
          </a:p>
        </p:txBody>
      </p:sp>
      <p:pic>
        <p:nvPicPr>
          <p:cNvPr id="5125" name="Picture 5" descr="C:\Users\Солнышко\Desktop\фото для конференции\IMG_46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616" y="1600972"/>
            <a:ext cx="3420380" cy="2404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63552" y="1273479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Calibri" pitchFamily="34" charset="0"/>
                <a:cs typeface="Calibri" pitchFamily="34" charset="0"/>
              </a:rPr>
              <a:t>    Центр книги</a:t>
            </a:r>
            <a:endParaRPr lang="ru-RU" b="1" dirty="0"/>
          </a:p>
        </p:txBody>
      </p:sp>
      <p:pic>
        <p:nvPicPr>
          <p:cNvPr id="1026" name="Picture 2" descr="C:\Users\Солнышко\Desktop\фото для конференции\IMG_46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431" y="1652179"/>
            <a:ext cx="3137520" cy="2519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4"/>
          <a:stretch/>
        </p:blipFill>
        <p:spPr>
          <a:xfrm>
            <a:off x="4024614" y="4481291"/>
            <a:ext cx="3856643" cy="2264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43161" y="4101724"/>
            <a:ext cx="8209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Пополнение развивающих игр в логопедическом кабинете</a:t>
            </a:r>
            <a:endParaRPr lang="ru-RU" sz="2400" b="1" i="1" dirty="0"/>
          </a:p>
        </p:txBody>
      </p:sp>
      <p:pic>
        <p:nvPicPr>
          <p:cNvPr id="7" name="Picture 2" descr="https://img-fotki.yandex.ru/get/6521/134091466.31/0_91b67_e12c4769_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66" y="4162636"/>
            <a:ext cx="1833005" cy="221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-fotki.yandex.ru/get/9833/56195015.1e6/0_c47c8_ec216b1_X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179" y="3144901"/>
            <a:ext cx="2005605" cy="337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93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414878"/>
            <a:ext cx="7498080" cy="778098"/>
          </a:xfrm>
        </p:spPr>
        <p:txBody>
          <a:bodyPr>
            <a:normAutofit/>
          </a:bodyPr>
          <a:lstStyle/>
          <a:p>
            <a:r>
              <a:rPr lang="ru-RU" sz="2400" b="1" i="1" dirty="0">
                <a:latin typeface="Calibri" pitchFamily="34" charset="0"/>
                <a:cs typeface="Calibri" pitchFamily="34" charset="0"/>
              </a:rPr>
              <a:t>Изготовление атрибутов к сюжетно-ролевой игре</a:t>
            </a:r>
          </a:p>
        </p:txBody>
      </p:sp>
      <p:pic>
        <p:nvPicPr>
          <p:cNvPr id="4" name="Picture 3" descr="C:\Users\Солнышко\Desktop\фото для конференции\IMG_46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700808"/>
            <a:ext cx="4104456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Солнышко\Desktop\фото для конференции\IMG_46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3" b="6185"/>
          <a:stretch/>
        </p:blipFill>
        <p:spPr bwMode="auto">
          <a:xfrm>
            <a:off x="6096000" y="2132857"/>
            <a:ext cx="4104456" cy="3948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99656" y="1170186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Calibri" pitchFamily="34" charset="0"/>
                <a:cs typeface="Calibri" pitchFamily="34" charset="0"/>
              </a:rPr>
              <a:t>«Кафе»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08169" y="1209906"/>
            <a:ext cx="1795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Calibri" pitchFamily="34" charset="0"/>
                <a:cs typeface="Calibri" pitchFamily="34" charset="0"/>
              </a:rPr>
              <a:t>«Сбербанк»</a:t>
            </a:r>
            <a:endParaRPr lang="ru-RU" sz="2400" b="1" dirty="0"/>
          </a:p>
        </p:txBody>
      </p:sp>
      <p:pic>
        <p:nvPicPr>
          <p:cNvPr id="11266" name="Picture 2" descr="http://www.clipartkid.com/images/459/pilot-clip-art-images-pilot-stock-photos-clipart-pilot-pictures-Xuo3pp-clip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4887"/>
            <a:ext cx="1847528" cy="235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24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188640"/>
            <a:ext cx="8686800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Calibri" pitchFamily="34" charset="0"/>
                <a:cs typeface="Calibri" pitchFamily="34" charset="0"/>
              </a:rPr>
              <a:t>4. Организация активного взаимодействия с семьями воспитанников</a:t>
            </a:r>
          </a:p>
        </p:txBody>
      </p:sp>
      <p:pic>
        <p:nvPicPr>
          <p:cNvPr id="6146" name="Picture 2" descr="C:\Users\Солнышко\Desktop\фото для конференции\IMG_46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1915091"/>
            <a:ext cx="3401203" cy="2326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516" y="1196753"/>
            <a:ext cx="3943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Calibri" pitchFamily="34" charset="0"/>
                <a:cs typeface="Calibri" pitchFamily="34" charset="0"/>
              </a:rPr>
              <a:t>Реализация проекта «Все профессии важны, все профессии нужны»</a:t>
            </a:r>
            <a:endParaRPr lang="ru-RU" dirty="0"/>
          </a:p>
        </p:txBody>
      </p:sp>
      <p:pic>
        <p:nvPicPr>
          <p:cNvPr id="2050" name="Picture 2" descr="D:\ФОТО ДЛЯ ОТЧЁТОВ\ДЕНЬ МАТЕРИ\IMG_31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1" r="2433"/>
          <a:stretch/>
        </p:blipFill>
        <p:spPr bwMode="auto">
          <a:xfrm>
            <a:off x="6606546" y="1796964"/>
            <a:ext cx="3437859" cy="2418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00055" y="1196753"/>
            <a:ext cx="2933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Calibri" pitchFamily="34" charset="0"/>
                <a:cs typeface="Calibri" pitchFamily="34" charset="0"/>
              </a:rPr>
              <a:t>Семейный праздник </a:t>
            </a:r>
          </a:p>
          <a:p>
            <a:pPr algn="ctr"/>
            <a:r>
              <a:rPr lang="ru-RU" i="1" dirty="0">
                <a:latin typeface="Calibri" pitchFamily="34" charset="0"/>
                <a:cs typeface="Calibri" pitchFamily="34" charset="0"/>
              </a:rPr>
              <a:t>«Бюро добрых услуг»</a:t>
            </a:r>
            <a:endParaRPr lang="ru-RU" dirty="0"/>
          </a:p>
        </p:txBody>
      </p:sp>
      <p:pic>
        <p:nvPicPr>
          <p:cNvPr id="7" name="Picture 5" descr="F:\Новая папка\Фото01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4417089"/>
            <a:ext cx="3583632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25806" y="4057222"/>
            <a:ext cx="3477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Calibri" pitchFamily="34" charset="0"/>
                <a:cs typeface="Calibri" pitchFamily="34" charset="0"/>
              </a:rPr>
              <a:t>Участие родителей в экскурсиях</a:t>
            </a:r>
            <a:endParaRPr lang="ru-RU" dirty="0"/>
          </a:p>
        </p:txBody>
      </p:sp>
      <p:pic>
        <p:nvPicPr>
          <p:cNvPr id="2051" name="Picture 3" descr="C:\Users\Солнышко\Desktop\фото для конференции\IMG_12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730" y="4354953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949625" y="4057222"/>
            <a:ext cx="2584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>
                <a:latin typeface="Calibri" pitchFamily="34" charset="0"/>
                <a:cs typeface="Calibri" pitchFamily="34" charset="0"/>
              </a:rPr>
              <a:t>Родительские собрания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16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500" i="1" dirty="0">
                <a:latin typeface="Calibri" pitchFamily="34" charset="0"/>
                <a:cs typeface="Calibri" pitchFamily="34" charset="0"/>
              </a:rPr>
              <a:t>Результаты выявления уровня знаний детей о профессиях по Е.И. Шаламовой</a:t>
            </a:r>
            <a:br>
              <a:rPr lang="ru-RU" sz="2500" i="1" dirty="0">
                <a:latin typeface="Calibri" pitchFamily="34" charset="0"/>
                <a:cs typeface="Calibri" pitchFamily="34" charset="0"/>
              </a:rPr>
            </a:br>
            <a:r>
              <a:rPr lang="ru-RU" sz="2500" i="1" dirty="0">
                <a:latin typeface="Calibri" pitchFamily="34" charset="0"/>
                <a:cs typeface="Calibri" pitchFamily="34" charset="0"/>
              </a:rPr>
              <a:t>Промежуточный этап (февраль 2015 г.)</a:t>
            </a:r>
          </a:p>
        </p:txBody>
      </p:sp>
    </p:spTree>
    <p:extLst>
      <p:ext uri="{BB962C8B-B14F-4D97-AF65-F5344CB8AC3E}">
        <p14:creationId xmlns:p14="http://schemas.microsoft.com/office/powerpoint/2010/main" val="147631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57" y="-26166"/>
            <a:ext cx="9149719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"/>
          <a:stretch/>
        </p:blipFill>
        <p:spPr>
          <a:xfrm>
            <a:off x="1770526" y="1700808"/>
            <a:ext cx="5593330" cy="4470015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770527" y="260649"/>
            <a:ext cx="8897474" cy="1328023"/>
          </a:xfrm>
          <a:prstGeom prst="roundRect">
            <a:avLst/>
          </a:prstGeom>
          <a:solidFill>
            <a:srgbClr val="C1F7AB"/>
          </a:solidFill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«Пограничники» 1984 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7774" y="1988840"/>
            <a:ext cx="2883382" cy="3539430"/>
          </a:xfrm>
          <a:prstGeom prst="rect">
            <a:avLst/>
          </a:prstGeom>
          <a:solidFill>
            <a:srgbClr val="C1F7AB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границу не посмеет враг, если в наряде такие серьезные пограничники: </a:t>
            </a:r>
          </a:p>
          <a:p>
            <a:pPr algn="just"/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Коля Плахов,</a:t>
            </a:r>
          </a:p>
          <a:p>
            <a:pPr algn="just"/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Саша Седунов,</a:t>
            </a:r>
          </a:p>
          <a:p>
            <a:pPr algn="just"/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Миша Беляев.</a:t>
            </a:r>
          </a:p>
        </p:txBody>
      </p:sp>
    </p:spTree>
    <p:extLst>
      <p:ext uri="{BB962C8B-B14F-4D97-AF65-F5344CB8AC3E}">
        <p14:creationId xmlns:p14="http://schemas.microsoft.com/office/powerpoint/2010/main" val="60276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3"/>
          <a:stretch/>
        </p:blipFill>
        <p:spPr>
          <a:xfrm>
            <a:off x="1524000" y="-3301"/>
            <a:ext cx="9144000" cy="70397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1516663"/>
            <a:ext cx="5981574" cy="3836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610744" y="188641"/>
            <a:ext cx="9057257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«Железная дорога» 1975 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9789" y="5539873"/>
            <a:ext cx="8577513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Веселый и ответственный дежурный по вокзалу Олег </a:t>
            </a:r>
            <a:r>
              <a:rPr lang="ru-RU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Поздеев</a:t>
            </a:r>
            <a:r>
              <a:rPr lang="ru-RU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отправляет пассажирский поезд в дальний путь, который ведет настоящий машинист Андрей </a:t>
            </a:r>
            <a:r>
              <a:rPr lang="ru-RU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Карузин</a:t>
            </a:r>
            <a:r>
              <a:rPr lang="ru-RU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порядком следит серьезный проводник Саша Нефедов. А дружные ребята: Оля Макарова, Гена Титов, Катя Строганова, Саша Морозов и Саша </a:t>
            </a:r>
            <a:r>
              <a:rPr lang="ru-RU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Опаницын</a:t>
            </a:r>
            <a:r>
              <a:rPr lang="ru-RU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едут отдыхать в гости.</a:t>
            </a:r>
          </a:p>
        </p:txBody>
      </p:sp>
    </p:spTree>
    <p:extLst>
      <p:ext uri="{BB962C8B-B14F-4D97-AF65-F5344CB8AC3E}">
        <p14:creationId xmlns:p14="http://schemas.microsoft.com/office/powerpoint/2010/main" val="116017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ormcon.net/data/56ef35e1f18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10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601" y="2204864"/>
            <a:ext cx="7756263" cy="1054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i="1" dirty="0">
                <a:latin typeface="Calibri" pitchFamily="34" charset="0"/>
                <a:cs typeface="Calibri" pitchFamily="34" charset="0"/>
              </a:rPr>
              <a:t>Профессии бывают разные – </a:t>
            </a:r>
            <a:br>
              <a:rPr lang="ru-RU" sz="3600" i="1" dirty="0">
                <a:latin typeface="Calibri" pitchFamily="34" charset="0"/>
                <a:cs typeface="Calibri" pitchFamily="34" charset="0"/>
              </a:rPr>
            </a:br>
            <a:r>
              <a:rPr lang="ru-RU" sz="3600" i="1" dirty="0">
                <a:latin typeface="Calibri" pitchFamily="34" charset="0"/>
                <a:cs typeface="Calibri" pitchFamily="34" charset="0"/>
              </a:rPr>
              <a:t>Все они очень важные:</a:t>
            </a:r>
            <a:br>
              <a:rPr lang="ru-RU" sz="3600" i="1" dirty="0">
                <a:latin typeface="Calibri" pitchFamily="34" charset="0"/>
                <a:cs typeface="Calibri" pitchFamily="34" charset="0"/>
              </a:rPr>
            </a:br>
            <a:r>
              <a:rPr lang="ru-RU" sz="3600" i="1" dirty="0">
                <a:latin typeface="Calibri" pitchFamily="34" charset="0"/>
                <a:cs typeface="Calibri" pitchFamily="34" charset="0"/>
              </a:rPr>
              <a:t>Повар, плотник и шофёр,</a:t>
            </a:r>
            <a:br>
              <a:rPr lang="ru-RU" sz="3600" i="1" dirty="0">
                <a:latin typeface="Calibri" pitchFamily="34" charset="0"/>
                <a:cs typeface="Calibri" pitchFamily="34" charset="0"/>
              </a:rPr>
            </a:br>
            <a:r>
              <a:rPr lang="ru-RU" sz="3600" i="1" dirty="0">
                <a:latin typeface="Calibri" pitchFamily="34" charset="0"/>
                <a:cs typeface="Calibri" pitchFamily="34" charset="0"/>
              </a:rPr>
              <a:t>Педагог, маляр, монтёр</a:t>
            </a:r>
            <a:br>
              <a:rPr lang="ru-RU" sz="3600" i="1" dirty="0">
                <a:latin typeface="Calibri" pitchFamily="34" charset="0"/>
                <a:cs typeface="Calibri" pitchFamily="34" charset="0"/>
              </a:rPr>
            </a:br>
            <a:r>
              <a:rPr lang="ru-RU" sz="3600" i="1" dirty="0">
                <a:latin typeface="Calibri" pitchFamily="34" charset="0"/>
                <a:cs typeface="Calibri" pitchFamily="34" charset="0"/>
              </a:rPr>
              <a:t>Все профессии важны, </a:t>
            </a:r>
            <a:br>
              <a:rPr lang="ru-RU" sz="3600" i="1" dirty="0">
                <a:latin typeface="Calibri" pitchFamily="34" charset="0"/>
                <a:cs typeface="Calibri" pitchFamily="34" charset="0"/>
              </a:rPr>
            </a:br>
            <a:r>
              <a:rPr lang="ru-RU" sz="3600" i="1" dirty="0">
                <a:latin typeface="Calibri" pitchFamily="34" charset="0"/>
                <a:cs typeface="Calibri" pitchFamily="34" charset="0"/>
              </a:rPr>
              <a:t>И для посёлка все нужны! </a:t>
            </a:r>
          </a:p>
        </p:txBody>
      </p:sp>
    </p:spTree>
    <p:extLst>
      <p:ext uri="{BB962C8B-B14F-4D97-AF65-F5344CB8AC3E}">
        <p14:creationId xmlns:p14="http://schemas.microsoft.com/office/powerpoint/2010/main" val="9048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nachalo4ka.ru/wp-content/uploads/2014/05/veselyie-rebyata-shablon-prevyu-4-600x4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8" y="-35719"/>
            <a:ext cx="12192000" cy="689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0206" y="1940227"/>
            <a:ext cx="7756263" cy="1054250"/>
          </a:xfrm>
        </p:spPr>
        <p:txBody>
          <a:bodyPr/>
          <a:lstStyle/>
          <a:p>
            <a:pPr algn="ctr"/>
            <a:r>
              <a:rPr lang="ru-RU" i="1" dirty="0" smtClean="0"/>
              <a:t>Спасибо за внимание!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59876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bezgina.ucoz.ru/_ph/2/6288127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0"/>
            <a:ext cx="107986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endParaRPr lang="ru-RU" sz="3200" dirty="0" smtClean="0">
              <a:latin typeface="Comic Sans MS" panose="030F0702030302020204" pitchFamily="66" charset="0"/>
            </a:endParaRPr>
          </a:p>
          <a:p>
            <a:pPr marL="0" indent="0" algn="r">
              <a:buNone/>
            </a:pPr>
            <a:endParaRPr lang="ru-RU" sz="3200" dirty="0" smtClean="0">
              <a:latin typeface="Comic Sans MS" panose="030F0702030302020204" pitchFamily="66" charset="0"/>
            </a:endParaRPr>
          </a:p>
          <a:p>
            <a:pPr marL="0" indent="0" algn="r">
              <a:buNone/>
            </a:pPr>
            <a:endParaRPr lang="ru-RU" sz="3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200" i="1" dirty="0" smtClean="0"/>
              <a:t>У </a:t>
            </a:r>
            <a:r>
              <a:rPr lang="ru-RU" sz="3200" i="1" dirty="0"/>
              <a:t>меня растут года,</a:t>
            </a:r>
            <a:br>
              <a:rPr lang="ru-RU" sz="3200" i="1" dirty="0"/>
            </a:br>
            <a:r>
              <a:rPr lang="ru-RU" sz="3200" i="1" dirty="0"/>
              <a:t>будет и семнадцать.</a:t>
            </a:r>
            <a:br>
              <a:rPr lang="ru-RU" sz="3200" i="1" dirty="0"/>
            </a:br>
            <a:r>
              <a:rPr lang="ru-RU" sz="3200" i="1" dirty="0"/>
              <a:t>Где работать мне тогда,</a:t>
            </a:r>
            <a:br>
              <a:rPr lang="ru-RU" sz="3200" i="1" dirty="0"/>
            </a:br>
            <a:r>
              <a:rPr lang="ru-RU" sz="3200" i="1" dirty="0"/>
              <a:t>чем заниматься?</a:t>
            </a:r>
            <a:br>
              <a:rPr lang="ru-RU" sz="3200" i="1" dirty="0"/>
            </a:br>
            <a:r>
              <a:rPr lang="ru-RU" sz="3200" i="1" dirty="0"/>
              <a:t>                     </a:t>
            </a:r>
            <a:r>
              <a:rPr lang="ru-RU" sz="3200" i="1" dirty="0" smtClean="0"/>
              <a:t>                      В</a:t>
            </a:r>
            <a:r>
              <a:rPr lang="ru-RU" sz="3200" i="1" dirty="0"/>
              <a:t>. Маяковский</a:t>
            </a:r>
            <a:br>
              <a:rPr lang="ru-RU" sz="3200" i="1" dirty="0"/>
            </a:b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3365468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олнышко\Desktop\фото для конференции\IMG_4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31" y="1757312"/>
            <a:ext cx="6525279" cy="4351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27200" y="791420"/>
            <a:ext cx="7779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/>
              <a:t>   Состав </a:t>
            </a:r>
            <a:r>
              <a:rPr lang="ru-RU" sz="4000" i="1" dirty="0"/>
              <a:t>творческой группы</a:t>
            </a:r>
            <a:endParaRPr lang="ru-RU" sz="4000" dirty="0"/>
          </a:p>
        </p:txBody>
      </p:sp>
      <p:pic>
        <p:nvPicPr>
          <p:cNvPr id="6146" name="Picture 2" descr="http://primdou82.ru/public/all/hello_html_6b803fc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13" y="135058"/>
            <a:ext cx="1973044" cy="253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ages.clipartpanda.com/chef-clipart-27af667f51a706af9bcdfd01593ba5d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1277257"/>
            <a:ext cx="1872343" cy="378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255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2317168"/>
              </p:ext>
            </p:extLst>
          </p:nvPr>
        </p:nvGraphicFramePr>
        <p:xfrm>
          <a:off x="1502229" y="1626280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61143" y="557963"/>
            <a:ext cx="76490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Calibri" pitchFamily="34" charset="0"/>
                <a:cs typeface="Calibri" pitchFamily="34" charset="0"/>
              </a:rPr>
              <a:t>Результаты выявления уровня знаний детей о профессиях по Е.И. Шаламовой</a:t>
            </a:r>
            <a:br>
              <a:rPr lang="ru-RU" sz="2400" b="1" i="1" dirty="0">
                <a:latin typeface="Calibri" pitchFamily="34" charset="0"/>
                <a:cs typeface="Calibri" pitchFamily="34" charset="0"/>
              </a:rPr>
            </a:br>
            <a:r>
              <a:rPr lang="ru-RU" sz="2400" b="1" i="1" dirty="0">
                <a:latin typeface="Calibri" pitchFamily="34" charset="0"/>
                <a:cs typeface="Calibri" pitchFamily="34" charset="0"/>
              </a:rPr>
              <a:t>Начальный этап (сентябрь 2014 г.)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249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fashionblogeu.info/photo/56b3f6c570d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798286" y="362857"/>
            <a:ext cx="11146971" cy="505097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2400" i="1" dirty="0" smtClean="0">
                <a:latin typeface="Calibri" pitchFamily="34" charset="0"/>
                <a:cs typeface="Calibri" pitchFamily="34" charset="0"/>
              </a:rPr>
            </a:br>
            <a:r>
              <a:rPr lang="ru-RU" sz="1800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1800" i="1" dirty="0" smtClean="0">
                <a:latin typeface="Calibri" pitchFamily="34" charset="0"/>
                <a:cs typeface="Calibri" pitchFamily="34" charset="0"/>
              </a:rPr>
            </a:br>
            <a:r>
              <a:rPr lang="ru-RU" sz="1800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1800" i="1" dirty="0" smtClean="0">
                <a:latin typeface="Calibri" pitchFamily="34" charset="0"/>
                <a:cs typeface="Calibri" pitchFamily="34" charset="0"/>
              </a:rPr>
            </a:br>
            <a:r>
              <a:rPr lang="ru-RU" sz="1800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1800" i="1" dirty="0" smtClean="0">
                <a:latin typeface="Calibri" pitchFamily="34" charset="0"/>
                <a:cs typeface="Calibri" pitchFamily="34" charset="0"/>
              </a:rPr>
            </a:br>
            <a:r>
              <a:rPr lang="ru-RU" sz="2900" b="1" i="1" u="sng" dirty="0" smtClean="0">
                <a:latin typeface="Calibri" pitchFamily="34" charset="0"/>
                <a:cs typeface="Calibri" pitchFamily="34" charset="0"/>
              </a:rPr>
              <a:t>Цель</a:t>
            </a:r>
            <a:r>
              <a:rPr lang="ru-RU" sz="2900" b="1" i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ru-RU" sz="2900" i="1" dirty="0" smtClean="0">
                <a:latin typeface="Calibri" pitchFamily="34" charset="0"/>
                <a:cs typeface="Calibri" pitchFamily="34" charset="0"/>
              </a:rPr>
              <a:t>поиск эффективных форм и методов работы, направленных на ознакомление детей дошкольного возраста с профессиями родного края</a:t>
            </a:r>
            <a:br>
              <a:rPr lang="ru-RU" sz="2900" i="1" dirty="0" smtClean="0">
                <a:latin typeface="Calibri" pitchFamily="34" charset="0"/>
                <a:cs typeface="Calibri" pitchFamily="34" charset="0"/>
              </a:rPr>
            </a:br>
            <a:r>
              <a:rPr lang="ru-RU" sz="2900" b="1" i="1" u="sng" dirty="0" smtClean="0">
                <a:latin typeface="Calibri" pitchFamily="34" charset="0"/>
                <a:cs typeface="Calibri" pitchFamily="34" charset="0"/>
              </a:rPr>
              <a:t>Задачи</a:t>
            </a:r>
            <a:r>
              <a:rPr lang="ru-RU" sz="2900" b="1" i="1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ru-RU" sz="2900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2900" i="1" dirty="0" smtClean="0">
                <a:latin typeface="Calibri" pitchFamily="34" charset="0"/>
                <a:cs typeface="Calibri" pitchFamily="34" charset="0"/>
              </a:rPr>
            </a:br>
            <a:r>
              <a:rPr lang="ru-RU" sz="2900" i="1" dirty="0" smtClean="0">
                <a:latin typeface="Calibri" pitchFamily="34" charset="0"/>
                <a:cs typeface="Calibri" pitchFamily="34" charset="0"/>
              </a:rPr>
              <a:t>1. Создать в ДОУ систему работы по ознакомлению детей с профессиями.</a:t>
            </a:r>
            <a:br>
              <a:rPr lang="ru-RU" sz="2900" i="1" dirty="0" smtClean="0">
                <a:latin typeface="Calibri" pitchFamily="34" charset="0"/>
                <a:cs typeface="Calibri" pitchFamily="34" charset="0"/>
              </a:rPr>
            </a:br>
            <a:r>
              <a:rPr lang="ru-RU" sz="2900" i="1" dirty="0" smtClean="0">
                <a:latin typeface="Calibri" pitchFamily="34" charset="0"/>
                <a:cs typeface="Calibri" pitchFamily="34" charset="0"/>
              </a:rPr>
              <a:t>2. Расширять и систематизировать доступные детям знания о труде людей.</a:t>
            </a:r>
            <a:br>
              <a:rPr lang="ru-RU" sz="2900" i="1" dirty="0" smtClean="0">
                <a:latin typeface="Calibri" pitchFamily="34" charset="0"/>
                <a:cs typeface="Calibri" pitchFamily="34" charset="0"/>
              </a:rPr>
            </a:br>
            <a:r>
              <a:rPr lang="ru-RU" sz="2900" i="1" dirty="0" smtClean="0">
                <a:latin typeface="Calibri" pitchFamily="34" charset="0"/>
                <a:cs typeface="Calibri" pitchFamily="34" charset="0"/>
              </a:rPr>
              <a:t>3. Воспитывать уважение к людям разных профессий.</a:t>
            </a:r>
            <a:endParaRPr lang="ru-RU" sz="2900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04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ПЕДСОВЕТЫ\ПЕДСОВЕТ ПО ПРОФЕССИЯМ\IMG_4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398340"/>
            <a:ext cx="3735288" cy="2446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9437" y="2900461"/>
            <a:ext cx="7767426" cy="3840906"/>
          </a:xfrm>
        </p:spPr>
        <p:txBody>
          <a:bodyPr>
            <a:normAutofit fontScale="90000"/>
          </a:bodyPr>
          <a:lstStyle/>
          <a:p>
            <a:r>
              <a:rPr lang="ru-RU" sz="2400" i="1" dirty="0">
                <a:latin typeface="Calibri" pitchFamily="34" charset="0"/>
                <a:cs typeface="Calibri" pitchFamily="34" charset="0"/>
              </a:rPr>
              <a:t/>
            </a:r>
            <a:br>
              <a:rPr lang="ru-RU" sz="2400" i="1" dirty="0">
                <a:latin typeface="Calibri" pitchFamily="34" charset="0"/>
                <a:cs typeface="Calibri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i="1" dirty="0">
                <a:latin typeface="Calibri" pitchFamily="34" charset="0"/>
                <a:cs typeface="Calibri" pitchFamily="34" charset="0"/>
              </a:rPr>
              <a:t/>
            </a:r>
            <a:br>
              <a:rPr lang="ru-RU" sz="3100" i="1" dirty="0">
                <a:latin typeface="Calibri" pitchFamily="34" charset="0"/>
                <a:cs typeface="Calibri" pitchFamily="34" charset="0"/>
              </a:rPr>
            </a:br>
            <a:r>
              <a:rPr lang="ru-RU" sz="3100" i="1" dirty="0">
                <a:latin typeface="Calibri" pitchFamily="34" charset="0"/>
                <a:cs typeface="Calibri" pitchFamily="34" charset="0"/>
              </a:rPr>
              <a:t/>
            </a:r>
            <a:br>
              <a:rPr lang="ru-RU" sz="3100" i="1" dirty="0">
                <a:latin typeface="Calibri" pitchFamily="34" charset="0"/>
                <a:cs typeface="Calibri" pitchFamily="34" charset="0"/>
              </a:rPr>
            </a:br>
            <a:r>
              <a:rPr lang="ru-RU" sz="3100" i="1" dirty="0">
                <a:latin typeface="Calibri" pitchFamily="34" charset="0"/>
                <a:cs typeface="Calibri" pitchFamily="34" charset="0"/>
              </a:rPr>
              <a:t/>
            </a:r>
            <a:br>
              <a:rPr lang="ru-RU" sz="3100" i="1" dirty="0">
                <a:latin typeface="Calibri" pitchFamily="34" charset="0"/>
                <a:cs typeface="Calibri" pitchFamily="34" charset="0"/>
              </a:rPr>
            </a:br>
            <a:r>
              <a:rPr lang="ru-RU" sz="3100" i="1" dirty="0">
                <a:latin typeface="Calibri" pitchFamily="34" charset="0"/>
                <a:cs typeface="Calibri" pitchFamily="34" charset="0"/>
              </a:rPr>
              <a:t/>
            </a:r>
            <a:br>
              <a:rPr lang="ru-RU" sz="3100" i="1" dirty="0">
                <a:latin typeface="Calibri" pitchFamily="34" charset="0"/>
                <a:cs typeface="Calibri" pitchFamily="34" charset="0"/>
              </a:rPr>
            </a:br>
            <a:r>
              <a:rPr lang="ru-RU" sz="3100" i="1" dirty="0">
                <a:latin typeface="Calibri" pitchFamily="34" charset="0"/>
                <a:cs typeface="Calibri" pitchFamily="34" charset="0"/>
              </a:rPr>
              <a:t/>
            </a:r>
            <a:br>
              <a:rPr lang="ru-RU" sz="3100" i="1" dirty="0">
                <a:latin typeface="Calibri" pitchFamily="34" charset="0"/>
                <a:cs typeface="Calibri" pitchFamily="34" charset="0"/>
              </a:rPr>
            </a:br>
            <a:r>
              <a:rPr lang="ru-RU" sz="3100" i="1" dirty="0">
                <a:latin typeface="Calibri" pitchFamily="34" charset="0"/>
                <a:cs typeface="Calibri" pitchFamily="34" charset="0"/>
              </a:rPr>
              <a:t/>
            </a:r>
            <a:br>
              <a:rPr lang="ru-RU" sz="3100" i="1" dirty="0">
                <a:latin typeface="Calibri" pitchFamily="34" charset="0"/>
                <a:cs typeface="Calibri" pitchFamily="34" charset="0"/>
              </a:rPr>
            </a:br>
            <a:r>
              <a:rPr lang="ru-RU" sz="3100" i="1" dirty="0">
                <a:latin typeface="Calibri" pitchFamily="34" charset="0"/>
                <a:cs typeface="Calibri" pitchFamily="34" charset="0"/>
              </a:rPr>
              <a:t/>
            </a:r>
            <a:br>
              <a:rPr lang="ru-RU" sz="3100" i="1" dirty="0">
                <a:latin typeface="Calibri" pitchFamily="34" charset="0"/>
                <a:cs typeface="Calibri" pitchFamily="34" charset="0"/>
              </a:rPr>
            </a:br>
            <a:endParaRPr lang="ru-RU" sz="31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9" name="Picture 5" descr="D:\ПЕДСОВЕТЫ\IMG_09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2" r="18903" b="11382"/>
          <a:stretch/>
        </p:blipFill>
        <p:spPr bwMode="auto">
          <a:xfrm>
            <a:off x="1919536" y="1233212"/>
            <a:ext cx="3744416" cy="2826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75520" y="332656"/>
            <a:ext cx="8466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Calibri" pitchFamily="34" charset="0"/>
                <a:cs typeface="Calibri" pitchFamily="34" charset="0"/>
              </a:rPr>
              <a:t>1. Повышение уровня самообразования педагогов</a:t>
            </a:r>
            <a:endParaRPr lang="ru-RU" sz="2400" b="1" dirty="0"/>
          </a:p>
        </p:txBody>
      </p:sp>
      <p:pic>
        <p:nvPicPr>
          <p:cNvPr id="7" name="Picture 2" descr="C:\Users\Солнышко\Desktop\фото для конференции\IMG_42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15718" r="20805" b="1489"/>
          <a:stretch/>
        </p:blipFill>
        <p:spPr bwMode="auto">
          <a:xfrm>
            <a:off x="6586466" y="2276873"/>
            <a:ext cx="3096076" cy="3775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51950" y="1233212"/>
            <a:ext cx="25922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Calibri" pitchFamily="34" charset="0"/>
                <a:cs typeface="Calibri" pitchFamily="34" charset="0"/>
              </a:rPr>
              <a:t>Конкурс на лучшую методическую разработку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75520" y="836360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Calibri" pitchFamily="34" charset="0"/>
                <a:cs typeface="Calibri" pitchFamily="34" charset="0"/>
              </a:rPr>
              <a:t>Деловая  игра «Поговорим о профессиях»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71647" y="4059420"/>
            <a:ext cx="2175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latin typeface="Calibri" pitchFamily="34" charset="0"/>
                <a:cs typeface="Calibri" pitchFamily="34" charset="0"/>
              </a:rPr>
              <a:t>Игровые посиделки</a:t>
            </a:r>
            <a:endParaRPr lang="ru-RU" b="1" dirty="0"/>
          </a:p>
        </p:txBody>
      </p:sp>
      <p:pic>
        <p:nvPicPr>
          <p:cNvPr id="7170" name="Picture 2" descr="http://www.clipartbest.com/cliparts/4Tb/8xx/4Tb8xx4Tg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168" y="255419"/>
            <a:ext cx="2278743" cy="254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39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514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>
                <a:latin typeface="Calibri" pitchFamily="34" charset="0"/>
                <a:cs typeface="Calibri" pitchFamily="34" charset="0"/>
              </a:rPr>
              <a:t>«Банк творческой деятельности»</a:t>
            </a:r>
          </a:p>
        </p:txBody>
      </p:sp>
      <p:pic>
        <p:nvPicPr>
          <p:cNvPr id="1026" name="Picture 2" descr="C:\Users\Солнышко\Desktop\IMG_46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964744" cy="43762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  <p:extLst>
      <p:ext uri="{BB962C8B-B14F-4D97-AF65-F5344CB8AC3E}">
        <p14:creationId xmlns:p14="http://schemas.microsoft.com/office/powerpoint/2010/main" val="42420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4459" y="194575"/>
            <a:ext cx="8394136" cy="63408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i="1" dirty="0">
                <a:latin typeface="Calibri" pitchFamily="34" charset="0"/>
                <a:cs typeface="Calibri" pitchFamily="34" charset="0"/>
              </a:rPr>
              <a:t>2. Организация работы с детьми</a:t>
            </a:r>
            <a:r>
              <a:rPr lang="ru-RU" sz="2800" i="1" dirty="0">
                <a:latin typeface="Calibri" pitchFamily="34" charset="0"/>
                <a:cs typeface="Calibri" pitchFamily="34" charset="0"/>
              </a:rPr>
              <a:t/>
            </a:r>
            <a:br>
              <a:rPr lang="ru-RU" sz="2800" i="1" dirty="0">
                <a:latin typeface="Calibri" pitchFamily="34" charset="0"/>
                <a:cs typeface="Calibri" pitchFamily="34" charset="0"/>
              </a:rPr>
            </a:br>
            <a:endParaRPr lang="ru-RU" sz="22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Солнышко\Desktop\фото для конференции\Фото-01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94" y="1045759"/>
            <a:ext cx="4018125" cy="2937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ВСТРЕЧА С ИНСПЕКТОРОМ ГИБДД\IMG_37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012" y="1045758"/>
            <a:ext cx="4247964" cy="2937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ФОТО ДЛЯ КОНФЕРЕНЦИИ ПО ПАТРИОТИЧЕСКОМУ ВОСПИТАНИЮ\ВСТРЕЧА С ПРЕПОДАВАТЕЛЯМИ ШКОЛЫ ИСКУССТВ\IMG_42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546" y="4250622"/>
            <a:ext cx="4032448" cy="2607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12076" y="707911"/>
            <a:ext cx="3688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Calibri" pitchFamily="34" charset="0"/>
                <a:cs typeface="Calibri" pitchFamily="34" charset="0"/>
              </a:rPr>
              <a:t>Встреча с инспектором ГИБДД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63552" y="692697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Calibri" pitchFamily="34" charset="0"/>
                <a:cs typeface="Calibri" pitchFamily="34" charset="0"/>
              </a:rPr>
              <a:t>Встреча с оператором почтовой связи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83832" y="3659833"/>
            <a:ext cx="3744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Calibri" pitchFamily="34" charset="0"/>
                <a:cs typeface="Calibri" pitchFamily="34" charset="0"/>
              </a:rPr>
              <a:t>Встреча с преподавателями школы искусств</a:t>
            </a:r>
            <a:endParaRPr lang="ru-RU" b="1" dirty="0"/>
          </a:p>
        </p:txBody>
      </p:sp>
      <p:pic>
        <p:nvPicPr>
          <p:cNvPr id="8194" name="Picture 2" descr="http://a2b2.ru/storage/images/kindergardens/69/section/6538/main_432883-81fc89403350acef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02" y="3982998"/>
            <a:ext cx="2084604" cy="264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1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9192" y="214310"/>
            <a:ext cx="6897209" cy="659277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>
                <a:latin typeface="Calibri" pitchFamily="34" charset="0"/>
                <a:cs typeface="Calibri" pitchFamily="34" charset="0"/>
              </a:rPr>
              <a:t>Сюжетно-ролевые игры</a:t>
            </a:r>
          </a:p>
        </p:txBody>
      </p:sp>
      <p:pic>
        <p:nvPicPr>
          <p:cNvPr id="3074" name="Picture 2" descr="C:\Users\Солнышко\Desktop\фото для конференции\Фото-0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242918"/>
            <a:ext cx="3888432" cy="2722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Новая папка\Фото03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174" y="1285911"/>
            <a:ext cx="4129263" cy="2761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03162" y="921215"/>
            <a:ext cx="3622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«Почта»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09572" y="873586"/>
            <a:ext cx="3929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«Магазин»</a:t>
            </a:r>
            <a:endParaRPr lang="ru-RU" b="1" dirty="0"/>
          </a:p>
        </p:txBody>
      </p:sp>
      <p:pic>
        <p:nvPicPr>
          <p:cNvPr id="3078" name="Picture 6" descr="H:\20150304_1622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4381223"/>
            <a:ext cx="3869095" cy="2353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:\IMG_32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067" y="4336273"/>
            <a:ext cx="4039475" cy="2443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55244" y="4058209"/>
            <a:ext cx="3568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Calibri" pitchFamily="34" charset="0"/>
                <a:cs typeface="Calibri" pitchFamily="34" charset="0"/>
              </a:rPr>
              <a:t>«Поликлиника»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60096" y="4080561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Calibri" pitchFamily="34" charset="0"/>
                <a:cs typeface="Calibri" pitchFamily="34" charset="0"/>
              </a:rPr>
              <a:t>«Путешествие на корабле»</a:t>
            </a:r>
            <a:endParaRPr lang="ru-RU" b="1" dirty="0"/>
          </a:p>
        </p:txBody>
      </p:sp>
      <p:pic>
        <p:nvPicPr>
          <p:cNvPr id="10242" name="Picture 2" descr="http://tonyevans.org/wp-content/uploads/2013/09/mailma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94" y="2380343"/>
            <a:ext cx="1611214" cy="253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62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</TotalTime>
  <Words>284</Words>
  <Application>Microsoft Office PowerPoint</Application>
  <PresentationFormat>Широкоэкранный</PresentationFormat>
  <Paragraphs>51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Times New Roman</vt:lpstr>
      <vt:lpstr>Тема Office</vt:lpstr>
      <vt:lpstr>Ознакомление детей старшего дошкольного возраста с профессиями родного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</vt:lpstr>
      <vt:lpstr>«Банк творческой деятельности»</vt:lpstr>
      <vt:lpstr>2. Организация работы с детьми </vt:lpstr>
      <vt:lpstr>Сюжетно-ролевые игры</vt:lpstr>
      <vt:lpstr>Наблюдение за трудом взрослых, организация экскурсий и целевых прогулок</vt:lpstr>
      <vt:lpstr>3. Создание развивающей предметно-пространственной среды</vt:lpstr>
      <vt:lpstr>Изготовление атрибутов к сюжетно-ролевой игре</vt:lpstr>
      <vt:lpstr>4. Организация активного взаимодействия с семьями воспитанников</vt:lpstr>
      <vt:lpstr>Результаты выявления уровня знаний детей о профессиях по Е.И. Шаламовой Промежуточный этап (февраль 2015 г.)</vt:lpstr>
      <vt:lpstr>Презентация PowerPoint</vt:lpstr>
      <vt:lpstr>Презентация PowerPoint</vt:lpstr>
      <vt:lpstr>    Профессии бывают разные –  Все они очень важные: Повар, плотник и шофёр, Педагог, маляр, монтёр Все профессии важны,  И для посёлка все нужны! </vt:lpstr>
      <vt:lpstr>Спасибо за внимание!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Ознакомление детей старшего дошкольного возраста с профессиями родного края</dc:title>
  <dc:creator>Пользователь</dc:creator>
  <cp:lastModifiedBy>Пользователь</cp:lastModifiedBy>
  <cp:revision>17</cp:revision>
  <dcterms:created xsi:type="dcterms:W3CDTF">2016-10-23T13:03:54Z</dcterms:created>
  <dcterms:modified xsi:type="dcterms:W3CDTF">2016-10-25T07:30:13Z</dcterms:modified>
</cp:coreProperties>
</file>