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8" r:id="rId4"/>
    <p:sldId id="266" r:id="rId5"/>
    <p:sldId id="259" r:id="rId6"/>
    <p:sldId id="264" r:id="rId7"/>
    <p:sldId id="260" r:id="rId8"/>
    <p:sldId id="265" r:id="rId9"/>
    <p:sldId id="261" r:id="rId10"/>
    <p:sldId id="262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A50021"/>
    <a:srgbClr val="CC00CC"/>
    <a:srgbClr val="008000"/>
    <a:srgbClr val="99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-12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ECAAD9-B92F-440B-9801-AF4407CAB41C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B5AEB24-5D7C-498F-B5EB-47181A7F6A6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dirty="0" smtClean="0">
              <a:solidFill>
                <a:schemeClr val="tx1"/>
              </a:solidFill>
            </a:rPr>
            <a:t>в форме регулярных наблюдений педагога за детьми в повседневной жизни и в процессе организованной образовательной деятельности</a:t>
          </a:r>
          <a:endParaRPr lang="ru-RU" sz="2000" dirty="0">
            <a:solidFill>
              <a:schemeClr val="tx1"/>
            </a:solidFill>
          </a:endParaRPr>
        </a:p>
      </dgm:t>
    </dgm:pt>
    <dgm:pt modelId="{3014C43F-8245-4A78-BAD5-D3CD2EAC0E67}" type="parTrans" cxnId="{1CA5522E-8168-44BF-8F54-4D70A24B5812}">
      <dgm:prSet/>
      <dgm:spPr/>
      <dgm:t>
        <a:bodyPr/>
        <a:lstStyle/>
        <a:p>
          <a:endParaRPr lang="ru-RU"/>
        </a:p>
      </dgm:t>
    </dgm:pt>
    <dgm:pt modelId="{36D327BF-E59A-4657-9FA0-82642C8C111C}" type="sibTrans" cxnId="{1CA5522E-8168-44BF-8F54-4D70A24B5812}">
      <dgm:prSet/>
      <dgm:spPr/>
      <dgm:t>
        <a:bodyPr/>
        <a:lstStyle/>
        <a:p>
          <a:endParaRPr lang="ru-RU"/>
        </a:p>
      </dgm:t>
    </dgm:pt>
    <dgm:pt modelId="{28C5CEB4-51F8-4793-AE05-FFA503904403}">
      <dgm:prSet phldrT="[Текст]"/>
      <dgm:spPr/>
      <dgm:t>
        <a:bodyPr anchor="ctr"/>
        <a:lstStyle/>
        <a:p>
          <a:pPr algn="ctr"/>
          <a:r>
            <a:rPr lang="ru-RU" b="1" dirty="0" smtClean="0">
              <a:solidFill>
                <a:srgbClr val="008000"/>
              </a:solidFill>
            </a:rPr>
            <a:t>Помогает определить:</a:t>
          </a:r>
          <a:endParaRPr lang="ru-RU" b="1" dirty="0">
            <a:solidFill>
              <a:srgbClr val="008000"/>
            </a:solidFill>
          </a:endParaRPr>
        </a:p>
      </dgm:t>
    </dgm:pt>
    <dgm:pt modelId="{539B2660-6C74-46FC-97DC-65F6BB72F4AE}" type="parTrans" cxnId="{C4B2B4FC-2173-4E7A-8A3B-100EC9C2130D}">
      <dgm:prSet/>
      <dgm:spPr/>
      <dgm:t>
        <a:bodyPr/>
        <a:lstStyle/>
        <a:p>
          <a:endParaRPr lang="ru-RU"/>
        </a:p>
      </dgm:t>
    </dgm:pt>
    <dgm:pt modelId="{41B25BAA-9A71-4B71-9A4C-3A1CB46BBBD2}" type="sibTrans" cxnId="{C4B2B4FC-2173-4E7A-8A3B-100EC9C2130D}">
      <dgm:prSet/>
      <dgm:spPr/>
      <dgm:t>
        <a:bodyPr/>
        <a:lstStyle/>
        <a:p>
          <a:endParaRPr lang="ru-RU"/>
        </a:p>
      </dgm:t>
    </dgm:pt>
    <dgm:pt modelId="{105C2248-15CE-43E1-8F68-13441A2B1FBD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в форме изучения продуктов его деятельности </a:t>
          </a:r>
          <a:r>
            <a:rPr lang="ru-RU" sz="2000" dirty="0" smtClean="0">
              <a:solidFill>
                <a:schemeClr val="tx1"/>
              </a:solidFill>
            </a:rPr>
            <a:t>(рисунки, поделки)</a:t>
          </a:r>
          <a:endParaRPr lang="ru-RU" sz="2800" dirty="0">
            <a:solidFill>
              <a:schemeClr val="tx1"/>
            </a:solidFill>
          </a:endParaRPr>
        </a:p>
      </dgm:t>
    </dgm:pt>
    <dgm:pt modelId="{23AA3CDD-FAD3-49AC-AAA5-CC1AD234C83D}" type="parTrans" cxnId="{25A438D7-C5A7-4F3E-8442-01B9026E2175}">
      <dgm:prSet/>
      <dgm:spPr/>
      <dgm:t>
        <a:bodyPr/>
        <a:lstStyle/>
        <a:p>
          <a:endParaRPr lang="ru-RU"/>
        </a:p>
      </dgm:t>
    </dgm:pt>
    <dgm:pt modelId="{DCA6AC48-7B17-4F43-BB54-9DFD324F2C33}" type="sibTrans" cxnId="{25A438D7-C5A7-4F3E-8442-01B9026E2175}">
      <dgm:prSet/>
      <dgm:spPr/>
      <dgm:t>
        <a:bodyPr/>
        <a:lstStyle/>
        <a:p>
          <a:endParaRPr lang="ru-RU"/>
        </a:p>
      </dgm:t>
    </dgm:pt>
    <dgm:pt modelId="{E5E8C2AF-A1BC-43AE-9DF3-BD7C94D0CCD8}">
      <dgm:prSet phldrT="[Текст]"/>
      <dgm:spPr/>
      <dgm:t>
        <a:bodyPr anchor="ctr"/>
        <a:lstStyle/>
        <a:p>
          <a:pPr algn="ctr"/>
          <a:r>
            <a:rPr lang="ru-RU" b="1" dirty="0" smtClean="0">
              <a:solidFill>
                <a:srgbClr val="C00000"/>
              </a:solidFill>
            </a:rPr>
            <a:t>Позволяет увидеть:</a:t>
          </a:r>
          <a:endParaRPr lang="ru-RU" b="1" dirty="0">
            <a:solidFill>
              <a:srgbClr val="C00000"/>
            </a:solidFill>
          </a:endParaRPr>
        </a:p>
      </dgm:t>
    </dgm:pt>
    <dgm:pt modelId="{2132FFE3-A838-4513-9E2A-80C093583FDC}" type="parTrans" cxnId="{2EFED00C-964A-4725-B063-6F32F9D6365D}">
      <dgm:prSet/>
      <dgm:spPr/>
      <dgm:t>
        <a:bodyPr/>
        <a:lstStyle/>
        <a:p>
          <a:endParaRPr lang="ru-RU"/>
        </a:p>
      </dgm:t>
    </dgm:pt>
    <dgm:pt modelId="{13D2A7E8-38E7-4428-8A18-80250A94E877}" type="sibTrans" cxnId="{2EFED00C-964A-4725-B063-6F32F9D6365D}">
      <dgm:prSet/>
      <dgm:spPr/>
      <dgm:t>
        <a:bodyPr/>
        <a:lstStyle/>
        <a:p>
          <a:endParaRPr lang="ru-RU"/>
        </a:p>
      </dgm:t>
    </dgm:pt>
    <dgm:pt modelId="{AD93D3FD-859F-4936-B53A-99038417EE48}">
      <dgm:prSet phldrT="[Текст]"/>
      <dgm:spPr/>
      <dgm:t>
        <a:bodyPr anchor="ctr"/>
        <a:lstStyle/>
        <a:p>
          <a:pPr algn="l"/>
          <a:r>
            <a:rPr lang="ru-RU" dirty="0" smtClean="0">
              <a:solidFill>
                <a:schemeClr val="tx1"/>
              </a:solidFill>
            </a:rPr>
            <a:t>динамику развития способностей ребенка;</a:t>
          </a:r>
          <a:endParaRPr lang="ru-RU" dirty="0"/>
        </a:p>
      </dgm:t>
    </dgm:pt>
    <dgm:pt modelId="{E1C2BE95-8269-4BC1-90C4-13BCE4315320}" type="parTrans" cxnId="{42E05E99-0EA7-4F5B-866B-EC3D2FAD1974}">
      <dgm:prSet/>
      <dgm:spPr/>
      <dgm:t>
        <a:bodyPr/>
        <a:lstStyle/>
        <a:p>
          <a:endParaRPr lang="ru-RU"/>
        </a:p>
      </dgm:t>
    </dgm:pt>
    <dgm:pt modelId="{D1329180-FA99-45B2-B78D-4FE961306EB1}" type="sibTrans" cxnId="{42E05E99-0EA7-4F5B-866B-EC3D2FAD1974}">
      <dgm:prSet/>
      <dgm:spPr/>
      <dgm:t>
        <a:bodyPr/>
        <a:lstStyle/>
        <a:p>
          <a:endParaRPr lang="ru-RU"/>
        </a:p>
      </dgm:t>
    </dgm:pt>
    <dgm:pt modelId="{2CD9DEA0-CBA2-45F8-B3E9-0E25D6B3EBEB}">
      <dgm:prSet phldrT="[Текст]"/>
      <dgm:spPr/>
      <dgm:t>
        <a:bodyPr anchor="ctr"/>
        <a:lstStyle/>
        <a:p>
          <a:pPr algn="l"/>
          <a:r>
            <a:rPr lang="ru-RU" dirty="0" smtClean="0"/>
            <a:t>особенности его поведения;</a:t>
          </a:r>
          <a:endParaRPr lang="ru-RU" dirty="0"/>
        </a:p>
      </dgm:t>
    </dgm:pt>
    <dgm:pt modelId="{17B4B69D-175F-4229-9FE0-7A39827E6A99}" type="parTrans" cxnId="{13CBEB7D-C4B9-47F7-A5FC-F5E230610878}">
      <dgm:prSet/>
      <dgm:spPr/>
      <dgm:t>
        <a:bodyPr/>
        <a:lstStyle/>
        <a:p>
          <a:endParaRPr lang="ru-RU"/>
        </a:p>
      </dgm:t>
    </dgm:pt>
    <dgm:pt modelId="{78CC3F75-7AF9-4286-AA60-FA4F786C3F16}" type="sibTrans" cxnId="{13CBEB7D-C4B9-47F7-A5FC-F5E230610878}">
      <dgm:prSet/>
      <dgm:spPr/>
      <dgm:t>
        <a:bodyPr/>
        <a:lstStyle/>
        <a:p>
          <a:endParaRPr lang="ru-RU"/>
        </a:p>
      </dgm:t>
    </dgm:pt>
    <dgm:pt modelId="{D3DB54F1-10EF-4CCE-87DA-F6B78E08A841}">
      <dgm:prSet phldrT="[Текст]"/>
      <dgm:spPr/>
      <dgm:t>
        <a:bodyPr anchor="ctr"/>
        <a:lstStyle/>
        <a:p>
          <a:pPr algn="l"/>
          <a:r>
            <a:rPr lang="ru-RU" dirty="0" smtClean="0"/>
            <a:t>особенности его развития;</a:t>
          </a:r>
          <a:endParaRPr lang="ru-RU" dirty="0"/>
        </a:p>
      </dgm:t>
    </dgm:pt>
    <dgm:pt modelId="{8A388E6F-7DE8-406D-BB9A-0C0C8752485E}" type="parTrans" cxnId="{03D3D37B-6B1A-4749-8B7E-E5F212B534B3}">
      <dgm:prSet/>
      <dgm:spPr/>
      <dgm:t>
        <a:bodyPr/>
        <a:lstStyle/>
        <a:p>
          <a:endParaRPr lang="ru-RU"/>
        </a:p>
      </dgm:t>
    </dgm:pt>
    <dgm:pt modelId="{7770248E-5487-4B64-AB70-0ADF68805ADE}" type="sibTrans" cxnId="{03D3D37B-6B1A-4749-8B7E-E5F212B534B3}">
      <dgm:prSet/>
      <dgm:spPr/>
      <dgm:t>
        <a:bodyPr/>
        <a:lstStyle/>
        <a:p>
          <a:endParaRPr lang="ru-RU"/>
        </a:p>
      </dgm:t>
    </dgm:pt>
    <dgm:pt modelId="{BAB8BDDA-7DEB-48B2-AA98-7AF3D72774DF}">
      <dgm:prSet phldrT="[Текст]"/>
      <dgm:spPr/>
      <dgm:t>
        <a:bodyPr anchor="ctr"/>
        <a:lstStyle/>
        <a:p>
          <a:pPr algn="l"/>
          <a:r>
            <a:rPr lang="ru-RU" dirty="0" smtClean="0"/>
            <a:t>его возможности и потребности в педагогическом воздействии. </a:t>
          </a:r>
          <a:endParaRPr lang="ru-RU" dirty="0"/>
        </a:p>
      </dgm:t>
    </dgm:pt>
    <dgm:pt modelId="{5108434B-D77B-4E7C-960D-A4EDD70769AA}" type="parTrans" cxnId="{B55EEB02-D0E7-43F0-84C6-EF7FBD996DEB}">
      <dgm:prSet/>
      <dgm:spPr/>
      <dgm:t>
        <a:bodyPr/>
        <a:lstStyle/>
        <a:p>
          <a:endParaRPr lang="ru-RU"/>
        </a:p>
      </dgm:t>
    </dgm:pt>
    <dgm:pt modelId="{AE82350C-2035-4102-B2D0-7BD3C35C6AD2}" type="sibTrans" cxnId="{B55EEB02-D0E7-43F0-84C6-EF7FBD996DEB}">
      <dgm:prSet/>
      <dgm:spPr/>
      <dgm:t>
        <a:bodyPr/>
        <a:lstStyle/>
        <a:p>
          <a:endParaRPr lang="ru-RU"/>
        </a:p>
      </dgm:t>
    </dgm:pt>
    <dgm:pt modelId="{A4576C45-1CCC-48A2-8077-502A154622E6}">
      <dgm:prSet phldrT="[Текст]"/>
      <dgm:spPr/>
      <dgm:t>
        <a:bodyPr anchor="ctr"/>
        <a:lstStyle/>
        <a:p>
          <a:pPr algn="l"/>
          <a:r>
            <a:rPr lang="ru-RU" dirty="0" smtClean="0"/>
            <a:t>индивидуальные черты характера ребенка;</a:t>
          </a:r>
          <a:endParaRPr lang="ru-RU" dirty="0"/>
        </a:p>
      </dgm:t>
    </dgm:pt>
    <dgm:pt modelId="{0877D996-3300-4297-A9F7-B70B5A1F097A}" type="parTrans" cxnId="{A5BECE52-F496-4A8F-9707-039CC4A53843}">
      <dgm:prSet/>
      <dgm:spPr/>
      <dgm:t>
        <a:bodyPr/>
        <a:lstStyle/>
        <a:p>
          <a:endParaRPr lang="ru-RU"/>
        </a:p>
      </dgm:t>
    </dgm:pt>
    <dgm:pt modelId="{92D30E5F-BF58-415C-8847-E06D544206B0}" type="sibTrans" cxnId="{A5BECE52-F496-4A8F-9707-039CC4A53843}">
      <dgm:prSet/>
      <dgm:spPr/>
      <dgm:t>
        <a:bodyPr/>
        <a:lstStyle/>
        <a:p>
          <a:endParaRPr lang="ru-RU"/>
        </a:p>
      </dgm:t>
    </dgm:pt>
    <dgm:pt modelId="{39A2A989-8916-4822-95C1-50CDA27327E3}">
      <dgm:prSet phldrT="[Текст]"/>
      <dgm:spPr/>
      <dgm:t>
        <a:bodyPr anchor="ctr"/>
        <a:lstStyle/>
        <a:p>
          <a:pPr algn="l"/>
          <a:r>
            <a:rPr lang="ru-RU" dirty="0" smtClean="0">
              <a:solidFill>
                <a:schemeClr val="tx1"/>
              </a:solidFill>
            </a:rPr>
            <a:t>его интересы и увлечения;</a:t>
          </a:r>
          <a:endParaRPr lang="ru-RU" dirty="0"/>
        </a:p>
      </dgm:t>
    </dgm:pt>
    <dgm:pt modelId="{F4F867B1-358D-4CCD-A94D-D28459B90C2A}" type="parTrans" cxnId="{4851D133-1847-49E1-B7D6-2C9477034B1C}">
      <dgm:prSet/>
      <dgm:spPr/>
      <dgm:t>
        <a:bodyPr/>
        <a:lstStyle/>
        <a:p>
          <a:endParaRPr lang="ru-RU"/>
        </a:p>
      </dgm:t>
    </dgm:pt>
    <dgm:pt modelId="{907533DC-B153-4CA6-BD61-73E3E27541B9}" type="sibTrans" cxnId="{4851D133-1847-49E1-B7D6-2C9477034B1C}">
      <dgm:prSet/>
      <dgm:spPr/>
      <dgm:t>
        <a:bodyPr/>
        <a:lstStyle/>
        <a:p>
          <a:endParaRPr lang="ru-RU"/>
        </a:p>
      </dgm:t>
    </dgm:pt>
    <dgm:pt modelId="{1C964989-9B99-4A3C-AB3E-B91EF6EA3F10}">
      <dgm:prSet phldrT="[Текст]"/>
      <dgm:spPr/>
      <dgm:t>
        <a:bodyPr anchor="ctr"/>
        <a:lstStyle/>
        <a:p>
          <a:pPr algn="l"/>
          <a:r>
            <a:rPr lang="ru-RU" dirty="0" smtClean="0">
              <a:solidFill>
                <a:schemeClr val="tx1"/>
              </a:solidFill>
            </a:rPr>
            <a:t> сформированность навыков.</a:t>
          </a:r>
          <a:endParaRPr lang="ru-RU" dirty="0"/>
        </a:p>
      </dgm:t>
    </dgm:pt>
    <dgm:pt modelId="{EC26C3CC-A28A-4B14-B846-88F563B3CE65}" type="parTrans" cxnId="{2242CE69-E862-42AE-9803-D3324988863E}">
      <dgm:prSet/>
      <dgm:spPr/>
      <dgm:t>
        <a:bodyPr/>
        <a:lstStyle/>
        <a:p>
          <a:endParaRPr lang="ru-RU"/>
        </a:p>
      </dgm:t>
    </dgm:pt>
    <dgm:pt modelId="{356C6595-8081-4DF3-9FEC-07FD725C12E8}" type="sibTrans" cxnId="{2242CE69-E862-42AE-9803-D3324988863E}">
      <dgm:prSet/>
      <dgm:spPr/>
      <dgm:t>
        <a:bodyPr/>
        <a:lstStyle/>
        <a:p>
          <a:endParaRPr lang="ru-RU"/>
        </a:p>
      </dgm:t>
    </dgm:pt>
    <dgm:pt modelId="{B4F0DAEC-E1C0-4ABC-A406-4A1C1E95E45C}" type="pres">
      <dgm:prSet presAssocID="{ADECAAD9-B92F-440B-9801-AF4407CAB41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6E72889-ABBC-4BD7-BA99-0D4022358FC5}" type="pres">
      <dgm:prSet presAssocID="{8B5AEB24-5D7C-498F-B5EB-47181A7F6A66}" presName="linNode" presStyleCnt="0"/>
      <dgm:spPr/>
    </dgm:pt>
    <dgm:pt modelId="{6CDEAE76-F2D3-4DDE-86EF-890ED43211CF}" type="pres">
      <dgm:prSet presAssocID="{8B5AEB24-5D7C-498F-B5EB-47181A7F6A66}" presName="parentShp" presStyleLbl="node1" presStyleIdx="0" presStyleCnt="2" custScaleY="71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1B644-7849-4981-A5B5-9A506E2A4AD7}" type="pres">
      <dgm:prSet presAssocID="{8B5AEB24-5D7C-498F-B5EB-47181A7F6A66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9C595-866C-461A-AFC4-FD5A656705DC}" type="pres">
      <dgm:prSet presAssocID="{36D327BF-E59A-4657-9FA0-82642C8C111C}" presName="spacing" presStyleCnt="0"/>
      <dgm:spPr/>
    </dgm:pt>
    <dgm:pt modelId="{CE3712D6-73EB-4AB0-8E8C-CCAE9A21BDA4}" type="pres">
      <dgm:prSet presAssocID="{105C2248-15CE-43E1-8F68-13441A2B1FBD}" presName="linNode" presStyleCnt="0"/>
      <dgm:spPr/>
    </dgm:pt>
    <dgm:pt modelId="{8FD0B757-A596-4771-94DD-5696723414C4}" type="pres">
      <dgm:prSet presAssocID="{105C2248-15CE-43E1-8F68-13441A2B1FBD}" presName="parentShp" presStyleLbl="node1" presStyleIdx="1" presStyleCnt="2" custScaleY="57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DA454-1528-4157-8D7F-22990E7A2703}" type="pres">
      <dgm:prSet presAssocID="{105C2248-15CE-43E1-8F68-13441A2B1FBD}" presName="childShp" presStyleLbl="bgAccFollowNode1" presStyleIdx="1" presStyleCnt="2" custScaleY="60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72C05E-AC64-4A07-9A4C-1B5D1944B782}" type="presOf" srcId="{AD93D3FD-859F-4936-B53A-99038417EE48}" destId="{62CDA454-1528-4157-8D7F-22990E7A2703}" srcOrd="0" destOrd="1" presId="urn:microsoft.com/office/officeart/2005/8/layout/vList6"/>
    <dgm:cxn modelId="{2566DB39-D85D-4049-94E9-4D9A2EE51BDA}" type="presOf" srcId="{1C964989-9B99-4A3C-AB3E-B91EF6EA3F10}" destId="{62CDA454-1528-4157-8D7F-22990E7A2703}" srcOrd="0" destOrd="3" presId="urn:microsoft.com/office/officeart/2005/8/layout/vList6"/>
    <dgm:cxn modelId="{2242CE69-E862-42AE-9803-D3324988863E}" srcId="{105C2248-15CE-43E1-8F68-13441A2B1FBD}" destId="{1C964989-9B99-4A3C-AB3E-B91EF6EA3F10}" srcOrd="3" destOrd="0" parTransId="{EC26C3CC-A28A-4B14-B846-88F563B3CE65}" sibTransId="{356C6595-8081-4DF3-9FEC-07FD725C12E8}"/>
    <dgm:cxn modelId="{8D7142DA-3262-4AFD-9248-1D4DAADF9C2F}" type="presOf" srcId="{105C2248-15CE-43E1-8F68-13441A2B1FBD}" destId="{8FD0B757-A596-4771-94DD-5696723414C4}" srcOrd="0" destOrd="0" presId="urn:microsoft.com/office/officeart/2005/8/layout/vList6"/>
    <dgm:cxn modelId="{A5BECE52-F496-4A8F-9707-039CC4A53843}" srcId="{8B5AEB24-5D7C-498F-B5EB-47181A7F6A66}" destId="{A4576C45-1CCC-48A2-8077-502A154622E6}" srcOrd="1" destOrd="0" parTransId="{0877D996-3300-4297-A9F7-B70B5A1F097A}" sibTransId="{92D30E5F-BF58-415C-8847-E06D544206B0}"/>
    <dgm:cxn modelId="{44DE1248-B99A-4C3F-B1CD-A68C80390C97}" type="presOf" srcId="{28C5CEB4-51F8-4793-AE05-FFA503904403}" destId="{BC61B644-7849-4981-A5B5-9A506E2A4AD7}" srcOrd="0" destOrd="0" presId="urn:microsoft.com/office/officeart/2005/8/layout/vList6"/>
    <dgm:cxn modelId="{DB11180F-3FC6-4E13-BD9C-356044AF34F6}" type="presOf" srcId="{39A2A989-8916-4822-95C1-50CDA27327E3}" destId="{62CDA454-1528-4157-8D7F-22990E7A2703}" srcOrd="0" destOrd="2" presId="urn:microsoft.com/office/officeart/2005/8/layout/vList6"/>
    <dgm:cxn modelId="{DFEAFEBA-2CE0-4085-AF17-F26E2E37939C}" type="presOf" srcId="{BAB8BDDA-7DEB-48B2-AA98-7AF3D72774DF}" destId="{BC61B644-7849-4981-A5B5-9A506E2A4AD7}" srcOrd="0" destOrd="4" presId="urn:microsoft.com/office/officeart/2005/8/layout/vList6"/>
    <dgm:cxn modelId="{B55EEB02-D0E7-43F0-84C6-EF7FBD996DEB}" srcId="{8B5AEB24-5D7C-498F-B5EB-47181A7F6A66}" destId="{BAB8BDDA-7DEB-48B2-AA98-7AF3D72774DF}" srcOrd="4" destOrd="0" parTransId="{5108434B-D77B-4E7C-960D-A4EDD70769AA}" sibTransId="{AE82350C-2035-4102-B2D0-7BD3C35C6AD2}"/>
    <dgm:cxn modelId="{03D3D37B-6B1A-4749-8B7E-E5F212B534B3}" srcId="{8B5AEB24-5D7C-498F-B5EB-47181A7F6A66}" destId="{D3DB54F1-10EF-4CCE-87DA-F6B78E08A841}" srcOrd="3" destOrd="0" parTransId="{8A388E6F-7DE8-406D-BB9A-0C0C8752485E}" sibTransId="{7770248E-5487-4B64-AB70-0ADF68805ADE}"/>
    <dgm:cxn modelId="{25A438D7-C5A7-4F3E-8442-01B9026E2175}" srcId="{ADECAAD9-B92F-440B-9801-AF4407CAB41C}" destId="{105C2248-15CE-43E1-8F68-13441A2B1FBD}" srcOrd="1" destOrd="0" parTransId="{23AA3CDD-FAD3-49AC-AAA5-CC1AD234C83D}" sibTransId="{DCA6AC48-7B17-4F43-BB54-9DFD324F2C33}"/>
    <dgm:cxn modelId="{DE44D3B6-7DCB-4DED-B070-CA904E18AEEA}" type="presOf" srcId="{D3DB54F1-10EF-4CCE-87DA-F6B78E08A841}" destId="{BC61B644-7849-4981-A5B5-9A506E2A4AD7}" srcOrd="0" destOrd="3" presId="urn:microsoft.com/office/officeart/2005/8/layout/vList6"/>
    <dgm:cxn modelId="{2EFED00C-964A-4725-B063-6F32F9D6365D}" srcId="{105C2248-15CE-43E1-8F68-13441A2B1FBD}" destId="{E5E8C2AF-A1BC-43AE-9DF3-BD7C94D0CCD8}" srcOrd="0" destOrd="0" parTransId="{2132FFE3-A838-4513-9E2A-80C093583FDC}" sibTransId="{13D2A7E8-38E7-4428-8A18-80250A94E877}"/>
    <dgm:cxn modelId="{1CA5522E-8168-44BF-8F54-4D70A24B5812}" srcId="{ADECAAD9-B92F-440B-9801-AF4407CAB41C}" destId="{8B5AEB24-5D7C-498F-B5EB-47181A7F6A66}" srcOrd="0" destOrd="0" parTransId="{3014C43F-8245-4A78-BAD5-D3CD2EAC0E67}" sibTransId="{36D327BF-E59A-4657-9FA0-82642C8C111C}"/>
    <dgm:cxn modelId="{9D0EA0D0-62DB-400B-A45D-64939E7D4387}" type="presOf" srcId="{E5E8C2AF-A1BC-43AE-9DF3-BD7C94D0CCD8}" destId="{62CDA454-1528-4157-8D7F-22990E7A2703}" srcOrd="0" destOrd="0" presId="urn:microsoft.com/office/officeart/2005/8/layout/vList6"/>
    <dgm:cxn modelId="{2E1C5517-D1C1-419A-80CD-D8EB3AB89E91}" type="presOf" srcId="{ADECAAD9-B92F-440B-9801-AF4407CAB41C}" destId="{B4F0DAEC-E1C0-4ABC-A406-4A1C1E95E45C}" srcOrd="0" destOrd="0" presId="urn:microsoft.com/office/officeart/2005/8/layout/vList6"/>
    <dgm:cxn modelId="{C4B2B4FC-2173-4E7A-8A3B-100EC9C2130D}" srcId="{8B5AEB24-5D7C-498F-B5EB-47181A7F6A66}" destId="{28C5CEB4-51F8-4793-AE05-FFA503904403}" srcOrd="0" destOrd="0" parTransId="{539B2660-6C74-46FC-97DC-65F6BB72F4AE}" sibTransId="{41B25BAA-9A71-4B71-9A4C-3A1CB46BBBD2}"/>
    <dgm:cxn modelId="{42E05E99-0EA7-4F5B-866B-EC3D2FAD1974}" srcId="{105C2248-15CE-43E1-8F68-13441A2B1FBD}" destId="{AD93D3FD-859F-4936-B53A-99038417EE48}" srcOrd="1" destOrd="0" parTransId="{E1C2BE95-8269-4BC1-90C4-13BCE4315320}" sibTransId="{D1329180-FA99-45B2-B78D-4FE961306EB1}"/>
    <dgm:cxn modelId="{48A1503F-AA04-4ACF-97F3-6893BE7AFC4E}" type="presOf" srcId="{2CD9DEA0-CBA2-45F8-B3E9-0E25D6B3EBEB}" destId="{BC61B644-7849-4981-A5B5-9A506E2A4AD7}" srcOrd="0" destOrd="2" presId="urn:microsoft.com/office/officeart/2005/8/layout/vList6"/>
    <dgm:cxn modelId="{4851D133-1847-49E1-B7D6-2C9477034B1C}" srcId="{105C2248-15CE-43E1-8F68-13441A2B1FBD}" destId="{39A2A989-8916-4822-95C1-50CDA27327E3}" srcOrd="2" destOrd="0" parTransId="{F4F867B1-358D-4CCD-A94D-D28459B90C2A}" sibTransId="{907533DC-B153-4CA6-BD61-73E3E27541B9}"/>
    <dgm:cxn modelId="{13CBEB7D-C4B9-47F7-A5FC-F5E230610878}" srcId="{8B5AEB24-5D7C-498F-B5EB-47181A7F6A66}" destId="{2CD9DEA0-CBA2-45F8-B3E9-0E25D6B3EBEB}" srcOrd="2" destOrd="0" parTransId="{17B4B69D-175F-4229-9FE0-7A39827E6A99}" sibTransId="{78CC3F75-7AF9-4286-AA60-FA4F786C3F16}"/>
    <dgm:cxn modelId="{BFE3BA38-6B98-4B41-9DE6-19E7411F5E23}" type="presOf" srcId="{A4576C45-1CCC-48A2-8077-502A154622E6}" destId="{BC61B644-7849-4981-A5B5-9A506E2A4AD7}" srcOrd="0" destOrd="1" presId="urn:microsoft.com/office/officeart/2005/8/layout/vList6"/>
    <dgm:cxn modelId="{D13A5EF5-CA38-4966-938B-59D0DEDD191C}" type="presOf" srcId="{8B5AEB24-5D7C-498F-B5EB-47181A7F6A66}" destId="{6CDEAE76-F2D3-4DDE-86EF-890ED43211CF}" srcOrd="0" destOrd="0" presId="urn:microsoft.com/office/officeart/2005/8/layout/vList6"/>
    <dgm:cxn modelId="{877B139A-5770-4A13-9508-64ADE3536B8E}" type="presParOf" srcId="{B4F0DAEC-E1C0-4ABC-A406-4A1C1E95E45C}" destId="{66E72889-ABBC-4BD7-BA99-0D4022358FC5}" srcOrd="0" destOrd="0" presId="urn:microsoft.com/office/officeart/2005/8/layout/vList6"/>
    <dgm:cxn modelId="{CE2D81F9-ADCF-4F0D-AE50-F9ABF7601509}" type="presParOf" srcId="{66E72889-ABBC-4BD7-BA99-0D4022358FC5}" destId="{6CDEAE76-F2D3-4DDE-86EF-890ED43211CF}" srcOrd="0" destOrd="0" presId="urn:microsoft.com/office/officeart/2005/8/layout/vList6"/>
    <dgm:cxn modelId="{FA0FF01B-DAC1-41ED-A80B-C85D818FCBA2}" type="presParOf" srcId="{66E72889-ABBC-4BD7-BA99-0D4022358FC5}" destId="{BC61B644-7849-4981-A5B5-9A506E2A4AD7}" srcOrd="1" destOrd="0" presId="urn:microsoft.com/office/officeart/2005/8/layout/vList6"/>
    <dgm:cxn modelId="{C082C849-FB60-4F36-BC32-679E7D4459B9}" type="presParOf" srcId="{B4F0DAEC-E1C0-4ABC-A406-4A1C1E95E45C}" destId="{1DD9C595-866C-461A-AFC4-FD5A656705DC}" srcOrd="1" destOrd="0" presId="urn:microsoft.com/office/officeart/2005/8/layout/vList6"/>
    <dgm:cxn modelId="{C0764EC2-1821-4D74-B83A-20DEA999E729}" type="presParOf" srcId="{B4F0DAEC-E1C0-4ABC-A406-4A1C1E95E45C}" destId="{CE3712D6-73EB-4AB0-8E8C-CCAE9A21BDA4}" srcOrd="2" destOrd="0" presId="urn:microsoft.com/office/officeart/2005/8/layout/vList6"/>
    <dgm:cxn modelId="{15B4BD3F-991E-42B8-A78F-62C6A18E829F}" type="presParOf" srcId="{CE3712D6-73EB-4AB0-8E8C-CCAE9A21BDA4}" destId="{8FD0B757-A596-4771-94DD-5696723414C4}" srcOrd="0" destOrd="0" presId="urn:microsoft.com/office/officeart/2005/8/layout/vList6"/>
    <dgm:cxn modelId="{FA536F63-451E-4886-91B2-45EDEB7254B0}" type="presParOf" srcId="{CE3712D6-73EB-4AB0-8E8C-CCAE9A21BDA4}" destId="{62CDA454-1528-4157-8D7F-22990E7A270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44;&#1080;&#1072;&#1075;&#1085;&#1086;&#1089;&#1090;&#1080;&#1095;&#1077;&#1089;&#1082;&#1080;&#1077;%20&#1082;&#1072;&#1088;&#1090;&#1099;%20&#1087;&#1086;%20&#1075;&#1088;&#1091;&#1087;&#1087;&#1072;&#1084;/&#1089;&#1090;&#1072;&#1088;&#1096;&#1072;&#1103;%20&#1075;&#1088;&#1091;&#1087;&#1087;&#1072;/&#1089;&#1086;&#1094;&#1080;&#1072;&#1083;&#1100;&#1085;&#1086;-&#1082;&#1086;&#1084;.%20&#1088;&#1072;&#1079;&#1074;.%20&#1089;&#1090;&#1072;&#1088;&#1096;&#1072;&#1103;%20&#1075;&#1088;.%202019%20&#1075;..doc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050;&#1072;&#1088;&#1090;&#1072;%20&#1093;&#1072;&#1088;&#1072;&#1082;&#1090;&#1077;&#1088;&#1080;&#1089;&#1090;&#1080;&#1082;%20&#1085;&#1072;%20&#1101;&#1090;&#1072;&#1087;&#1077;%20&#1079;&#1072;&#1074;&#1077;&#1088;&#1096;&#1077;&#1085;&#1080;&#1103;%20&#1087;&#1088;&#1086;&#1075;&#1088;&#1072;&#1084;&#1084;&#1099;%202019.doc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8364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55343" y="2064041"/>
            <a:ext cx="7178722" cy="190821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u="sng" dirty="0" smtClean="0"/>
              <a:t>Тема заседания:</a:t>
            </a:r>
            <a:r>
              <a:rPr lang="ru-RU" sz="2400" b="1" u="sng" dirty="0" smtClean="0"/>
              <a:t> </a:t>
            </a:r>
          </a:p>
          <a:p>
            <a:pPr algn="ctr">
              <a:spcBef>
                <a:spcPts val="1200"/>
              </a:spcBef>
            </a:pPr>
            <a:r>
              <a:rPr lang="ru-RU" sz="2800" b="1" dirty="0" smtClean="0">
                <a:solidFill>
                  <a:srgbClr val="CC00CC"/>
                </a:solidFill>
              </a:rPr>
              <a:t>«Диагностика. Проводим или нет? Особенности оценки развития детей дошкольного возраста».</a:t>
            </a:r>
            <a:endParaRPr lang="ru-RU" sz="2800" dirty="0">
              <a:solidFill>
                <a:srgbClr val="CC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685" y="941697"/>
            <a:ext cx="7847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B050"/>
                </a:solidFill>
              </a:rPr>
              <a:t>Заседание Методического объединения педагогов </a:t>
            </a:r>
          </a:p>
          <a:p>
            <a:pPr algn="ctr"/>
            <a:r>
              <a:rPr lang="ru-RU" sz="2400" b="1" i="1" dirty="0" smtClean="0">
                <a:solidFill>
                  <a:srgbClr val="00B050"/>
                </a:solidFill>
              </a:rPr>
              <a:t>МБДОУ Чупинского детского сада</a:t>
            </a:r>
            <a:endParaRPr lang="ru-RU" sz="2400" b="1" i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320" y="4517410"/>
            <a:ext cx="4680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Дата заседания: 17 декабря 2019 г.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924334" y="5349922"/>
            <a:ext cx="4032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Заседание подготовила и провела</a:t>
            </a:r>
          </a:p>
          <a:p>
            <a:r>
              <a:rPr lang="ru-RU" b="1" dirty="0" smtClean="0"/>
              <a:t>Старший воспитатель Пашкова Г.Н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080"/>
            <a:ext cx="9139938" cy="6858000"/>
          </a:xfrm>
          <a:prstGeom prst="rect">
            <a:avLst/>
          </a:prstGeom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218363" y="1746913"/>
          <a:ext cx="8625385" cy="48790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61754"/>
                <a:gridCol w="4063631"/>
              </a:tblGrid>
              <a:tr h="80156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Диагностика в детском саду </a:t>
                      </a:r>
                      <a:endParaRPr lang="ru-RU" sz="2000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Проверка знаний и умений </a:t>
                      </a:r>
                    </a:p>
                    <a:p>
                      <a:pPr algn="ctr"/>
                      <a:r>
                        <a:rPr lang="ru-RU" sz="2000" dirty="0" smtClean="0"/>
                        <a:t>в школе</a:t>
                      </a:r>
                      <a:endParaRPr lang="ru-RU" sz="2000" dirty="0"/>
                    </a:p>
                  </a:txBody>
                  <a:tcPr marL="45057" marR="45057"/>
                </a:tc>
              </a:tr>
              <a:tr h="1045516">
                <a:tc>
                  <a:txBody>
                    <a:bodyPr/>
                    <a:lstStyle/>
                    <a:p>
                      <a:r>
                        <a:rPr lang="ru-RU" dirty="0" smtClean="0"/>
                        <a:t>1. </a:t>
                      </a:r>
                      <a:r>
                        <a:rPr lang="ru-RU" sz="1800" kern="1200" dirty="0" smtClean="0"/>
                        <a:t>Рассматривает результаты знаний</a:t>
                      </a:r>
                      <a:r>
                        <a:rPr lang="ru-RU" sz="1800" kern="1200" baseline="0" dirty="0" smtClean="0"/>
                        <a:t> </a:t>
                      </a:r>
                      <a:r>
                        <a:rPr lang="ru-RU" sz="1800" kern="1200" dirty="0" smtClean="0"/>
                        <a:t> и выявляет динамику формирования  знаний и умений.</a:t>
                      </a:r>
                      <a:endParaRPr lang="ru-RU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pPr marL="0" indent="180000">
                        <a:buFont typeface="+mj-lt"/>
                        <a:buNone/>
                      </a:pPr>
                      <a:r>
                        <a:rPr lang="ru-RU" sz="1800" kern="1200" dirty="0" smtClean="0"/>
                        <a:t>1. Констатация усвоенных ребенком знаний и умений, их уровень и результативность</a:t>
                      </a:r>
                      <a:r>
                        <a:rPr lang="ru-RU" sz="1800" kern="1200" baseline="0" dirty="0" smtClean="0"/>
                        <a:t> применения</a:t>
                      </a:r>
                      <a:r>
                        <a:rPr lang="ru-RU" sz="1800" kern="1200" dirty="0" smtClean="0"/>
                        <a:t>. </a:t>
                      </a:r>
                      <a:endParaRPr lang="ru-RU" dirty="0"/>
                    </a:p>
                  </a:txBody>
                  <a:tcPr marL="45057" marR="45057"/>
                </a:tc>
              </a:tr>
              <a:tr h="10455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2. Определяет </a:t>
                      </a:r>
                      <a:r>
                        <a:rPr lang="ru-RU" sz="1800" kern="1200" dirty="0" smtClean="0"/>
                        <a:t>взаимосвязь с используемыми методами и средствами при освоении программы дошкольного образования.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57" marR="45057"/>
                </a:tc>
                <a:tc rowSpan="2">
                  <a:txBody>
                    <a:bodyPr/>
                    <a:lstStyle/>
                    <a:p>
                      <a:pPr marL="0" indent="180000">
                        <a:buFont typeface="+mj-lt"/>
                        <a:buNone/>
                      </a:pPr>
                      <a:r>
                        <a:rPr lang="ru-RU" sz="1800" kern="1200" dirty="0" smtClean="0"/>
                        <a:t>2. Проверка знаний не занимается объяснением происхождения знаний и не осуществляет прогнозирование дальнейшего развития объекта исследования. </a:t>
                      </a:r>
                      <a:endParaRPr lang="ru-RU" dirty="0"/>
                    </a:p>
                  </a:txBody>
                  <a:tcPr marL="45057" marR="45057"/>
                </a:tc>
              </a:tr>
              <a:tr h="62731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3. Результаты используются только самими педагогами для работы с группой дошкольников и для выявления детей, испытывающих трудности в образовательном процессе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57" marR="45057"/>
                </a:tc>
                <a:tc vMerge="1">
                  <a:txBody>
                    <a:bodyPr/>
                    <a:lstStyle/>
                    <a:p>
                      <a:pPr marL="0" indent="180000">
                        <a:buFont typeface="+mj-lt"/>
                        <a:buNone/>
                      </a:pPr>
                      <a:endParaRPr lang="ru-RU" dirty="0"/>
                    </a:p>
                  </a:txBody>
                  <a:tcPr marL="45057" marR="45057"/>
                </a:tc>
              </a:tr>
              <a:tr h="1359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80000">
                        <a:buFont typeface="+mj-lt"/>
                        <a:buNone/>
                      </a:pPr>
                      <a:r>
                        <a:rPr lang="ru-RU" dirty="0" smtClean="0"/>
                        <a:t>3. Проверку знаний проводят контролирующие органы.</a:t>
                      </a:r>
                      <a:endParaRPr lang="ru-RU" dirty="0"/>
                    </a:p>
                  </a:txBody>
                  <a:tcPr marL="45057" marR="4505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https://img.uslugio.com/img/78/ef/78effa03a5fe33204958fd69ebc1ba5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27594" y="-327545"/>
            <a:ext cx="2245387" cy="2019867"/>
          </a:xfrm>
          <a:prstGeom prst="rect">
            <a:avLst/>
          </a:prstGeom>
          <a:noFill/>
        </p:spPr>
      </p:pic>
      <p:pic>
        <p:nvPicPr>
          <p:cNvPr id="2052" name="Picture 4" descr="https://image.jimcdn.com/app/cms/image/transf/dimension=1920x10000:format=png/path/sffca7aa29b89b371/image/i27ab6ebd824ed767/version/1472840556/im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149" y="-311125"/>
            <a:ext cx="3181112" cy="1935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955"/>
            <a:ext cx="9139938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5002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C00CC"/>
                </a:solidFill>
                <a:latin typeface="+mn-lt"/>
              </a:rPr>
              <a:t>Таким образом определяем задачи диагностики:</a:t>
            </a:r>
            <a:endParaRPr lang="ru-RU" sz="4000" dirty="0">
              <a:solidFill>
                <a:srgbClr val="CC00CC"/>
              </a:solidFill>
              <a:latin typeface="+mn-lt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41194" y="1405718"/>
            <a:ext cx="7028597" cy="5131559"/>
          </a:xfrm>
        </p:spPr>
        <p:txBody>
          <a:bodyPr>
            <a:normAutofit fontScale="85000" lnSpcReduction="20000"/>
          </a:bodyPr>
          <a:lstStyle/>
          <a:p>
            <a:pPr marL="0" lvl="0" indent="252000">
              <a:lnSpc>
                <a:spcPct val="120000"/>
              </a:lnSpc>
              <a:buFont typeface="+mj-lt"/>
              <a:buAutoNum type="arabicPeriod"/>
            </a:pPr>
            <a:r>
              <a:rPr lang="ru-RU" sz="2600" dirty="0" smtClean="0"/>
              <a:t>Выявление и установление образовательных результатов.</a:t>
            </a:r>
          </a:p>
          <a:p>
            <a:pPr marL="0" lvl="0" indent="252000">
              <a:lnSpc>
                <a:spcPct val="120000"/>
              </a:lnSpc>
              <a:buFont typeface="+mj-lt"/>
              <a:buAutoNum type="arabicPeriod"/>
            </a:pPr>
            <a:r>
              <a:rPr lang="ru-RU" sz="2600" dirty="0" smtClean="0"/>
              <a:t>Осуществление внутренней и внешний коррекции образовательного процесса. </a:t>
            </a:r>
          </a:p>
          <a:p>
            <a:pPr marL="0" lvl="0" indent="252000">
              <a:lnSpc>
                <a:spcPct val="120000"/>
              </a:lnSpc>
              <a:buFont typeface="+mj-lt"/>
              <a:buAutoNum type="arabicPeriod"/>
            </a:pPr>
            <a:r>
              <a:rPr lang="ru-RU" sz="2600" dirty="0" smtClean="0"/>
              <a:t>Осуществление планирования последующих этапов учебного и воспитательного процессов.</a:t>
            </a:r>
          </a:p>
          <a:p>
            <a:pPr marL="0" lvl="0" indent="252000">
              <a:lnSpc>
                <a:spcPct val="120000"/>
              </a:lnSpc>
              <a:buFont typeface="+mj-lt"/>
              <a:buAutoNum type="arabicPeriod"/>
            </a:pPr>
            <a:r>
              <a:rPr lang="ru-RU" sz="2600" dirty="0" smtClean="0"/>
              <a:t>Осуществление мотивации детей посредством поощрения за высокие образовательные результаты и регулирование уровня сложности их последующих шагов в их дальнейшем развитии.</a:t>
            </a:r>
          </a:p>
          <a:p>
            <a:pPr marL="0" lvl="0" indent="252000">
              <a:lnSpc>
                <a:spcPct val="120000"/>
              </a:lnSpc>
              <a:buFont typeface="+mj-lt"/>
              <a:buAutoNum type="arabicPeriod"/>
            </a:pPr>
            <a:r>
              <a:rPr lang="ru-RU" sz="2600" dirty="0" smtClean="0"/>
              <a:t>Информирование родителей о ходе развития ребёнка и возникновении трудностей (при наличии) в освоении образовательной программы.</a:t>
            </a:r>
          </a:p>
          <a:p>
            <a:endParaRPr lang="ru-RU" dirty="0"/>
          </a:p>
        </p:txBody>
      </p:sp>
      <p:pic>
        <p:nvPicPr>
          <p:cNvPr id="25602" name="Picture 2" descr="http://eazzy.me/html/bella-shoes-rtl/assets/img/preview/blog/avatar-autho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996" y="3739488"/>
            <a:ext cx="3071003" cy="3071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-191068"/>
            <a:ext cx="9139938" cy="6858000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/>
        </p:nvGraphicFramePr>
        <p:xfrm>
          <a:off x="382137" y="614149"/>
          <a:ext cx="8461611" cy="5923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65027" y="0"/>
            <a:ext cx="5091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C00CC"/>
                </a:solidFill>
              </a:rPr>
              <a:t>Диагностика осуществляется: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-191068"/>
            <a:ext cx="9139938" cy="7049068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764275" y="0"/>
            <a:ext cx="7792870" cy="2033516"/>
          </a:xfrm>
        </p:spPr>
        <p:txBody>
          <a:bodyPr>
            <a:normAutofit fontScale="92500"/>
          </a:bodyPr>
          <a:lstStyle/>
          <a:p>
            <a:pPr marL="0" indent="18000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dirty="0" smtClean="0"/>
              <a:t>Общая картина по группе позволит выделить детей, которые нуждаются в особом внимании педагога и в отношении которых </a:t>
            </a:r>
            <a:r>
              <a:rPr lang="ru-RU" b="1" i="1" dirty="0" smtClean="0"/>
              <a:t>необходимо скорректировать</a:t>
            </a:r>
            <a:r>
              <a:rPr lang="ru-RU" dirty="0" smtClean="0"/>
              <a:t>, изменить способы взаимодействия.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2279175" y="2088107"/>
            <a:ext cx="3466531" cy="4531057"/>
          </a:xfrm>
        </p:spPr>
        <p:txBody>
          <a:bodyPr>
            <a:normAutofit fontScale="92500"/>
          </a:bodyPr>
          <a:lstStyle/>
          <a:p>
            <a:pPr marL="0" indent="180000" algn="ctr">
              <a:spcBef>
                <a:spcPts val="0"/>
              </a:spcBef>
              <a:buNone/>
            </a:pPr>
            <a:r>
              <a:rPr lang="ru-RU" dirty="0" smtClean="0"/>
              <a:t>На основании </a:t>
            </a:r>
            <a:r>
              <a:rPr lang="ru-RU" b="1" i="1" dirty="0" smtClean="0"/>
              <a:t>Карты наблюдений детского развития</a:t>
            </a:r>
            <a:r>
              <a:rPr lang="ru-RU" dirty="0" smtClean="0"/>
              <a:t> педагоги могут рекомендовать  родителям пройти обследование в ПМПК и, если будет такая рекомендация, перевести ребёнка на адаптированную образовательную программу</a:t>
            </a:r>
            <a:endParaRPr lang="ru-RU" dirty="0"/>
          </a:p>
        </p:txBody>
      </p:sp>
      <p:pic>
        <p:nvPicPr>
          <p:cNvPr id="23554" name="Picture 2" descr="https://img1.freepng.ru/20180702/uzl/kisspng-teacher-school-education-clip-art-sore-5b39f1b9946680.457319291530524089607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8364" y="1904999"/>
            <a:ext cx="2476500" cy="4953001"/>
          </a:xfrm>
          <a:prstGeom prst="rect">
            <a:avLst/>
          </a:prstGeom>
          <a:noFill/>
        </p:spPr>
      </p:pic>
      <p:pic>
        <p:nvPicPr>
          <p:cNvPr id="23556" name="Picture 4" descr="https://3.bp.blogspot.com/-KMHR_vFffno/W6Jpa-zWSbI/AAAAAAAADiU/Rx1Ti7LkY6USO8iXdfi4bkIRJPhlUtgXwCLcBGAs/s320/batkvsk-zbori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8662" y="2413877"/>
            <a:ext cx="2848733" cy="2848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7513091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5127" y="286602"/>
            <a:ext cx="7886700" cy="955344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Диагностика проводится во всех возрастных группах. 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55695" y="4650710"/>
            <a:ext cx="8187804" cy="1108645"/>
          </a:xfrm>
        </p:spPr>
        <p:txBody>
          <a:bodyPr anchor="ctr">
            <a:noAutofit/>
          </a:bodyPr>
          <a:lstStyle/>
          <a:p>
            <a:pPr marL="0" indent="18000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Выявленные показатели развития каждого ребенка фиксируются педагогами 2 раза в год в середине (декабрь) и конце (май) в таблицах: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4853" y="5878309"/>
            <a:ext cx="7737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80000" algn="ctr">
              <a:spcBef>
                <a:spcPts val="1200"/>
              </a:spcBef>
            </a:pPr>
            <a:r>
              <a:rPr lang="ru-RU" sz="2400" b="1" dirty="0" smtClean="0">
                <a:solidFill>
                  <a:srgbClr val="C00000"/>
                </a:solidFill>
                <a:hlinkClick r:id="rId3" action="ppaction://hlinkfile"/>
              </a:rPr>
              <a:t>Диагностическая карта наблюдений индивидуального развития воспитанников ________ группы </a:t>
            </a:r>
            <a:endParaRPr lang="ru-RU" sz="2400" b="1" dirty="0" smtClean="0">
              <a:solidFill>
                <a:srgbClr val="C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2636" y="1481943"/>
            <a:ext cx="6474701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0502" y="232013"/>
            <a:ext cx="77557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декабре диагностика проводится с целью выявления уровня развития детей и корректировки учебно-воспитательного процесса по разделам программы с теми детьми, которые не могут успешно осваивать ООП ДО.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854" y="1897039"/>
            <a:ext cx="784599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 конец учебного года (май)  проводится итоговая диагностика, результаты которой информируют педагога о результатах педагогической деятельности за год.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466531" y="3439236"/>
            <a:ext cx="526530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 окончании младенческого и раннего периода образования, а также на этапе завершения дошкольного образования проводится </a:t>
            </a:r>
            <a:r>
              <a:rPr lang="ru-RU" sz="2400" dirty="0" smtClean="0">
                <a:solidFill>
                  <a:srgbClr val="CC00CC"/>
                </a:solidFill>
                <a:hlinkClick r:id="rId3" action="ppaction://hlinkfile"/>
              </a:rPr>
              <a:t>диагностика </a:t>
            </a:r>
            <a:r>
              <a:rPr lang="ru-RU" sz="2400" b="1" i="1" dirty="0" smtClean="0">
                <a:solidFill>
                  <a:srgbClr val="CC00CC"/>
                </a:solidFill>
                <a:hlinkClick r:id="rId3" action="ppaction://hlinkfile"/>
              </a:rPr>
              <a:t>достижений воспитанников  в соответствии с целевыми ориентирами образования.</a:t>
            </a:r>
            <a:r>
              <a:rPr lang="ru-RU" sz="2000" b="1" i="1" dirty="0" smtClean="0">
                <a:solidFill>
                  <a:srgbClr val="CC00CC"/>
                </a:solidFill>
                <a:hlinkClick r:id="rId3" action="ppaction://hlinkfile"/>
              </a:rPr>
              <a:t> </a:t>
            </a:r>
            <a:endParaRPr lang="ru-RU" sz="2000" b="1" i="1" dirty="0" smtClean="0">
              <a:solidFill>
                <a:srgbClr val="CC00CC"/>
              </a:solidFill>
            </a:endParaRPr>
          </a:p>
          <a:p>
            <a:pPr algn="ctr"/>
            <a:r>
              <a:rPr lang="ru-RU" sz="1600" dirty="0" smtClean="0"/>
              <a:t>( п. 4.6. ФГОС ДО) </a:t>
            </a:r>
            <a:r>
              <a:rPr lang="ru-RU" sz="2000" b="1" i="1" dirty="0" smtClean="0"/>
              <a:t>.</a:t>
            </a:r>
          </a:p>
        </p:txBody>
      </p:sp>
      <p:pic>
        <p:nvPicPr>
          <p:cNvPr id="28676" name="Picture 4" descr="http://www.wiki.vladimir.i-edu.ru/images/5/50/Metodicheski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66531"/>
            <a:ext cx="3631192" cy="2579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5661" y="232011"/>
            <a:ext cx="863903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ФГОС ДО предоставляет организации право, </a:t>
            </a:r>
            <a:r>
              <a:rPr lang="ru-RU" sz="2400" b="1" i="1" dirty="0" smtClean="0">
                <a:solidFill>
                  <a:srgbClr val="3333CC"/>
                </a:solidFill>
              </a:rPr>
              <a:t>самостоятельного выбора критериев педагогической диагностики.</a:t>
            </a:r>
            <a:r>
              <a:rPr lang="ru-RU" sz="2400" dirty="0" smtClean="0"/>
              <a:t> </a:t>
            </a:r>
          </a:p>
          <a:p>
            <a:pPr algn="ctr"/>
            <a:endParaRPr lang="ru-RU" sz="800" dirty="0" smtClean="0"/>
          </a:p>
          <a:p>
            <a:pPr algn="ctr"/>
            <a:r>
              <a:rPr lang="ru-RU" sz="2400" dirty="0" smtClean="0"/>
              <a:t>В нашем детском саду в качестве критериев мы используем задачи из программы «От рождения до школы» по всем образовательным областям.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3326" y="2688609"/>
            <a:ext cx="58139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На основе этих задач и  созданы </a:t>
            </a:r>
            <a:r>
              <a:rPr lang="ru-RU" sz="2800" b="1" i="1" dirty="0" smtClean="0">
                <a:solidFill>
                  <a:srgbClr val="00B050"/>
                </a:solidFill>
              </a:rPr>
              <a:t>Карты наблюдений детского развития.</a:t>
            </a:r>
          </a:p>
        </p:txBody>
      </p:sp>
      <p:pic>
        <p:nvPicPr>
          <p:cNvPr id="27654" name="Picture 6" descr="http://userscontent2.emaze.com/images/5a5a9bf0-2fd9-47c3-95e9-b8218c62312b/Slide2_Pic1_6361765369354094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418" y="2866030"/>
            <a:ext cx="2284610" cy="3991970"/>
          </a:xfrm>
          <a:prstGeom prst="rect">
            <a:avLst/>
          </a:prstGeom>
          <a:noFill/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2496" y="4222909"/>
            <a:ext cx="3107420" cy="263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77421"/>
            <a:ext cx="7886700" cy="80521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A50021"/>
                </a:solidFill>
              </a:rPr>
              <a:t>Технология работы с Картами: </a:t>
            </a:r>
            <a:endParaRPr lang="ru-RU" sz="4000" dirty="0">
              <a:solidFill>
                <a:srgbClr val="A5002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32012" y="1173708"/>
            <a:ext cx="4282838" cy="5199796"/>
          </a:xfrm>
        </p:spPr>
        <p:txBody>
          <a:bodyPr anchor="ctr">
            <a:normAutofit fontScale="92500" lnSpcReduction="20000"/>
          </a:bodyPr>
          <a:lstStyle/>
          <a:p>
            <a:pPr marL="0" indent="1800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Напротив фамилии и имени каждого ребенка проставляются баллы в каждой ячейке указанного параметра.</a:t>
            </a:r>
          </a:p>
          <a:p>
            <a:pPr marL="0" indent="18000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Затем считаем средний итоговый показатель по каждому ребенку </a:t>
            </a:r>
            <a:r>
              <a:rPr lang="ru-RU" sz="2300" dirty="0" smtClean="0"/>
              <a:t>(среднее значение можно получить, если все баллы сложить (по строке) и разделить на количество параметров)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10786" y="965816"/>
            <a:ext cx="3886200" cy="2568954"/>
          </a:xfrm>
        </p:spPr>
        <p:txBody>
          <a:bodyPr>
            <a:normAutofit fontScale="92500" lnSpcReduction="20000"/>
          </a:bodyPr>
          <a:lstStyle/>
          <a:p>
            <a:pPr marL="0" indent="18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dirty="0" smtClean="0"/>
              <a:t>Фиксация показателей развития выражается в следующей форме:</a:t>
            </a:r>
          </a:p>
          <a:p>
            <a:pPr marL="0" indent="18000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2600" b="1" i="1" dirty="0" smtClean="0">
                <a:solidFill>
                  <a:srgbClr val="3333CC"/>
                </a:solidFill>
              </a:rPr>
              <a:t>1 балл </a:t>
            </a:r>
            <a:r>
              <a:rPr lang="ru-RU" sz="2600" dirty="0" smtClean="0">
                <a:solidFill>
                  <a:srgbClr val="3333CC"/>
                </a:solidFill>
              </a:rPr>
              <a:t>– не сформирован;</a:t>
            </a:r>
          </a:p>
          <a:p>
            <a:pPr marL="0" indent="18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b="1" i="1" dirty="0" smtClean="0">
                <a:solidFill>
                  <a:srgbClr val="3333CC"/>
                </a:solidFill>
              </a:rPr>
              <a:t>2 балла </a:t>
            </a:r>
            <a:r>
              <a:rPr lang="ru-RU" sz="2600" dirty="0" smtClean="0">
                <a:solidFill>
                  <a:srgbClr val="3333CC"/>
                </a:solidFill>
              </a:rPr>
              <a:t>– находится в стадии становления;</a:t>
            </a:r>
          </a:p>
          <a:p>
            <a:pPr marL="0" indent="18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b="1" i="1" dirty="0" smtClean="0">
                <a:solidFill>
                  <a:srgbClr val="3333CC"/>
                </a:solidFill>
              </a:rPr>
              <a:t>3 балла </a:t>
            </a:r>
            <a:r>
              <a:rPr lang="ru-RU" sz="2600" dirty="0" smtClean="0">
                <a:solidFill>
                  <a:srgbClr val="3333CC"/>
                </a:solidFill>
              </a:rPr>
              <a:t>– сформирован.</a:t>
            </a:r>
          </a:p>
          <a:p>
            <a:endParaRPr lang="ru-RU" dirty="0"/>
          </a:p>
        </p:txBody>
      </p:sp>
      <p:pic>
        <p:nvPicPr>
          <p:cNvPr id="1026" name="Picture 2" descr="http://vamavto58.ru/wp-content/uploads/2019/04/20140918124526_afe13-1024x676-300x198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91098" y="3848669"/>
            <a:ext cx="4142938" cy="2734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5911" y="2415654"/>
            <a:ext cx="8325134" cy="3971498"/>
          </a:xfrm>
        </p:spPr>
        <p:txBody>
          <a:bodyPr>
            <a:normAutofit lnSpcReduction="10000"/>
          </a:bodyPr>
          <a:lstStyle/>
          <a:p>
            <a:pPr marL="0" indent="1800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Мы не сравниваем результаты детей между собой, только </a:t>
            </a:r>
            <a:r>
              <a:rPr lang="ru-RU" b="1" dirty="0" smtClean="0">
                <a:solidFill>
                  <a:srgbClr val="A50021"/>
                </a:solidFill>
              </a:rPr>
              <a:t>сопоставляем индивидуальные достижения конкретного воспитанника. </a:t>
            </a:r>
          </a:p>
          <a:p>
            <a:pPr marL="0" indent="180000" algn="ctr">
              <a:lnSpc>
                <a:spcPct val="110000"/>
              </a:lnSpc>
              <a:spcBef>
                <a:spcPts val="1200"/>
              </a:spcBef>
              <a:buNone/>
            </a:pPr>
            <a:r>
              <a:rPr lang="ru-RU" dirty="0" smtClean="0"/>
              <a:t>Однако, если значительная часть воспитанников показывает плохую картину индивидуального развития, то причиной может быть плохая организация образовательного процесса или другие </a:t>
            </a:r>
            <a:r>
              <a:rPr lang="ru-RU" b="1" i="1" dirty="0" smtClean="0">
                <a:solidFill>
                  <a:srgbClr val="3333CC"/>
                </a:solidFill>
              </a:rPr>
              <a:t>причины, которые необходимо выявить.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1060" y="253646"/>
            <a:ext cx="2025531" cy="156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 descr="https://st2.depositphotos.com/3258807/7339/i/950/depositphotos_73392213-stock-photo-brother-and-sisters-misunderstand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5205" y="232012"/>
            <a:ext cx="2707280" cy="1804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175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rgbClr val="3333CC"/>
                </a:solidFill>
                <a:latin typeface="+mn-lt"/>
              </a:rPr>
              <a:t>Решение МО:</a:t>
            </a:r>
            <a:endParaRPr lang="ru-RU" sz="4000" b="1" i="1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6603" y="1091821"/>
            <a:ext cx="8543497" cy="5568286"/>
          </a:xfrm>
        </p:spPr>
        <p:txBody>
          <a:bodyPr anchor="ctr">
            <a:normAutofit/>
          </a:bodyPr>
          <a:lstStyle/>
          <a:p>
            <a:pPr lvl="0" algn="ctr">
              <a:buNone/>
            </a:pPr>
            <a:r>
              <a:rPr lang="ru-RU" sz="2400" dirty="0" smtClean="0"/>
              <a:t>Заслушав, и обсудив информацию старшего воспитателя - Пашковой Г.Н., педагогам  в своей деятельности:</a:t>
            </a:r>
          </a:p>
          <a:p>
            <a:pPr marL="0" lvl="0" indent="216000">
              <a:spcBef>
                <a:spcPts val="600"/>
              </a:spcBef>
              <a:buFont typeface="+mj-lt"/>
              <a:buAutoNum type="arabicPeriod"/>
            </a:pPr>
            <a:r>
              <a:rPr lang="ru-RU" sz="2100" dirty="0" smtClean="0"/>
              <a:t>Утвердить диагностические карты индивидуального развития детей:</a:t>
            </a:r>
          </a:p>
          <a:p>
            <a:pPr marL="0" indent="216000">
              <a:spcBef>
                <a:spcPts val="0"/>
              </a:spcBef>
            </a:pPr>
            <a:r>
              <a:rPr lang="ru-RU" sz="1700" u="sng" dirty="0" smtClean="0"/>
              <a:t>Группа раннего возраста – 4 карты; младшая группа – 4 карты;</a:t>
            </a:r>
          </a:p>
          <a:p>
            <a:pPr marL="0" lvl="0" indent="216000">
              <a:spcBef>
                <a:spcPts val="0"/>
              </a:spcBef>
            </a:pPr>
            <a:r>
              <a:rPr lang="ru-RU" sz="1700" u="sng" dirty="0" smtClean="0"/>
              <a:t>Средняя группа – 4 карты; старшая группа – 4 карты;</a:t>
            </a:r>
          </a:p>
          <a:p>
            <a:pPr marL="0" lvl="0" indent="216000">
              <a:spcBef>
                <a:spcPts val="0"/>
              </a:spcBef>
            </a:pPr>
            <a:r>
              <a:rPr lang="ru-RU" sz="1700" u="sng" dirty="0" smtClean="0"/>
              <a:t>Подготовительная к школе группа – 5 карты;  Музыка  - 5 карт;</a:t>
            </a:r>
          </a:p>
          <a:p>
            <a:pPr marL="0" lvl="0" indent="216000">
              <a:spcBef>
                <a:spcPts val="0"/>
              </a:spcBef>
            </a:pPr>
            <a:r>
              <a:rPr lang="ru-RU" sz="1700" u="sng" dirty="0" smtClean="0"/>
              <a:t>Физическое развитие – 5 карт.  </a:t>
            </a:r>
            <a:r>
              <a:rPr lang="ru-RU" sz="1700" b="1" u="sng" dirty="0" smtClean="0"/>
              <a:t>Всего: 31 карта </a:t>
            </a:r>
          </a:p>
          <a:p>
            <a:pPr marL="0" lvl="0" indent="216000">
              <a:spcBef>
                <a:spcPts val="1200"/>
              </a:spcBef>
              <a:buFont typeface="+mj-lt"/>
              <a:buAutoNum type="arabicPeriod" startAt="2"/>
            </a:pPr>
            <a:r>
              <a:rPr lang="ru-RU" sz="1900" dirty="0" smtClean="0"/>
              <a:t>Использовать для диагностики индивидуального развития детей утвержденные карты.</a:t>
            </a:r>
          </a:p>
          <a:p>
            <a:pPr marL="0" lvl="0" indent="216000">
              <a:spcBef>
                <a:spcPts val="1200"/>
              </a:spcBef>
              <a:buFont typeface="+mj-lt"/>
              <a:buAutoNum type="arabicPeriod" startAt="2"/>
            </a:pPr>
            <a:r>
              <a:rPr lang="ru-RU" sz="1900" dirty="0" smtClean="0"/>
              <a:t>Включить данные карты в рабочие программы по образовательным областям.</a:t>
            </a:r>
          </a:p>
          <a:p>
            <a:pPr marL="0" lvl="0" indent="216000">
              <a:spcBef>
                <a:spcPts val="1200"/>
              </a:spcBef>
              <a:buFont typeface="+mj-lt"/>
              <a:buAutoNum type="arabicPeriod" startAt="2"/>
            </a:pPr>
            <a:r>
              <a:rPr lang="ru-RU" sz="1900" dirty="0" smtClean="0"/>
              <a:t>Хранить диагностические карты в групповой документации в отдельной папке с момента формирования группы детей и до завершения дошкольного образования или отчисления ребёнка из детского сада.</a:t>
            </a:r>
          </a:p>
          <a:p>
            <a:pPr marL="0" lvl="0" indent="216000">
              <a:spcBef>
                <a:spcPts val="1200"/>
              </a:spcBef>
              <a:buFont typeface="+mj-lt"/>
              <a:buAutoNum type="arabicPeriod" startAt="2"/>
            </a:pPr>
            <a:r>
              <a:rPr lang="ru-RU" sz="1900" dirty="0" smtClean="0"/>
              <a:t>Использовать информацию исключительно для  оптимизации работы с группой детей, в т.ч. поддержки ребёнка, построения его образовательной траектории или коррекции особенностей его развития.</a:t>
            </a:r>
            <a:endParaRPr lang="ru-RU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-191068"/>
            <a:ext cx="9139938" cy="704906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77792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 потребовались разъяснения?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28650" y="1009934"/>
            <a:ext cx="7886700" cy="5167029"/>
          </a:xfrm>
        </p:spPr>
        <p:txBody>
          <a:bodyPr anchor="ctr">
            <a:normAutofit/>
          </a:bodyPr>
          <a:lstStyle/>
          <a:p>
            <a:pPr marL="514350" indent="-514350" algn="ctr">
              <a:buNone/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однозначные положения ФГОС ДО:</a:t>
            </a:r>
          </a:p>
          <a:p>
            <a:pPr marL="514350" indent="-514350" algn="ctr">
              <a:buNone/>
            </a:pP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80000">
              <a:spcBef>
                <a:spcPts val="18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одной стороны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«…при реализации образовательной программы может проводиться оценка индивидуального развития детей в рамках педагогической диагностики…»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(п.3.2.3 ФГОС ДО);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80000">
              <a:spcBef>
                <a:spcPts val="18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другой стороны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«целевые ориентиры не подлежат непосредственной оценке…, не являются основанием для сравнения с реальными достижениями детей…»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(п. 4.3. ФГОС ДО)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v.900igr.net:10/datas/pedagogika/Sistemno-dejatelnostnyj-podkhod-FGOS-OOO/0030-030-Spasibo-za-rabot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-191068"/>
            <a:ext cx="9139938" cy="6858000"/>
          </a:xfrm>
          <a:prstGeom prst="rect">
            <a:avLst/>
          </a:prstGeom>
        </p:spPr>
      </p:pic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3044" y="-183832"/>
            <a:ext cx="736126" cy="82200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17703" y="623964"/>
            <a:ext cx="6520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Общероссийский Профсоюз образования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Галина Николаевна\Desktop\Безымянн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122" y="1181879"/>
            <a:ext cx="8150911" cy="54753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-191068"/>
            <a:ext cx="9139938" cy="704906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53235" y="0"/>
            <a:ext cx="3001654" cy="1040593"/>
          </a:xfrm>
        </p:spPr>
        <p:txBody>
          <a:bodyPr/>
          <a:lstStyle/>
          <a:p>
            <a:r>
              <a:rPr lang="ru-RU" b="1" i="1" dirty="0" smtClean="0">
                <a:solidFill>
                  <a:srgbClr val="A50021"/>
                </a:solidFill>
                <a:latin typeface="+mn-lt"/>
              </a:rPr>
              <a:t>ФГОС ДО</a:t>
            </a:r>
            <a:endParaRPr lang="ru-RU" b="1" i="1" dirty="0">
              <a:solidFill>
                <a:srgbClr val="A50021"/>
              </a:solidFill>
              <a:latin typeface="+mn-lt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64024" y="3587261"/>
            <a:ext cx="4107976" cy="2827187"/>
          </a:xfrm>
        </p:spPr>
        <p:txBody>
          <a:bodyPr anchor="ctr">
            <a:normAutofit/>
          </a:bodyPr>
          <a:lstStyle/>
          <a:p>
            <a:pPr marL="0" indent="28800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Но в плане </a:t>
            </a:r>
            <a:r>
              <a:rPr lang="ru-RU" sz="2400" b="1" dirty="0" smtClean="0"/>
              <a:t>выполнения своих профессиональных обязанностей проведение диагностики обязательно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6" name="Picture 2" descr="https://nsportal.ru/sites/default/files/styles/media_gallery_large/public/gallery/2017/03/27/vzaimodeystvie_s_roditelyami/anketirovanie.jpg?itok=qANj-Uz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4870" y="3420290"/>
            <a:ext cx="4143470" cy="310760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43713" y="1096650"/>
            <a:ext cx="84045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000" algn="ctr"/>
            <a:r>
              <a:rPr lang="ru-RU" sz="2800" dirty="0" smtClean="0"/>
              <a:t>Данные, полученные в результате педагогической диагностики, являются профессиональными материалами самого педагога и не подлежат проверке в процессе контроля и надзора.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-191068"/>
            <a:ext cx="9139938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8289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000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Единый квалификационный справочник должностей руководителей, специалистов и служащих. Раздел  «Квалификационные характеристики должностей работников образования»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(от « 26 » августа 2010 г.  №  761н) 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59306" y="1555845"/>
            <a:ext cx="3985147" cy="5131558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ru-RU" sz="1700" b="1" dirty="0" smtClean="0">
                <a:solidFill>
                  <a:srgbClr val="A50021"/>
                </a:solidFill>
              </a:rPr>
              <a:t>Воспитатель (включая старшего)</a:t>
            </a:r>
          </a:p>
          <a:p>
            <a:pPr marL="0" indent="18000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700" dirty="0" smtClean="0"/>
              <a:t>«Обеспечивает и анализирует достижения обучающихся, воспитанников. Оценивает эффективность обучения, учитывая овладение умениями, развитие опыта творческой деятельности, познавательного интереса, используя компьютерные технологии, в т.ч. текстовые редакторы и электронные таблицы в своей деятельности»</a:t>
            </a:r>
          </a:p>
          <a:p>
            <a:pPr marL="0" indent="180000">
              <a:lnSpc>
                <a:spcPct val="120000"/>
              </a:lnSpc>
              <a:spcBef>
                <a:spcPts val="600"/>
              </a:spcBef>
              <a:buNone/>
            </a:pPr>
            <a:endParaRPr lang="ru-RU" sz="900" b="1" dirty="0" smtClean="0">
              <a:solidFill>
                <a:srgbClr val="A50021"/>
              </a:solidFill>
            </a:endParaRPr>
          </a:p>
          <a:p>
            <a:pPr marL="0" indent="18000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700" b="1" dirty="0" smtClean="0">
                <a:solidFill>
                  <a:srgbClr val="A50021"/>
                </a:solidFill>
              </a:rPr>
              <a:t>Музыкальный руководитель</a:t>
            </a:r>
            <a:endParaRPr lang="ru-RU" sz="1700" dirty="0" smtClean="0">
              <a:solidFill>
                <a:srgbClr val="A50021"/>
              </a:solidFill>
            </a:endParaRPr>
          </a:p>
          <a:p>
            <a:pPr marL="0" indent="18000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700" dirty="0" smtClean="0"/>
              <a:t>«… использует современные методы оценивания достижений воспитанников»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217158" y="1392072"/>
            <a:ext cx="4749421" cy="5131558"/>
          </a:xfrm>
        </p:spPr>
        <p:txBody>
          <a:bodyPr anchor="ctr">
            <a:noAutofit/>
          </a:bodyPr>
          <a:lstStyle/>
          <a:p>
            <a:pPr marL="0" indent="18000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600" b="1" dirty="0" smtClean="0">
                <a:solidFill>
                  <a:srgbClr val="A50021"/>
                </a:solidFill>
              </a:rPr>
              <a:t>Инструктор по физической культуре</a:t>
            </a:r>
            <a:endParaRPr lang="ru-RU" sz="1600" dirty="0" smtClean="0">
              <a:solidFill>
                <a:srgbClr val="A50021"/>
              </a:solidFill>
            </a:endParaRPr>
          </a:p>
          <a:p>
            <a:pPr marL="0" indent="18000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 smtClean="0"/>
              <a:t>«…ведет мониторинг качества оздоровительной работы в образовательном учреждении с использованием электронных форм учета показателей здоровья и физических нагрузок».</a:t>
            </a:r>
          </a:p>
          <a:p>
            <a:pPr marL="0" indent="18000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600" b="1" dirty="0" smtClean="0">
                <a:solidFill>
                  <a:srgbClr val="A50021"/>
                </a:solidFill>
              </a:rPr>
              <a:t>Учитель-дефектолог, учитель-логопед (логопед)</a:t>
            </a:r>
            <a:endParaRPr lang="ru-RU" sz="1600" dirty="0" smtClean="0">
              <a:solidFill>
                <a:srgbClr val="A50021"/>
              </a:solidFill>
            </a:endParaRPr>
          </a:p>
          <a:p>
            <a:pPr marL="0" indent="18000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 smtClean="0"/>
              <a:t>«Изучает индивидуальные особенности, способности, интересы и склонности обучающихся, воспитанников с целью создания условий для обеспечения их развития в соответствии с возрастной нормой…»</a:t>
            </a:r>
          </a:p>
          <a:p>
            <a:pPr marL="0" indent="18000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600" b="1" dirty="0" smtClean="0">
                <a:solidFill>
                  <a:srgbClr val="A50021"/>
                </a:solidFill>
              </a:rPr>
              <a:t>Педагог-психолог</a:t>
            </a:r>
          </a:p>
          <a:p>
            <a:pPr marL="0" indent="18000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 smtClean="0"/>
              <a:t>«Проводит психологическую диагностику; используя современные образовательные технологии, включая информационные, а также цифровые образовательные ресурсы.»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-191068"/>
            <a:ext cx="9139938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928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Таким образом, профсоюзные юристы делают вывод: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1194" y="1160060"/>
            <a:ext cx="4173656" cy="5500047"/>
          </a:xfrm>
        </p:spPr>
        <p:txBody>
          <a:bodyPr>
            <a:normAutofit fontScale="77500" lnSpcReduction="20000"/>
          </a:bodyPr>
          <a:lstStyle/>
          <a:p>
            <a:pPr marL="0" indent="1800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b="1" dirty="0" smtClean="0"/>
              <a:t>Что ФГОС ДО  не накладывает запрет на оценку результатов освоения программы воспитанниками (</a:t>
            </a:r>
            <a:r>
              <a:rPr lang="ru-RU" dirty="0" smtClean="0"/>
              <a:t>«при реализации программы может проводиться оценка индивидуального развития детей»)</a:t>
            </a:r>
            <a:r>
              <a:rPr lang="ru-RU" b="1" dirty="0" smtClean="0"/>
              <a:t>. </a:t>
            </a:r>
          </a:p>
          <a:p>
            <a:pPr marL="0" indent="1800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endParaRPr lang="ru-RU" dirty="0" smtClean="0"/>
          </a:p>
          <a:p>
            <a:pPr marL="0" indent="1800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b="1" dirty="0" smtClean="0"/>
              <a:t>А с точки зрения исполнения профессиональных обязанностей – « </a:t>
            </a:r>
            <a:r>
              <a:rPr lang="ru-RU" dirty="0" smtClean="0"/>
              <a:t>педагог обеспечивает и анализирует достижения обучающихся, воспитанников»</a:t>
            </a:r>
            <a:r>
              <a:rPr lang="ru-RU" b="1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148" name="Picture 4" descr="https://1.bp.blogspot.com/-5OrAProDt0I/WKOFwvPHWwI/AAAAAAAAACs/m0D_K3ZlCYEWpUP3wrhBgH8XzCmh_9fkACLcB/s200/hello_html_mccc8d7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0153" y="1733266"/>
            <a:ext cx="4774085" cy="3055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-191068"/>
            <a:ext cx="9139938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785" y="0"/>
            <a:ext cx="8407021" cy="1690689"/>
          </a:xfrm>
        </p:spPr>
        <p:txBody>
          <a:bodyPr>
            <a:noAutofit/>
          </a:bodyPr>
          <a:lstStyle/>
          <a:p>
            <a:pPr algn="ctr"/>
            <a:r>
              <a:rPr lang="ru-RU" sz="30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Реализация программы «От рождения до школы» также  предполагает оценку индивидуального развития детей. </a:t>
            </a:r>
            <a:endParaRPr lang="ru-RU" sz="3000" b="1" dirty="0">
              <a:solidFill>
                <a:srgbClr val="A5002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985146" y="1825625"/>
            <a:ext cx="4708478" cy="4351338"/>
          </a:xfrm>
        </p:spPr>
        <p:txBody>
          <a:bodyPr>
            <a:normAutofit fontScale="70000" lnSpcReduction="20000"/>
          </a:bodyPr>
          <a:lstStyle/>
          <a:p>
            <a:pPr marL="0" indent="180000">
              <a:lnSpc>
                <a:spcPct val="100000"/>
              </a:lnSpc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Педагогическая диагностика проводится в ходе наблюдений за активностью детей в спонтанной и специально организованной деятельности. </a:t>
            </a:r>
          </a:p>
          <a:p>
            <a:pPr marL="0" indent="180000">
              <a:lnSpc>
                <a:spcPct val="100000"/>
              </a:lnSpc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80000">
              <a:lnSpc>
                <a:spcPct val="100000"/>
              </a:lnSpc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Инструментарий для педагогической диагностики —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карты наблюдений детского развития,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позволяющие фиксировать индивидуальную динамику и перспективы развития каждого ребенка. В ходе образовательной деятельности педагоги должны создавать диагностические ситуации, чтобы оценить индивидуальную динамику детей и скорректировать свои действия.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5660" y="1700077"/>
            <a:ext cx="3248168" cy="48652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-191068"/>
            <a:ext cx="9139938" cy="6858000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765127" y="232012"/>
            <a:ext cx="7846609" cy="135112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8000"/>
                </a:solidFill>
              </a:rPr>
              <a:t>Оценка индивидуального развития детей представлена в ФГОС ДО в двух формах диагностики –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</a:rPr>
              <a:t>педагогической и психологической.</a:t>
            </a:r>
            <a:r>
              <a:rPr lang="ru-RU" dirty="0" smtClean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368491" y="4640239"/>
            <a:ext cx="8502554" cy="192433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A50021"/>
                </a:solidFill>
              </a:rPr>
              <a:t>Поскольку реализация образовательной программы в соответствии с ФГОС ДО осуществляется по образовательным областям, то и педагогическая </a:t>
            </a:r>
            <a:r>
              <a:rPr lang="ru-RU" b="1" i="1" dirty="0" smtClean="0">
                <a:solidFill>
                  <a:srgbClr val="A50021"/>
                </a:solidFill>
              </a:rPr>
              <a:t>диагностика проводится в соответствии с образовательными областями. </a:t>
            </a:r>
          </a:p>
          <a:p>
            <a:pPr algn="ctr"/>
            <a:endParaRPr lang="ru-RU" dirty="0"/>
          </a:p>
        </p:txBody>
      </p:sp>
      <p:pic>
        <p:nvPicPr>
          <p:cNvPr id="5122" name="Picture 2" descr="http://1zskadan.cz/wp-content/uploads/2014/08/school-clipart-wallpaper-120x8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4183" y="1856270"/>
            <a:ext cx="3583912" cy="2389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-191068"/>
            <a:ext cx="9139938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650" y="218364"/>
            <a:ext cx="7886700" cy="1160061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A50021"/>
                </a:solidFill>
                <a:latin typeface="+mn-lt"/>
              </a:rPr>
              <a:t>Таким образом, </a:t>
            </a:r>
            <a:r>
              <a:rPr lang="ru-RU" sz="3600" b="1" i="1" dirty="0" smtClean="0">
                <a:solidFill>
                  <a:srgbClr val="A50021"/>
                </a:solidFill>
                <a:latin typeface="+mn-lt"/>
              </a:rPr>
              <a:t>педагогическая диагностика -</a:t>
            </a:r>
            <a:endParaRPr lang="ru-RU" sz="3600" b="1" i="1" dirty="0">
              <a:solidFill>
                <a:srgbClr val="A50021"/>
              </a:solidFill>
              <a:latin typeface="+mn-lt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14400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dirty="0" smtClean="0"/>
              <a:t>это механизм, позволяющий выявить индивидуальные особенности и перспективы развития ребенка, который необходим педагогу для получения «обратной связи», в процессе взаимодействия с ребенком или с группой детей. </a:t>
            </a:r>
            <a:r>
              <a:rPr lang="ru-RU" sz="2400" dirty="0" smtClean="0"/>
              <a:t>(Письмо </a:t>
            </a:r>
            <a:r>
              <a:rPr lang="ru-RU" sz="2400" dirty="0" err="1" smtClean="0"/>
              <a:t>Минобрнауки</a:t>
            </a:r>
            <a:r>
              <a:rPr lang="ru-RU" sz="2400" dirty="0" smtClean="0"/>
              <a:t> РФ от 28.02.2014 № 08-249 «Комментарии к ФГОС ДО»)</a:t>
            </a:r>
            <a:r>
              <a:rPr lang="ru-RU" dirty="0" smtClean="0"/>
              <a:t>. </a:t>
            </a:r>
          </a:p>
          <a:p>
            <a:pPr marL="0" indent="144000">
              <a:spcBef>
                <a:spcPts val="600"/>
              </a:spcBef>
              <a:buNone/>
            </a:pPr>
            <a:endParaRPr lang="ru-RU" dirty="0" smtClean="0"/>
          </a:p>
          <a:p>
            <a:pPr marL="0" indent="14400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b="1" dirty="0" smtClean="0">
                <a:solidFill>
                  <a:srgbClr val="3333CC"/>
                </a:solidFill>
              </a:rPr>
              <a:t>Предметом диагностики является освоение конкретным ребенком образовательной программы.</a:t>
            </a:r>
            <a:endParaRPr lang="ru-RU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988</TotalTime>
  <Words>1244</Words>
  <Application>Microsoft Office PowerPoint</Application>
  <PresentationFormat>Экран (4:3)</PresentationFormat>
  <Paragraphs>103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Почему потребовались разъяснения?</vt:lpstr>
      <vt:lpstr>Слайд 3</vt:lpstr>
      <vt:lpstr>ФГОС ДО</vt:lpstr>
      <vt:lpstr>Единый квалификационный справочник должностей руководителей, специалистов и служащих. Раздел  «Квалификационные характеристики должностей работников образования»  (от « 26 » августа 2010 г.  №  761н) </vt:lpstr>
      <vt:lpstr>Таким образом, профсоюзные юристы делают вывод:</vt:lpstr>
      <vt:lpstr>Реализация программы «От рождения до школы» также  предполагает оценку индивидуального развития детей. </vt:lpstr>
      <vt:lpstr>Слайд 8</vt:lpstr>
      <vt:lpstr>Таким образом, педагогическая диагностика -</vt:lpstr>
      <vt:lpstr>Слайд 10</vt:lpstr>
      <vt:lpstr>Таким образом определяем задачи диагностики:</vt:lpstr>
      <vt:lpstr>Слайд 12</vt:lpstr>
      <vt:lpstr>Слайд 13</vt:lpstr>
      <vt:lpstr>Диагностика проводится во всех возрастных группах. </vt:lpstr>
      <vt:lpstr>Слайд 15</vt:lpstr>
      <vt:lpstr>Слайд 16</vt:lpstr>
      <vt:lpstr>Технология работы с Картами: </vt:lpstr>
      <vt:lpstr>Слайд 18</vt:lpstr>
      <vt:lpstr>Решение МО: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104</cp:revision>
  <dcterms:created xsi:type="dcterms:W3CDTF">2013-11-19T05:52:05Z</dcterms:created>
  <dcterms:modified xsi:type="dcterms:W3CDTF">2021-12-02T11:30:13Z</dcterms:modified>
</cp:coreProperties>
</file>