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6" r:id="rId13"/>
    <p:sldId id="265" r:id="rId14"/>
    <p:sldId id="26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369" y="553792"/>
            <a:ext cx="10554818" cy="25757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cs typeface="Andalus" panose="02020603050405020304" pitchFamily="18" charset="-78"/>
              </a:rPr>
              <a:t>Дополнительное математическое образование школьников: традиции и современность.</a:t>
            </a:r>
            <a:endParaRPr lang="ru-RU" dirty="0">
              <a:cs typeface="Andalus" panose="02020603050405020304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3768" y="3467099"/>
            <a:ext cx="7197726" cy="30136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Студентки 3 курса 321 группы направления 050100 «педагогическое образование» (математическое образование) заочной формы обучения </a:t>
            </a:r>
            <a:r>
              <a:rPr lang="ru-RU" dirty="0" err="1" smtClean="0"/>
              <a:t>механико</a:t>
            </a:r>
            <a:r>
              <a:rPr lang="ru-RU" dirty="0"/>
              <a:t> </a:t>
            </a:r>
            <a:r>
              <a:rPr lang="ru-RU" dirty="0" smtClean="0"/>
              <a:t>- математического факультета </a:t>
            </a:r>
          </a:p>
          <a:p>
            <a:r>
              <a:rPr lang="ru-RU" dirty="0" err="1" smtClean="0"/>
              <a:t>бакшанова</a:t>
            </a:r>
            <a:r>
              <a:rPr lang="ru-RU" dirty="0" smtClean="0"/>
              <a:t> </a:t>
            </a:r>
            <a:r>
              <a:rPr lang="ru-RU" dirty="0" err="1" smtClean="0"/>
              <a:t>мария</a:t>
            </a:r>
            <a:r>
              <a:rPr lang="ru-RU" dirty="0" smtClean="0"/>
              <a:t> и </a:t>
            </a:r>
            <a:r>
              <a:rPr lang="ru-RU" dirty="0" err="1" smtClean="0"/>
              <a:t>слезкина</a:t>
            </a:r>
            <a:r>
              <a:rPr lang="ru-RU" dirty="0" smtClean="0"/>
              <a:t> </a:t>
            </a:r>
            <a:r>
              <a:rPr lang="ru-RU" dirty="0" err="1" smtClean="0"/>
              <a:t>дарья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Проверил:</a:t>
            </a:r>
          </a:p>
          <a:p>
            <a:r>
              <a:rPr lang="ru-RU" dirty="0" smtClean="0"/>
              <a:t>Заведующий кафедрой математики и методики ее преподавания И. к. </a:t>
            </a:r>
            <a:r>
              <a:rPr lang="ru-RU" dirty="0" err="1" smtClean="0"/>
              <a:t>кондаурова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" y="3467099"/>
            <a:ext cx="4564220" cy="30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841" y="2575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II </a:t>
            </a:r>
            <a:r>
              <a:rPr lang="ru-RU" sz="4400" dirty="0" smtClean="0"/>
              <a:t>– этап зарождения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758" y="1482025"/>
            <a:ext cx="7289442" cy="51570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Начало - 1701 год – указ Петра </a:t>
            </a:r>
            <a:r>
              <a:rPr lang="en-US" dirty="0" smtClean="0"/>
              <a:t>I</a:t>
            </a:r>
            <a:r>
              <a:rPr lang="ru-RU" dirty="0" smtClean="0"/>
              <a:t> об основании </a:t>
            </a:r>
            <a:r>
              <a:rPr lang="ru-RU" dirty="0" err="1" smtClean="0"/>
              <a:t>матиматико</a:t>
            </a:r>
            <a:r>
              <a:rPr lang="ru-RU" dirty="0" smtClean="0"/>
              <a:t> – </a:t>
            </a:r>
            <a:r>
              <a:rPr lang="ru-RU" dirty="0" err="1" smtClean="0"/>
              <a:t>навигатской</a:t>
            </a:r>
            <a:r>
              <a:rPr lang="ru-RU" dirty="0" smtClean="0"/>
              <a:t> школы (Сухарева башня);</a:t>
            </a:r>
          </a:p>
          <a:p>
            <a:r>
              <a:rPr lang="ru-RU" dirty="0" smtClean="0"/>
              <a:t>Конец – 1804 год – глобальные реформы образовательной системы России.</a:t>
            </a:r>
          </a:p>
          <a:p>
            <a:pPr marL="0" indent="0">
              <a:buNone/>
            </a:pPr>
            <a:r>
              <a:rPr lang="ru-RU" dirty="0" smtClean="0"/>
              <a:t>Основные характеристики – </a:t>
            </a:r>
            <a:r>
              <a:rPr lang="ru-RU" dirty="0" err="1"/>
              <a:t>встроенность</a:t>
            </a:r>
            <a:r>
              <a:rPr lang="ru-RU" dirty="0"/>
              <a:t> во все локальные образовательные системы, в большинстве имевших доминантный характер математиче­ского образования; нерасчлененность на возрастные или содержатель­ные ступени; содержание математического образования не регламентирова­лось программами, а определялось исключительно математической под­готовкой преподавателей </a:t>
            </a:r>
            <a:r>
              <a:rPr lang="ru-RU" dirty="0" smtClean="0"/>
              <a:t>математики, включение образовательных систем. </a:t>
            </a:r>
            <a:r>
              <a:rPr lang="ru-RU" dirty="0"/>
              <a:t>Некоторую роль начинает играть домашнее образование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 середине </a:t>
            </a:r>
            <a:r>
              <a:rPr lang="en-US" dirty="0"/>
              <a:t>XVIII</a:t>
            </a:r>
            <a:r>
              <a:rPr lang="ru-RU" dirty="0"/>
              <a:t> в. возникает и довольно эффективно развивается со­словная образовательная система – система пансионов, основанная в большой мере на частной и, в некоторых случаях, на общественной ини­циативе. В пансионах преподается и математика, однако уровень ее преподавания целиком зависит от подготовки учителя, объем математи­ческих сведений ограничивается преимущественно арифметикой.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1" y="506483"/>
            <a:ext cx="3901440" cy="61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9" y="283335"/>
            <a:ext cx="10456618" cy="63750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Профессиональная образовательная система </a:t>
            </a:r>
            <a:r>
              <a:rPr lang="ru-RU" dirty="0" smtClean="0"/>
              <a:t>состояла из следующих направлений: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Военное ( Морская (1.11.1715г) и Рыцарская Академии);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Военно</a:t>
            </a:r>
            <a:r>
              <a:rPr lang="ru-RU" dirty="0" smtClean="0"/>
              <a:t> – техническое ( артиллерийское и инженерное училище);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Техническое (горные училища);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Медицинское (хирургическая школа).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5" y="2064375"/>
            <a:ext cx="3395192" cy="3395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857063"/>
            <a:ext cx="6812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Shonar Bangla" panose="020B0502040204020203" pitchFamily="34" charset="0"/>
              </a:rPr>
              <a:t>Академическая образовательная система была представлена гимназией и университетом при С.-Петербургской Академии наук. Основное ее назначение – подготовка научных и преподавательских  кадров для Академии и других образовательных систем, а также чиновников для государственной службы. Математическое образо­вание в академической образовательной системе также являлось доминантным в силу чрезвычайно сильного кадрового состава академиков-математиков. </a:t>
            </a:r>
            <a:r>
              <a:rPr lang="ru-RU" dirty="0" smtClean="0">
                <a:ea typeface="Times New Roman" panose="02020603050405020304" pitchFamily="18" charset="0"/>
                <a:cs typeface="Shonar Bangla" panose="020B0502040204020203" pitchFamily="34" charset="0"/>
              </a:rPr>
              <a:t>+ домашнее и дополнительное образование.</a:t>
            </a:r>
          </a:p>
          <a:p>
            <a:pPr indent="228600" algn="just"/>
            <a:r>
              <a:rPr lang="ru-RU" dirty="0" smtClean="0">
                <a:effectLst/>
                <a:ea typeface="Times New Roman" panose="02020603050405020304" pitchFamily="18" charset="0"/>
                <a:cs typeface="Shonar Bangla" panose="020B0502040204020203" pitchFamily="34" charset="0"/>
              </a:rPr>
              <a:t>Духовная – конкуренция образовательной – цифирные школы. </a:t>
            </a:r>
            <a:r>
              <a:rPr lang="ru-RU" dirty="0"/>
              <a:t>В частности, в духовных семинариях Синод решил ввести преподавание арифметики и элементов геометрии, хотя реальные предметы были чужеродными для системы духовного образования и не получали сколько-нибудь глубокого освещения.</a:t>
            </a:r>
          </a:p>
          <a:p>
            <a:pPr indent="228600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Дополнительное математическое образование школьников </a:t>
            </a:r>
            <a:r>
              <a:rPr lang="en-US" sz="3600" dirty="0"/>
              <a:t>XVIII</a:t>
            </a:r>
            <a:r>
              <a:rPr lang="ru-RU" sz="3600" dirty="0"/>
              <a:t> в. было представлено ака­демической и профессиональной образовательными системами, а также домашним образованием.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49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863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III </a:t>
            </a:r>
            <a:r>
              <a:rPr lang="ru-RU" sz="4000" dirty="0" smtClean="0"/>
              <a:t>– этап создания российской модели классической системы ШМО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56267"/>
            <a:ext cx="10131425" cy="469983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Начало - 1804 год;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Разделение на возрастные и содержательные уровни – начальное(элементарная математика)/ среднее (арифметика, алгебра, геометрия, тригонометрия) /высшее (высшая математика);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дореволюционной России дифференцированное обучение осуществлялось путем создания средних учебных заведений разного типа (классическая гимназия; реальные училища; коммерческие училища). Основу образования в них составляли естественнонаучные предметы, благодаря чему эти училища давали большой объем знаний по </a:t>
            </a:r>
            <a:r>
              <a:rPr lang="ru-RU" sz="2000" dirty="0" smtClean="0"/>
              <a:t>математике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Конец – вторая половина 19 века.</a:t>
            </a:r>
          </a:p>
          <a:p>
            <a:pPr marL="0" indent="0">
              <a:buNone/>
            </a:pPr>
            <a:r>
              <a:rPr lang="ru-RU" sz="2400" i="1" u="sng" dirty="0" smtClean="0"/>
              <a:t>Вывод: </a:t>
            </a:r>
            <a:r>
              <a:rPr lang="ru-RU" sz="2400" dirty="0"/>
              <a:t>д</a:t>
            </a:r>
            <a:r>
              <a:rPr lang="ru-RU" sz="2400" dirty="0" smtClean="0"/>
              <a:t>ополнительное </a:t>
            </a:r>
            <a:r>
              <a:rPr lang="ru-RU" sz="2400" dirty="0"/>
              <a:t>математическое образование школьников </a:t>
            </a:r>
            <a:r>
              <a:rPr lang="en-US" sz="2400" dirty="0"/>
              <a:t>XVIII</a:t>
            </a:r>
            <a:r>
              <a:rPr lang="ru-RU" sz="2400" dirty="0"/>
              <a:t> в. было представлено ака­демической и профессиональной образовательными системами, а также домашним образованием.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829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105" y="103031"/>
            <a:ext cx="10131425" cy="19962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IV</a:t>
            </a:r>
            <a:r>
              <a:rPr lang="ru-RU" sz="3200" dirty="0" smtClean="0"/>
              <a:t> – </a:t>
            </a:r>
            <a:r>
              <a:rPr lang="ru-RU" sz="3200" dirty="0"/>
              <a:t>этап движения за реформацию российской модели классической системы школьного математического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140" y="1706543"/>
            <a:ext cx="7938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60–70-е гг</a:t>
            </a:r>
            <a:r>
              <a:rPr lang="ru-RU" sz="2000" dirty="0" smtClean="0">
                <a:ea typeface="Times New Roman" panose="02020603050405020304" pitchFamily="18" charset="0"/>
              </a:rPr>
              <a:t>. 19 – 20 вв.;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anose="02020603050405020304" pitchFamily="18" charset="0"/>
              </a:rPr>
              <a:t>1896г – В. П. Вахтеров «Внешкольное образование народа»;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anose="02020603050405020304" pitchFamily="18" charset="0"/>
              </a:rPr>
              <a:t>1905 г – кружок из представителей интеллигенции -  развитие молодежи из рабочей среды;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Первые внешкольные учреждения во многом выполняли компенсирующую функцию – занятия в этих учреждениях компенсировали отсутствие у детей школьного образования. Вместе с тем они помогали организовать досуг детей. Инновационный характер первых внешкольных учреждений был обусловлен благородными мотивами их основателей (С.Т. </a:t>
            </a:r>
            <a:r>
              <a:rPr lang="ru-RU" sz="2000" dirty="0" err="1"/>
              <a:t>Шацкий</a:t>
            </a:r>
            <a:r>
              <a:rPr lang="ru-RU" sz="2000" dirty="0"/>
              <a:t>, А.У. Зеленко и др.), а также новыми педагогическими взглядами на проблемы воспитания </a:t>
            </a:r>
            <a:r>
              <a:rPr lang="ru-RU" sz="2000" dirty="0" smtClean="0"/>
              <a:t>детей</a:t>
            </a:r>
            <a:r>
              <a:rPr lang="ru-RU" sz="2000" dirty="0" smtClean="0"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школьное обучение математике начинают частично внедряться новые методические идеи. Апофе­озом реформаторских настроений стали </a:t>
            </a:r>
            <a:r>
              <a:rPr lang="en-US" sz="2000" dirty="0"/>
              <a:t>I</a:t>
            </a:r>
            <a:r>
              <a:rPr lang="ru-RU" sz="2000" dirty="0"/>
              <a:t> и </a:t>
            </a:r>
            <a:r>
              <a:rPr lang="en-US" sz="2000" dirty="0"/>
              <a:t>II</a:t>
            </a:r>
            <a:r>
              <a:rPr lang="ru-RU" sz="2000" dirty="0"/>
              <a:t> Всероссийские съезды преподавателей математики (1911–1914 гг</a:t>
            </a:r>
            <a:r>
              <a:rPr lang="ru-RU" sz="2000" dirty="0" smtClean="0"/>
              <a:t>.).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09" y="1603512"/>
            <a:ext cx="2756452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6555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Дополнительное математическое образование школьников на этом этапе можно понимать как учебный процесс, вы­ходящий за рамки учебной программы классической гимназии и направленный на подготовку к поступлению в вузы или связанный с будущей профессиональной деятельностью (академическое, профессиональное и репети­торское образование).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7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первооткрыватели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2" y="1858203"/>
            <a:ext cx="6632620" cy="4816940"/>
          </a:xfrm>
        </p:spPr>
      </p:pic>
    </p:spTree>
    <p:extLst>
      <p:ext uri="{BB962C8B-B14F-4D97-AF65-F5344CB8AC3E}">
        <p14:creationId xmlns:p14="http://schemas.microsoft.com/office/powerpoint/2010/main" val="144173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9" y="167426"/>
            <a:ext cx="5032420" cy="592428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29" y="167426"/>
            <a:ext cx="4948199" cy="5924282"/>
          </a:xfrm>
        </p:spPr>
      </p:pic>
      <p:sp>
        <p:nvSpPr>
          <p:cNvPr id="11" name="Прямоугольник 10"/>
          <p:cNvSpPr/>
          <p:nvPr/>
        </p:nvSpPr>
        <p:spPr>
          <a:xfrm>
            <a:off x="1094704" y="6091708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П. П. </a:t>
            </a:r>
            <a:r>
              <a:rPr lang="ru-RU" dirty="0" err="1" smtClean="0"/>
              <a:t>Блонский</a:t>
            </a:r>
            <a:endParaRPr lang="ru-RU" dirty="0" smtClean="0"/>
          </a:p>
          <a:p>
            <a:pPr algn="ctr"/>
            <a:r>
              <a:rPr lang="ru-RU" dirty="0" smtClean="0"/>
              <a:t>14.05.1884 – 15.02.1941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05079" y="6091708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И. Водовозов</a:t>
            </a:r>
          </a:p>
          <a:p>
            <a:pPr algn="ctr"/>
            <a:r>
              <a:rPr lang="ru-RU" dirty="0" smtClean="0"/>
              <a:t>9.10.1825 – 29.05.1886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98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18" y="2107988"/>
            <a:ext cx="1714500" cy="2428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37" y="344254"/>
            <a:ext cx="4950197" cy="5348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09" y="344255"/>
            <a:ext cx="3924836" cy="534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7453" y="5692459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К. Н. </a:t>
            </a:r>
            <a:r>
              <a:rPr lang="ru-RU" dirty="0" err="1" smtClean="0"/>
              <a:t>Вентцель</a:t>
            </a:r>
            <a:endParaRPr lang="ru-RU" dirty="0" smtClean="0"/>
          </a:p>
          <a:p>
            <a:pPr algn="ctr"/>
            <a:r>
              <a:rPr lang="ru-RU" dirty="0" smtClean="0"/>
              <a:t>24.11.1857 – 10.03.1947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41361" y="5692459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П. Вахтеров</a:t>
            </a:r>
          </a:p>
          <a:p>
            <a:pPr algn="ctr"/>
            <a:r>
              <a:rPr lang="ru-RU" dirty="0" smtClean="0"/>
              <a:t>13.01.1853 – 3.04.1924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5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242" y="5445545"/>
            <a:ext cx="3428079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А. У. Зеленко</a:t>
            </a:r>
          </a:p>
          <a:p>
            <a:pPr algn="ctr"/>
            <a:r>
              <a:rPr lang="ru-RU" dirty="0" smtClean="0"/>
              <a:t>11.10.1871 – 21.07.1953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46" y="5097"/>
            <a:ext cx="2540000" cy="3251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1678" y="3256297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П. Ф. </a:t>
            </a:r>
            <a:r>
              <a:rPr lang="ru-RU" dirty="0" err="1" smtClean="0"/>
              <a:t>Каптерев</a:t>
            </a:r>
            <a:endParaRPr lang="ru-RU" dirty="0" smtClean="0"/>
          </a:p>
          <a:p>
            <a:pPr algn="ctr"/>
            <a:r>
              <a:rPr lang="ru-RU" dirty="0" smtClean="0"/>
              <a:t>7.07.1849 – 7.09.1922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95" y="44290"/>
            <a:ext cx="2694260" cy="35951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20985" y="3597331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П. Ф. Лесгафт</a:t>
            </a:r>
          </a:p>
          <a:p>
            <a:pPr algn="ctr"/>
            <a:r>
              <a:rPr lang="ru-RU" dirty="0" smtClean="0"/>
              <a:t>20.09.1837 – 28.11.1909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27" y="2144096"/>
            <a:ext cx="2705457" cy="38778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62005" y="5970403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А. С. Макаренко</a:t>
            </a:r>
          </a:p>
          <a:p>
            <a:pPr algn="ctr"/>
            <a:r>
              <a:rPr lang="ru-RU" dirty="0" smtClean="0"/>
              <a:t>1.03.1888 – 1.04.1939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" y="1841866"/>
            <a:ext cx="3621370" cy="3649662"/>
          </a:xfrm>
        </p:spPr>
      </p:pic>
    </p:spTree>
    <p:extLst>
      <p:ext uri="{BB962C8B-B14F-4D97-AF65-F5344CB8AC3E}">
        <p14:creationId xmlns:p14="http://schemas.microsoft.com/office/powerpoint/2010/main" val="328093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2" y="1"/>
            <a:ext cx="3305577" cy="4578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16" y="2235336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 Т. </a:t>
            </a:r>
            <a:r>
              <a:rPr lang="ru-RU" dirty="0" err="1" smtClean="0"/>
              <a:t>Шацкий</a:t>
            </a:r>
            <a:endParaRPr lang="ru-RU" dirty="0" smtClean="0"/>
          </a:p>
          <a:p>
            <a:pPr algn="ctr"/>
            <a:r>
              <a:rPr lang="ru-RU" dirty="0" smtClean="0"/>
              <a:t>1.06.1878 – 30.10.1934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35118" y="3836130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И. </a:t>
            </a:r>
            <a:r>
              <a:rPr lang="ru-RU" dirty="0" err="1" smtClean="0"/>
              <a:t>Чернолуский</a:t>
            </a:r>
            <a:endParaRPr lang="ru-RU" dirty="0" smtClean="0"/>
          </a:p>
          <a:p>
            <a:pPr algn="ctr"/>
            <a:r>
              <a:rPr lang="ru-RU" dirty="0" smtClean="0"/>
              <a:t>12.09.1865 – 2.11.1941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1513" y="6180932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Е. Н Медынский</a:t>
            </a:r>
          </a:p>
          <a:p>
            <a:pPr algn="ctr"/>
            <a:r>
              <a:rPr lang="ru-RU" dirty="0" smtClean="0"/>
              <a:t>11.03.1885 – 6.03.1957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79853" y="4448861"/>
            <a:ext cx="3812147" cy="766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К. Д. Ушинский</a:t>
            </a:r>
          </a:p>
          <a:p>
            <a:pPr algn="ctr"/>
            <a:r>
              <a:rPr lang="ru-RU" dirty="0" smtClean="0"/>
              <a:t>19.02.1823 – 22.12.1870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72" y="2319529"/>
            <a:ext cx="2893098" cy="38614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580"/>
            <a:ext cx="3811531" cy="3889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-1"/>
            <a:ext cx="3132428" cy="38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863" y="94445"/>
            <a:ext cx="10131425" cy="156693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Проблемы истории школьного математического образования в России исследовались в трудах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1775" y="155065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Г.Д. Глейзера, Ю.М. Колягина, Н.И. 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Мерлиной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Н.В. 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Метельского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Т.С. Поляковой, Р.С. Черкасова, А.П. 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Юшкевича.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185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07582"/>
            <a:ext cx="12350838" cy="46750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	</a:t>
            </a:r>
            <a:r>
              <a:rPr lang="ru-RU" sz="5300" dirty="0" smtClean="0">
                <a:latin typeface="+mn-lt"/>
              </a:rPr>
              <a:t>На </a:t>
            </a:r>
            <a:r>
              <a:rPr lang="ru-RU" sz="5300" dirty="0">
                <a:latin typeface="+mn-lt"/>
              </a:rPr>
              <a:t>основе анализа историко-педагогической и методико-математической литературы Т.С. Полякова дает систематическое изложение истории отечественного школьного математического образования и делит ее на девять </a:t>
            </a:r>
            <a:r>
              <a:rPr lang="ru-RU" sz="5300" dirty="0" smtClean="0">
                <a:latin typeface="+mn-lt"/>
              </a:rPr>
              <a:t>периодов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84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 – </a:t>
            </a:r>
            <a:r>
              <a:rPr lang="ru-RU" sz="4400" dirty="0" smtClean="0"/>
              <a:t>этап зарождения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3341"/>
            <a:ext cx="6294548" cy="4881093"/>
          </a:xfrm>
        </p:spPr>
        <p:txBody>
          <a:bodyPr>
            <a:noAutofit/>
          </a:bodyPr>
          <a:lstStyle/>
          <a:p>
            <a:r>
              <a:rPr lang="ru-RU" sz="2800" dirty="0" smtClean="0"/>
              <a:t>10 – 18 </a:t>
            </a:r>
            <a:r>
              <a:rPr lang="ru-RU" sz="2800" dirty="0" err="1" smtClean="0"/>
              <a:t>вв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Изначально носил латентный характер;</a:t>
            </a:r>
          </a:p>
          <a:p>
            <a:r>
              <a:rPr lang="ru-RU" sz="2800" dirty="0" smtClean="0"/>
              <a:t>18 век – выход из стадии латентности – рукописные учебники математики.</a:t>
            </a:r>
          </a:p>
          <a:p>
            <a:pPr marL="0" indent="0">
              <a:buNone/>
            </a:pPr>
            <a:r>
              <a:rPr lang="ru-RU" sz="2800" i="1" u="sng" dirty="0" smtClean="0"/>
              <a:t>Вывод: </a:t>
            </a:r>
            <a:r>
              <a:rPr lang="ru-RU" sz="2800" dirty="0" smtClean="0"/>
              <a:t>дополнительное математическое образование выступало в форме самообразования – нет деления на основное и дополнительное.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48" y="2151727"/>
            <a:ext cx="5733269" cy="42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3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TM03457452[[fn=Небесный]]</Template>
  <TotalTime>177</TotalTime>
  <Words>753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Andalus</vt:lpstr>
      <vt:lpstr>Arial</vt:lpstr>
      <vt:lpstr>Calibri</vt:lpstr>
      <vt:lpstr>Calibri Light</vt:lpstr>
      <vt:lpstr>Shonar Bangla</vt:lpstr>
      <vt:lpstr>Times New Roman</vt:lpstr>
      <vt:lpstr>Небеса</vt:lpstr>
      <vt:lpstr>Дополнительное математическое образование школьников: традиции и современность.</vt:lpstr>
      <vt:lpstr>первооткрыватели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истории школьного математического образования в России исследовались в трудах </vt:lpstr>
      <vt:lpstr> На основе анализа историко-педагогической и методико-математической литературы Т.С. Полякова дает систематическое изложение истории отечественного школьного математического образования и делит ее на девять периодов  </vt:lpstr>
      <vt:lpstr>I – этап зарождения</vt:lpstr>
      <vt:lpstr>II – этап зарождения</vt:lpstr>
      <vt:lpstr>Презентация PowerPoint</vt:lpstr>
      <vt:lpstr>вывод:</vt:lpstr>
      <vt:lpstr>III – этап создания российской модели классической системы ШМО</vt:lpstr>
      <vt:lpstr>IV – этап движения за реформацию российской модели классической системы школьного математического образования</vt:lpstr>
      <vt:lpstr>Вывод: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математическое образование школьников: традиции и современность.</dc:title>
  <dc:creator>Dasha</dc:creator>
  <cp:lastModifiedBy>Dasha</cp:lastModifiedBy>
  <cp:revision>22</cp:revision>
  <dcterms:created xsi:type="dcterms:W3CDTF">2015-06-09T11:59:23Z</dcterms:created>
  <dcterms:modified xsi:type="dcterms:W3CDTF">2015-06-09T16:27:40Z</dcterms:modified>
</cp:coreProperties>
</file>