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256" r:id="rId3"/>
    <p:sldId id="257" r:id="rId4"/>
    <p:sldId id="267" r:id="rId5"/>
    <p:sldId id="268" r:id="rId6"/>
    <p:sldId id="258" r:id="rId7"/>
    <p:sldId id="269" r:id="rId8"/>
    <p:sldId id="260" r:id="rId9"/>
    <p:sldId id="261" r:id="rId10"/>
    <p:sldId id="262" r:id="rId11"/>
    <p:sldId id="270" r:id="rId12"/>
    <p:sldId id="263" r:id="rId13"/>
    <p:sldId id="271" r:id="rId14"/>
    <p:sldId id="264" r:id="rId15"/>
    <p:sldId id="265" r:id="rId16"/>
    <p:sldId id="273" r:id="rId17"/>
    <p:sldId id="274" r:id="rId18"/>
    <p:sldId id="283" r:id="rId19"/>
    <p:sldId id="275" r:id="rId20"/>
    <p:sldId id="276" r:id="rId21"/>
    <p:sldId id="277" r:id="rId22"/>
    <p:sldId id="286" r:id="rId23"/>
    <p:sldId id="279" r:id="rId24"/>
    <p:sldId id="287" r:id="rId25"/>
    <p:sldId id="291" r:id="rId26"/>
    <p:sldId id="288" r:id="rId27"/>
    <p:sldId id="289" r:id="rId28"/>
    <p:sldId id="290" r:id="rId29"/>
    <p:sldId id="28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99"/>
    <a:srgbClr val="66FF99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EC3BB-97AA-434A-9DC7-45438A4BDDCF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E98B5-74CD-4037-878B-23CFEF2B7B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F460912-C784-429E-91DE-1DF544FD561B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24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6B7D77C-C008-471D-8DC3-0715DF88C83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27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DD29-D388-484C-BEE0-1A11E19EB3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90DC8-4C23-4C21-98E9-F16AF0E42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AB025-4FCA-4EFD-BCAB-7E6BCF58A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4419-C477-4574-BB40-95DA25CAD3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A8900-96C2-4A8D-A6EE-B6D1FA679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9C3EF-700B-425B-A231-CECDC2A08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2BBF-519C-4252-B73F-542305FA1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6EB3A-3F86-4CD1-8B81-0118084B1E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7BC7E-634E-4DD3-BDB6-CC69D9CC83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90085-22B0-4B27-8368-97B1F9A4F0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EE956-7287-4589-9767-ECB1E3DE1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8E20C5-57D4-426C-973B-1C29B492DC6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hp\Downloads\vYHBVRuksV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53" cy="6107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Животный и </a:t>
            </a:r>
            <a:br>
              <a:rPr lang="ru-RU" sz="4000" b="1"/>
            </a:br>
            <a:r>
              <a:rPr lang="ru-RU" sz="4000" b="1"/>
              <a:t>растительный мир</a:t>
            </a:r>
            <a:endParaRPr lang="ru-RU" sz="40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Архангельская область большей частью входит в зону тайги и тундры. </a:t>
            </a:r>
          </a:p>
          <a:p>
            <a:pPr>
              <a:buFontTx/>
              <a:buNone/>
            </a:pPr>
            <a:r>
              <a:rPr lang="ru-RU" dirty="0"/>
              <a:t>	На территории Архангельской области расположены: </a:t>
            </a:r>
            <a:r>
              <a:rPr lang="ru-RU" dirty="0" err="1"/>
              <a:t>Пинежский</a:t>
            </a:r>
            <a:r>
              <a:rPr lang="ru-RU" dirty="0"/>
              <a:t> заповедник, </a:t>
            </a:r>
            <a:r>
              <a:rPr lang="ru-RU" dirty="0" err="1"/>
              <a:t>Кенозерский</a:t>
            </a:r>
            <a:r>
              <a:rPr lang="ru-RU" dirty="0"/>
              <a:t> национальный парк, национальный парк «Русская Арктика», частично </a:t>
            </a:r>
            <a:r>
              <a:rPr lang="ru-RU" dirty="0" err="1"/>
              <a:t>Водлозерский</a:t>
            </a:r>
            <a:r>
              <a:rPr lang="ru-RU" dirty="0"/>
              <a:t> национальный парк и 33 заказника.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6084887" cy="5010150"/>
          </a:xfrm>
          <a:prstGeom prst="rect">
            <a:avLst/>
          </a:prstGeom>
          <a:noFill/>
        </p:spPr>
      </p:pic>
      <p:pic>
        <p:nvPicPr>
          <p:cNvPr id="16389" name="Picture 5" descr="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2663"/>
            <a:ext cx="5003800" cy="3335337"/>
          </a:xfrm>
          <a:prstGeom prst="rect">
            <a:avLst/>
          </a:prstGeom>
          <a:noFill/>
        </p:spPr>
      </p:pic>
      <p:pic>
        <p:nvPicPr>
          <p:cNvPr id="16392" name="Picture 8" descr="К"/>
          <p:cNvPicPr>
            <a:picLocks noChangeAspect="1" noChangeArrowheads="1"/>
          </p:cNvPicPr>
          <p:nvPr/>
        </p:nvPicPr>
        <p:blipFill>
          <a:blip r:embed="rId4"/>
          <a:srcRect l="12584" t="17542" r="19360"/>
          <a:stretch>
            <a:fillRect/>
          </a:stretch>
        </p:blipFill>
        <p:spPr bwMode="auto">
          <a:xfrm>
            <a:off x="5254625" y="3716338"/>
            <a:ext cx="3889375" cy="314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4000" b="1"/>
              <a:t>Население и промышленность</a:t>
            </a:r>
            <a:endParaRPr lang="ru-RU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400" dirty="0"/>
              <a:t>Население области составляет 1 228 056 человек (плотность 2.01 чел/км2).</a:t>
            </a:r>
          </a:p>
          <a:p>
            <a:pPr>
              <a:buFontTx/>
              <a:buNone/>
            </a:pPr>
            <a:r>
              <a:rPr lang="ru-RU" sz="2400" dirty="0"/>
              <a:t>	Архангельская область обладает развитой рыбной, лесной, деревообрабатывающей и целлюлозно-бумажной промышленностью.</a:t>
            </a:r>
          </a:p>
          <a:p>
            <a:pPr>
              <a:buFontTx/>
              <a:buNone/>
            </a:pPr>
            <a:r>
              <a:rPr lang="ru-RU" sz="2400" dirty="0"/>
              <a:t>	Основные </a:t>
            </a:r>
            <a:r>
              <a:rPr lang="ru-RU" sz="2400" dirty="0" smtClean="0"/>
              <a:t>промышленные</a:t>
            </a:r>
          </a:p>
          <a:p>
            <a:pPr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центры: Архангельск, Котлас, 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Северодвинск</a:t>
            </a:r>
            <a:r>
              <a:rPr lang="ru-RU" sz="2400" dirty="0"/>
              <a:t>, </a:t>
            </a:r>
            <a:r>
              <a:rPr lang="ru-RU" sz="2400" dirty="0" err="1" smtClean="0"/>
              <a:t>Няндома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err="1" smtClean="0"/>
              <a:t>Новодвинск</a:t>
            </a:r>
            <a:r>
              <a:rPr lang="ru-RU" sz="2400" dirty="0"/>
              <a:t>, Коряжма</a:t>
            </a:r>
            <a:r>
              <a:rPr lang="ru-RU" sz="2400" dirty="0" smtClean="0"/>
              <a:t>, </a:t>
            </a:r>
            <a:r>
              <a:rPr lang="ru-RU" sz="2400" dirty="0"/>
              <a:t>Вельск.</a:t>
            </a:r>
            <a:endParaRPr lang="ru-RU" sz="2400" b="1" dirty="0"/>
          </a:p>
          <a:p>
            <a:pPr>
              <a:buFontTx/>
              <a:buNone/>
            </a:pPr>
            <a:r>
              <a:rPr lang="ru-RU" sz="2400" dirty="0"/>
              <a:t>	На территории области 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находится космодром</a:t>
            </a:r>
          </a:p>
          <a:p>
            <a:pPr>
              <a:buFontTx/>
              <a:buNone/>
            </a:pPr>
            <a:r>
              <a:rPr lang="ru-RU" sz="2400" dirty="0" smtClean="0"/>
              <a:t> </a:t>
            </a:r>
            <a:r>
              <a:rPr lang="ru-RU" sz="2400" dirty="0"/>
              <a:t>«Плесецк».</a:t>
            </a:r>
          </a:p>
        </p:txBody>
      </p:sp>
      <p:pic>
        <p:nvPicPr>
          <p:cNvPr id="3074" name="Picture 2" descr="C:\Users\hp\Downloads\111-1-800x448.png"/>
          <p:cNvPicPr>
            <a:picLocks noChangeAspect="1" noChangeArrowheads="1"/>
          </p:cNvPicPr>
          <p:nvPr/>
        </p:nvPicPr>
        <p:blipFill>
          <a:blip r:embed="rId2"/>
          <a:srcRect l="5000" t="-1898" r="19062"/>
          <a:stretch>
            <a:fillRect/>
          </a:stretch>
        </p:blipFill>
        <p:spPr bwMode="auto">
          <a:xfrm>
            <a:off x="4593411" y="3214686"/>
            <a:ext cx="4550589" cy="3419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64693" cy="3792540"/>
          </a:xfrm>
          <a:prstGeom prst="rect">
            <a:avLst/>
          </a:prstGeom>
          <a:noFill/>
        </p:spPr>
      </p:pic>
      <p:pic>
        <p:nvPicPr>
          <p:cNvPr id="17414" name="Picture 6" descr="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643470" cy="3481796"/>
          </a:xfrm>
          <a:prstGeom prst="rect">
            <a:avLst/>
          </a:prstGeom>
          <a:noFill/>
        </p:spPr>
      </p:pic>
      <p:pic>
        <p:nvPicPr>
          <p:cNvPr id="17415" name="Picture 7" descr="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13911"/>
            <a:ext cx="3929090" cy="294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Сельское хозяйство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Преобладает продукция растениеводства (56%). </a:t>
            </a:r>
            <a:r>
              <a:rPr lang="ru-RU" dirty="0" smtClean="0"/>
              <a:t>Основными </a:t>
            </a:r>
            <a:r>
              <a:rPr lang="ru-RU" dirty="0"/>
              <a:t>культурами являются картофель и овощи. </a:t>
            </a:r>
          </a:p>
          <a:p>
            <a:pPr>
              <a:buFontTx/>
              <a:buNone/>
            </a:pPr>
            <a:r>
              <a:rPr lang="ru-RU" dirty="0"/>
              <a:t>	Ведущая отрасль животноводства — молочно-мясное скотоводство. </a:t>
            </a:r>
          </a:p>
        </p:txBody>
      </p:sp>
      <p:pic>
        <p:nvPicPr>
          <p:cNvPr id="5" name="Picture 4" descr="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3214710" cy="2411370"/>
          </a:xfrm>
          <a:prstGeom prst="rect">
            <a:avLst/>
          </a:prstGeom>
          <a:noFill/>
        </p:spPr>
      </p:pic>
      <p:pic>
        <p:nvPicPr>
          <p:cNvPr id="6" name="Picture 5" descr="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286148" cy="246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Транспорт</a:t>
            </a: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Транспортная освоенность территории невысокая. Длина автодорог с твёрдым покрытием — 7230 километров. </a:t>
            </a:r>
          </a:p>
          <a:p>
            <a:pPr>
              <a:buFontTx/>
              <a:buNone/>
            </a:pPr>
            <a:r>
              <a:rPr lang="ru-RU"/>
              <a:t>	Развиты морские и речные перевозки. Общая протяжённость судоходных речных путей 3800 километров.</a:t>
            </a:r>
          </a:p>
          <a:p>
            <a:pPr>
              <a:buFontTx/>
              <a:buNone/>
            </a:pPr>
            <a:r>
              <a:rPr lang="ru-RU"/>
              <a:t>	Длина железных дорог области — 1760 километров.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971800"/>
            <a:ext cx="5292725" cy="3970338"/>
          </a:xfrm>
          <a:prstGeom prst="rect">
            <a:avLst/>
          </a:prstGeom>
          <a:noFill/>
        </p:spPr>
      </p:pic>
      <p:pic>
        <p:nvPicPr>
          <p:cNvPr id="19461" name="Picture 5" descr="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97325" cy="555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329113"/>
            <a:ext cx="41402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/>
              <a:t>Абрамов, Фёдор Александрович (1920—1983) — русский советский писатель.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356100" y="4581525"/>
            <a:ext cx="47879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dirty="0" err="1"/>
              <a:t>Алентова</a:t>
            </a:r>
            <a:r>
              <a:rPr lang="ru-RU" sz="3200" dirty="0"/>
              <a:t>, Вера Валентиновна (р. 1942) — народная артистка России.</a:t>
            </a:r>
          </a:p>
        </p:txBody>
      </p:sp>
      <p:pic>
        <p:nvPicPr>
          <p:cNvPr id="20486" name="Picture 6" descr="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14422"/>
            <a:ext cx="2840635" cy="3254894"/>
          </a:xfrm>
          <a:prstGeom prst="rect">
            <a:avLst/>
          </a:prstGeom>
          <a:noFill/>
        </p:spPr>
      </p:pic>
      <p:pic>
        <p:nvPicPr>
          <p:cNvPr id="20487" name="Picture 7" descr="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9" y="1188620"/>
            <a:ext cx="2246300" cy="31436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357166"/>
            <a:ext cx="886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Известные люди Архангельской области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3071810"/>
            <a:ext cx="4286280" cy="3054353"/>
          </a:xfrm>
        </p:spPr>
        <p:txBody>
          <a:bodyPr/>
          <a:lstStyle/>
          <a:p>
            <a:r>
              <a:rPr lang="ru-RU" sz="2400" dirty="0" smtClean="0"/>
              <a:t>Пловец</a:t>
            </a:r>
            <a:r>
              <a:rPr lang="ru-RU" sz="2400" dirty="0" smtClean="0"/>
              <a:t>, мастер спорта международного класса, </a:t>
            </a:r>
            <a:r>
              <a:rPr lang="ru-RU" sz="2400" b="1" dirty="0" smtClean="0"/>
              <a:t>Евгений Лагунов</a:t>
            </a:r>
            <a:r>
              <a:rPr lang="ru-RU" sz="2400" dirty="0" smtClean="0"/>
              <a:t>, </a:t>
            </a:r>
            <a:r>
              <a:rPr lang="ru-RU" sz="2400" dirty="0" smtClean="0"/>
              <a:t>участник Олимпийских игр </a:t>
            </a:r>
            <a:r>
              <a:rPr lang="ru-RU" sz="2400" dirty="0" smtClean="0"/>
              <a:t>в </a:t>
            </a:r>
            <a:r>
              <a:rPr lang="ru-RU" sz="2400" dirty="0" smtClean="0"/>
              <a:t>Афинах и Пекине, «бронза» чемпионата мира , «серебро» европейского первенства,  золото  </a:t>
            </a:r>
            <a:r>
              <a:rPr lang="ru-RU" sz="2400" dirty="0" smtClean="0"/>
              <a:t>на Всемирной </a:t>
            </a:r>
            <a:r>
              <a:rPr lang="ru-RU" sz="2400" dirty="0" smtClean="0"/>
              <a:t>универсиаде</a:t>
            </a:r>
            <a:endParaRPr lang="ru-RU" sz="2400" dirty="0"/>
          </a:p>
        </p:txBody>
      </p:sp>
      <p:pic>
        <p:nvPicPr>
          <p:cNvPr id="1026" name="Picture 2" descr="C:\Users\hp\Downloads\b893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038600" cy="2769326"/>
          </a:xfrm>
          <a:prstGeom prst="rect">
            <a:avLst/>
          </a:prstGeom>
          <a:noFill/>
        </p:spPr>
      </p:pic>
      <p:pic>
        <p:nvPicPr>
          <p:cNvPr id="1027" name="Picture 3" descr="C:\Users\hp\Downloads\dc7c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978826" cy="2857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3571876"/>
            <a:ext cx="40719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Тяжелоатлет </a:t>
            </a:r>
            <a:r>
              <a:rPr lang="ru-RU" sz="2400" b="1" dirty="0" smtClean="0"/>
              <a:t>Глеб Писаревский,</a:t>
            </a:r>
            <a:r>
              <a:rPr lang="ru-RU" sz="2400" dirty="0" smtClean="0"/>
              <a:t> двукратный Чемпион России, трехкратный обладатель Кубка страны, бронзовый призер XXVIII летних Олимпийских Игр в </a:t>
            </a:r>
            <a:r>
              <a:rPr lang="ru-RU" sz="2400" dirty="0" smtClean="0"/>
              <a:t>Афинах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203700"/>
            <a:ext cx="45005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/>
              <a:t>Баранов, Александр Андреевич (1746—1819) — купец, первый главный правитель русских поселений в Америке (1790—1818).</a:t>
            </a:r>
          </a:p>
        </p:txBody>
      </p:sp>
      <p:pic>
        <p:nvPicPr>
          <p:cNvPr id="21509" name="Picture 5" descr="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0"/>
            <a:ext cx="3097213" cy="4005263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716463" y="4365625"/>
            <a:ext cx="4427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/>
              <a:t>Гайдар, Тимур Аркадьевич (1926—1999) — советско-российский журналист и писатель.</a:t>
            </a:r>
          </a:p>
        </p:txBody>
      </p:sp>
      <p:pic>
        <p:nvPicPr>
          <p:cNvPr id="21511" name="Picture 7" descr="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0"/>
            <a:ext cx="3074988" cy="422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24750" cy="6126163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214950"/>
            <a:ext cx="9144000" cy="1285884"/>
          </a:xfrm>
        </p:spPr>
        <p:txBody>
          <a:bodyPr/>
          <a:lstStyle/>
          <a:p>
            <a:pPr algn="r"/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Архангельской области-</a:t>
            </a:r>
            <a:b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 лет </a:t>
            </a:r>
            <a:endParaRPr lang="ru-RU" sz="5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2" descr="C:\Users\hp\Downloads\8JSm-C-JzNs.jpg"/>
          <p:cNvPicPr>
            <a:picLocks noChangeAspect="1" noChangeArrowheads="1"/>
          </p:cNvPicPr>
          <p:nvPr/>
        </p:nvPicPr>
        <p:blipFill>
          <a:blip r:embed="rId3"/>
          <a:srcRect b="42529"/>
          <a:stretch>
            <a:fillRect/>
          </a:stretch>
        </p:blipFill>
        <p:spPr bwMode="auto">
          <a:xfrm>
            <a:off x="6858016" y="0"/>
            <a:ext cx="2285984" cy="264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 flipH="1">
            <a:off x="0" y="4203700"/>
            <a:ext cx="4859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/>
              <a:t>Дежнёв, Семён Иванович (1605—1673) — мореход, первооткрыватель. Родился в одном из сёл Архангельская области, в </a:t>
            </a:r>
            <a:r>
              <a:rPr lang="ru-RU" sz="2400" dirty="0" err="1"/>
              <a:t>Пинежском</a:t>
            </a:r>
            <a:r>
              <a:rPr lang="ru-RU" sz="2400" dirty="0"/>
              <a:t> районе.</a:t>
            </a:r>
          </a:p>
        </p:txBody>
      </p:sp>
      <p:pic>
        <p:nvPicPr>
          <p:cNvPr id="22534" name="Picture 6" descr="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2692400" cy="3789363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992688" y="2922588"/>
            <a:ext cx="4151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sz="280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787900" y="3776663"/>
            <a:ext cx="4356100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sz="2400" dirty="0" smtClean="0"/>
          </a:p>
          <a:p>
            <a:pPr algn="ctr">
              <a:spcBef>
                <a:spcPct val="20000"/>
              </a:spcBef>
            </a:pPr>
            <a:r>
              <a:rPr lang="ru-RU" sz="2400" dirty="0" err="1" smtClean="0"/>
              <a:t>Писахов</a:t>
            </a:r>
            <a:r>
              <a:rPr lang="ru-RU" sz="2400" dirty="0"/>
              <a:t>, Степан Григорьевич (1879—1960) — русский художник, писатель, этнограф, сказочник, преподаватель живописи.</a:t>
            </a:r>
          </a:p>
        </p:txBody>
      </p:sp>
      <p:pic>
        <p:nvPicPr>
          <p:cNvPr id="22538" name="Picture 10" descr="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663" y="169862"/>
            <a:ext cx="3733960" cy="397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0"/>
            <a:ext cx="2944812" cy="4221163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7158" y="4429132"/>
            <a:ext cx="37830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/>
              <a:t>Иоанн </a:t>
            </a:r>
            <a:r>
              <a:rPr lang="ru-RU" sz="2400" dirty="0" err="1"/>
              <a:t>Кронштадтский</a:t>
            </a:r>
            <a:r>
              <a:rPr lang="ru-RU" sz="2400" dirty="0"/>
              <a:t> (1829—1908) — проповедник, духовный писатель, церковно-общественный и социальный деятель</a:t>
            </a:r>
          </a:p>
        </p:txBody>
      </p:sp>
      <p:pic>
        <p:nvPicPr>
          <p:cNvPr id="23559" name="Picture 7" descr="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457575" cy="4149725"/>
          </a:xfrm>
          <a:prstGeom prst="rect">
            <a:avLst/>
          </a:prstGeom>
          <a:noFill/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140200" y="4203700"/>
            <a:ext cx="5003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/>
              <a:t>Ломоносов, Михаил Васильевич (1711—1765) — первый русский учёный-естествоиспытатель, энциклопедист, химик и физик.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Образование Архангельской области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hp\Downloads\r1f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476896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ownloads\CTZXj-wWpC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038600" cy="4038600"/>
          </a:xfrm>
          <a:prstGeom prst="rect">
            <a:avLst/>
          </a:prstGeom>
          <a:noFill/>
        </p:spPr>
      </p:pic>
      <p:pic>
        <p:nvPicPr>
          <p:cNvPr id="2052" name="Picture 4" descr="C:\Users\hp\Downloads\2hAuH7RbJq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6876" y="214290"/>
            <a:ext cx="5057558" cy="342902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C:\Users\Таня\Desktop\76205051_large_0_506f3_d3c84c22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800" y="707115"/>
            <a:ext cx="2008800" cy="17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C:\Users\Таня\Desktop\76205051_large_0_506f3_d3c84c22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401" y="2716125"/>
            <a:ext cx="2008800" cy="18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C:\Users\Таня\Desktop\76205051_large_0_506f3_d3c84c22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201" y="4336296"/>
            <a:ext cx="2008800" cy="18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C:\Users\Таня\Desktop\76205051_large_0_506f3_d3c84c22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4001" y="2262478"/>
            <a:ext cx="2008800" cy="180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C:\Users\Таня\Desktop\76205051_large_0_506f3_d3c84c22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801" y="253467"/>
            <a:ext cx="2008800" cy="18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 descr="C:\Users\Таня\Desktop\76205051_large_0_506f3_d3c84c22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3601" y="4789943"/>
            <a:ext cx="2008800" cy="18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60001" y="447887"/>
            <a:ext cx="3558240" cy="1653416"/>
          </a:xfrm>
          <a:prstGeom prst="rect">
            <a:avLst/>
          </a:prstGeom>
          <a:solidFill>
            <a:srgbClr val="FFCCFF"/>
          </a:solidFill>
          <a:ln>
            <a:solidFill>
              <a:srgbClr val="FF6699"/>
            </a:solidFill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1. Утром рано просыпайся,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Хорошенько умывайся,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Чтобы в школе не зевать,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Носом парту не клевать</a:t>
            </a:r>
            <a:r>
              <a:rPr lang="ru-RU" sz="1700" dirty="0">
                <a:ea typeface="MS Gothic" charset="-128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42400" y="318274"/>
            <a:ext cx="4049280" cy="1664815"/>
          </a:xfrm>
          <a:prstGeom prst="rect">
            <a:avLst/>
          </a:prstGeom>
          <a:solidFill>
            <a:srgbClr val="CCECFF"/>
          </a:solidFill>
          <a:ln>
            <a:solidFill>
              <a:srgbClr val="00FFFF"/>
            </a:solidFill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2. Одевайся аккуратно,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Чтоб смотреть было приятно,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Форму сам погладь, проверь -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Ты большой уже теперь.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01600" y="2327284"/>
            <a:ext cx="3790080" cy="16648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66FF"/>
            </a:solidFill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3. Приучай себя к порядку,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Не играй с вещами в прятки,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Каждой книжкой дорожи,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В чистоте портфель держи.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4800" y="2780932"/>
            <a:ext cx="3559680" cy="1664815"/>
          </a:xfrm>
          <a:prstGeom prst="rect">
            <a:avLst/>
          </a:prstGeom>
          <a:solidFill>
            <a:srgbClr val="FFFFCC"/>
          </a:solidFill>
          <a:ln>
            <a:solidFill>
              <a:srgbClr val="FFFF66"/>
            </a:solidFill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4. На уроках не хихикай, 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Стул туда-сюда не двигай,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Педагога уважай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И соседу не мешай.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6720" y="4725136"/>
            <a:ext cx="3718080" cy="1347982"/>
          </a:xfrm>
          <a:prstGeom prst="rect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12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700" b="1" dirty="0">
                <a:solidFill>
                  <a:srgbClr val="0D0D0D"/>
                </a:solidFill>
              </a:rPr>
              <a:t>5. Не дразнись, не зазнавайся, </a:t>
            </a:r>
            <a:br>
              <a:rPr lang="ru-RU" sz="1700" b="1" dirty="0">
                <a:solidFill>
                  <a:srgbClr val="0D0D0D"/>
                </a:solidFill>
              </a:rPr>
            </a:br>
            <a:r>
              <a:rPr lang="ru-RU" sz="1700" b="1" dirty="0">
                <a:solidFill>
                  <a:srgbClr val="0D0D0D"/>
                </a:solidFill>
              </a:rPr>
              <a:t>В школе всем помочь старайся,</a:t>
            </a:r>
            <a:br>
              <a:rPr lang="ru-RU" sz="1700" b="1" dirty="0">
                <a:solidFill>
                  <a:srgbClr val="0D0D0D"/>
                </a:solidFill>
              </a:rPr>
            </a:br>
            <a:r>
              <a:rPr lang="ru-RU" sz="1700" b="1" dirty="0">
                <a:solidFill>
                  <a:srgbClr val="0D0D0D"/>
                </a:solidFill>
              </a:rPr>
              <a:t>Зря не хмурься, будь смелей,</a:t>
            </a:r>
            <a:br>
              <a:rPr lang="ru-RU" sz="1700" b="1" dirty="0">
                <a:solidFill>
                  <a:srgbClr val="0D0D0D"/>
                </a:solidFill>
              </a:rPr>
            </a:br>
            <a:r>
              <a:rPr lang="ru-RU" sz="1700" b="1" dirty="0">
                <a:solidFill>
                  <a:srgbClr val="0D0D0D"/>
                </a:solidFill>
              </a:rPr>
              <a:t>И найдёшь себе друзей.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08800" y="4343496"/>
            <a:ext cx="3208320" cy="2057977"/>
          </a:xfrm>
          <a:prstGeom prst="rect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6.Вот и все наши советы,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Их мудрей и проще нету,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Ты, дружок, их не забудь.</a:t>
            </a:r>
            <a:b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В Океан Знаний держишь путь!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2800" y="383080"/>
            <a:ext cx="1879200" cy="22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6400" y="383081"/>
            <a:ext cx="1873440" cy="22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8086">
            <a:off x="6907681" y="508374"/>
            <a:ext cx="1880640" cy="214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0234">
            <a:off x="302401" y="3097766"/>
            <a:ext cx="2060640" cy="226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067" t="5016" r="1840" b="4707"/>
          <a:stretch>
            <a:fillRect/>
          </a:stretch>
        </p:blipFill>
        <p:spPr bwMode="auto">
          <a:xfrm>
            <a:off x="3729601" y="2780932"/>
            <a:ext cx="2008800" cy="23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7327">
            <a:off x="6878881" y="2868782"/>
            <a:ext cx="1944000" cy="2273999"/>
          </a:xfrm>
          <a:prstGeom prst="rect">
            <a:avLst/>
          </a:prstGeom>
          <a:blipFill dpi="0"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094"/>
          <a:stretch>
            <a:fillRect/>
          </a:stretch>
        </p:blipFill>
        <p:spPr bwMode="auto">
          <a:xfrm rot="-345281">
            <a:off x="2609281" y="4242685"/>
            <a:ext cx="2129760" cy="231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7F3FE"/>
              </a:clrFrom>
              <a:clrTo>
                <a:srgbClr val="D7F3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92852">
            <a:off x="5764321" y="4294531"/>
            <a:ext cx="1828800" cy="22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8040">
            <a:off x="296640" y="573181"/>
            <a:ext cx="2103840" cy="220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684001" y="642308"/>
            <a:ext cx="8024404" cy="71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a typeface="MS Gothic" pitchFamily="49" charset="-128"/>
              </a:rPr>
              <a:t>Игра «Буквы рассыпались»</a:t>
            </a:r>
          </a:p>
        </p:txBody>
      </p:sp>
      <p:pic>
        <p:nvPicPr>
          <p:cNvPr id="21507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20" y="2593713"/>
            <a:ext cx="1719360" cy="24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560" y="3954656"/>
            <a:ext cx="1802880" cy="24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1600" y="1553924"/>
            <a:ext cx="1802880" cy="24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0960" y="4340616"/>
            <a:ext cx="1808640" cy="24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5680" y="2200551"/>
            <a:ext cx="1808640" cy="24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4880" y="3760236"/>
            <a:ext cx="1808640" cy="242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1 -0.02309 L -0.24141 -0.26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638E-6 -1.33557E-6 L -0.32162 0.066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73 -0.03318 L -0.27103 -0.176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1377E-6 3.80932E-6 L 0.51465 -0.190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816E-6 -3.23814E-6 L 0.4075 0.162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охраненные данные 1"/>
          <p:cNvSpPr/>
          <p:nvPr/>
        </p:nvSpPr>
        <p:spPr bwMode="auto">
          <a:xfrm>
            <a:off x="6321601" y="4725137"/>
            <a:ext cx="2268000" cy="1620170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старание</a:t>
            </a:r>
          </a:p>
        </p:txBody>
      </p:sp>
      <p:sp>
        <p:nvSpPr>
          <p:cNvPr id="14" name="Блок-схема: сохраненные данные 13"/>
          <p:cNvSpPr/>
          <p:nvPr/>
        </p:nvSpPr>
        <p:spPr bwMode="auto">
          <a:xfrm>
            <a:off x="6127200" y="577501"/>
            <a:ext cx="2332800" cy="1684977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внимание</a:t>
            </a:r>
          </a:p>
        </p:txBody>
      </p:sp>
      <p:sp>
        <p:nvSpPr>
          <p:cNvPr id="15" name="Блок-схема: сохраненные данные 14"/>
          <p:cNvSpPr/>
          <p:nvPr/>
        </p:nvSpPr>
        <p:spPr bwMode="auto">
          <a:xfrm>
            <a:off x="3535200" y="512694"/>
            <a:ext cx="2073600" cy="1749784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доброта</a:t>
            </a:r>
          </a:p>
        </p:txBody>
      </p:sp>
      <p:sp>
        <p:nvSpPr>
          <p:cNvPr id="17" name="Блок-схема: сохраненные данные 16"/>
          <p:cNvSpPr/>
          <p:nvPr/>
        </p:nvSpPr>
        <p:spPr bwMode="auto">
          <a:xfrm>
            <a:off x="4053601" y="4660330"/>
            <a:ext cx="1879200" cy="1684977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дружба</a:t>
            </a:r>
          </a:p>
        </p:txBody>
      </p:sp>
      <p:sp>
        <p:nvSpPr>
          <p:cNvPr id="18" name="Блок-схема: сохраненные данные 17"/>
          <p:cNvSpPr/>
          <p:nvPr/>
        </p:nvSpPr>
        <p:spPr bwMode="auto">
          <a:xfrm>
            <a:off x="6127200" y="2780933"/>
            <a:ext cx="2008800" cy="1620170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память</a:t>
            </a:r>
          </a:p>
        </p:txBody>
      </p:sp>
      <p:sp>
        <p:nvSpPr>
          <p:cNvPr id="19" name="Блок-схема: сохраненные данные 18"/>
          <p:cNvSpPr/>
          <p:nvPr/>
        </p:nvSpPr>
        <p:spPr bwMode="auto">
          <a:xfrm>
            <a:off x="3859200" y="2716125"/>
            <a:ext cx="1944000" cy="1620171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ссоры</a:t>
            </a:r>
          </a:p>
        </p:txBody>
      </p:sp>
      <p:sp>
        <p:nvSpPr>
          <p:cNvPr id="21" name="Блок-схема: сохраненные данные 20"/>
          <p:cNvSpPr/>
          <p:nvPr/>
        </p:nvSpPr>
        <p:spPr bwMode="auto">
          <a:xfrm>
            <a:off x="424801" y="447888"/>
            <a:ext cx="2916000" cy="1879397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трудолюбие</a:t>
            </a:r>
          </a:p>
        </p:txBody>
      </p:sp>
      <p:sp>
        <p:nvSpPr>
          <p:cNvPr id="22" name="Блок-схема: сохраненные данные 21"/>
          <p:cNvSpPr/>
          <p:nvPr/>
        </p:nvSpPr>
        <p:spPr bwMode="auto">
          <a:xfrm>
            <a:off x="554400" y="2586511"/>
            <a:ext cx="3045600" cy="1814591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аккуратность</a:t>
            </a:r>
          </a:p>
        </p:txBody>
      </p:sp>
      <p:sp>
        <p:nvSpPr>
          <p:cNvPr id="23" name="Блок-схема: сохраненные данные 22"/>
          <p:cNvSpPr/>
          <p:nvPr/>
        </p:nvSpPr>
        <p:spPr bwMode="auto">
          <a:xfrm>
            <a:off x="1267200" y="4595523"/>
            <a:ext cx="2203200" cy="1684977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a typeface="MS Gothic" charset="-128"/>
              <a:cs typeface="+mn-cs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смекалка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0400" y="383080"/>
            <a:ext cx="5313600" cy="5837382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КЛЯТВА УЧЕНИКА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 и писать, и читать я прилично,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А в ранце носить "хорошо" и "отлично".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Клянусь!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 в том, что буду я очень стараться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С друзьями моими впредь больше не драться!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Клянусь!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 я ребенком воспитанным быть,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Не бегать по школе, а шагом ходить.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Клянусь!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 не бояться дороги тернистой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И званьем "школьник" клянусь дорожить.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Клянусь!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А если нарушу я клятву свою,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Тогда я молочный свой зуб отдаю,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Клянусь!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Ребенком всегда настоящим я буду,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И клятвы моей никогда не забуду.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</a:b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ea typeface="MS Gothic" charset="-128"/>
              </a:rPr>
              <a:t>Клянусь!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20" y="1476156"/>
            <a:ext cx="3516480" cy="325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p\Downloads\K-hYTuLu5U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42924"/>
            <a:ext cx="7000924" cy="700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r="14197" b="14305"/>
          <a:stretch>
            <a:fillRect/>
          </a:stretch>
        </p:blipFill>
        <p:spPr bwMode="auto">
          <a:xfrm>
            <a:off x="0" y="476250"/>
            <a:ext cx="47879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700213"/>
            <a:ext cx="4716462" cy="41052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	</a:t>
            </a:r>
            <a:r>
              <a:rPr lang="ru-RU" sz="3600"/>
              <a:t>Образована </a:t>
            </a:r>
          </a:p>
          <a:p>
            <a:pPr algn="ctr">
              <a:buFontTx/>
              <a:buNone/>
            </a:pPr>
            <a:r>
              <a:rPr lang="ru-RU" sz="3600"/>
              <a:t>23 сентября 1937. Административный </a:t>
            </a:r>
          </a:p>
          <a:p>
            <a:pPr algn="ctr">
              <a:buFontTx/>
              <a:buNone/>
            </a:pPr>
            <a:r>
              <a:rPr lang="ru-RU" sz="3600"/>
              <a:t>центр области — </a:t>
            </a:r>
          </a:p>
          <a:p>
            <a:pPr algn="ctr">
              <a:buFontTx/>
              <a:buNone/>
            </a:pPr>
            <a:r>
              <a:rPr lang="ru-RU" sz="3600"/>
              <a:t>город </a:t>
            </a:r>
          </a:p>
          <a:p>
            <a:pPr algn="ctr">
              <a:buFontTx/>
              <a:buNone/>
            </a:pPr>
            <a:r>
              <a:rPr lang="ru-RU" sz="3600"/>
              <a:t>Архангельск.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16238" y="549275"/>
            <a:ext cx="6227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FF33CC"/>
                </a:solidFill>
              </a:rPr>
              <a:t>2012 год - 75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8027987" cy="5399088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16013" y="6092825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Флаг и герб Архангельской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392613" cy="43211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/>
              <a:t>Губернатор Архангельской области и Ненецкого АО</a:t>
            </a:r>
          </a:p>
          <a:p>
            <a:pPr algn="ctr">
              <a:buFontTx/>
              <a:buNone/>
            </a:pPr>
            <a:r>
              <a:rPr lang="ru-RU" sz="4000"/>
              <a:t>Игорь Орлов</a:t>
            </a:r>
          </a:p>
        </p:txBody>
      </p:sp>
      <p:pic>
        <p:nvPicPr>
          <p:cNvPr id="14340" name="Picture 4" descr="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20713"/>
            <a:ext cx="3835400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Географическое положение </a:t>
            </a:r>
            <a:br>
              <a:rPr lang="ru-RU" sz="4000" b="1"/>
            </a:br>
            <a:r>
              <a:rPr lang="ru-RU" sz="4000" b="1"/>
              <a:t>и климат</a:t>
            </a:r>
            <a:endParaRPr lang="ru-RU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800" dirty="0"/>
              <a:t>Область расположена на севере Восточно-Европейской равнины. Омывается Белым, Баренцевым и Карским морями. </a:t>
            </a:r>
          </a:p>
          <a:p>
            <a:pPr>
              <a:buNone/>
            </a:pPr>
            <a:r>
              <a:rPr lang="ru-RU" sz="2800" dirty="0"/>
              <a:t>	Граничит на западе с Карелией, </a:t>
            </a:r>
            <a:r>
              <a:rPr lang="ru-RU" sz="2800" dirty="0" smtClean="0"/>
              <a:t>на юге с Вологодской </a:t>
            </a:r>
            <a:r>
              <a:rPr lang="ru-RU" sz="2800" dirty="0" smtClean="0"/>
              <a:t>и </a:t>
            </a:r>
            <a:r>
              <a:rPr lang="ru-RU" sz="2800" dirty="0"/>
              <a:t>Кировской областями, </a:t>
            </a: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   на </a:t>
            </a:r>
            <a:r>
              <a:rPr lang="ru-RU" sz="2800" dirty="0"/>
              <a:t>востоке с </a:t>
            </a:r>
            <a:r>
              <a:rPr lang="ru-RU" sz="2800" dirty="0" smtClean="0"/>
              <a:t>Республикой</a:t>
            </a:r>
          </a:p>
          <a:p>
            <a:pPr>
              <a:buFontTx/>
              <a:buNone/>
            </a:pPr>
            <a:r>
              <a:rPr lang="ru-RU" sz="2800" dirty="0" smtClean="0"/>
              <a:t>   Коми</a:t>
            </a:r>
            <a:r>
              <a:rPr lang="ru-RU" sz="2800" dirty="0"/>
              <a:t>. </a:t>
            </a:r>
          </a:p>
          <a:p>
            <a:pPr>
              <a:buFontTx/>
              <a:buNone/>
            </a:pPr>
            <a:r>
              <a:rPr lang="ru-RU" sz="2800" dirty="0"/>
              <a:t>	Площадь </a:t>
            </a:r>
            <a:r>
              <a:rPr lang="ru-RU" sz="2800" dirty="0" smtClean="0"/>
              <a:t>Архангельской </a:t>
            </a:r>
          </a:p>
          <a:p>
            <a:pPr>
              <a:buFontTx/>
              <a:buNone/>
            </a:pPr>
            <a:r>
              <a:rPr lang="ru-RU" sz="2800" dirty="0" smtClean="0"/>
              <a:t>   области </a:t>
            </a:r>
            <a:r>
              <a:rPr lang="ru-RU" sz="2800" dirty="0"/>
              <a:t>589 913 км²</a:t>
            </a:r>
          </a:p>
        </p:txBody>
      </p:sp>
      <p:pic>
        <p:nvPicPr>
          <p:cNvPr id="2" name="Picture 2" descr="C:\Users\hp\Downloads\0956360103264229a24b6e9691e9c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86190"/>
            <a:ext cx="4129773" cy="2871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Aoss_ot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524750" cy="692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Рельеф и полезные ископаемые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328866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800" dirty="0"/>
              <a:t>Территория области представляет собой </a:t>
            </a:r>
            <a:r>
              <a:rPr lang="ru-RU" sz="2800" dirty="0" smtClean="0"/>
              <a:t> </a:t>
            </a:r>
            <a:r>
              <a:rPr lang="ru-RU" sz="2800" dirty="0"/>
              <a:t>равнину </a:t>
            </a:r>
          </a:p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2800" dirty="0" smtClean="0"/>
              <a:t>В </a:t>
            </a:r>
            <a:r>
              <a:rPr lang="ru-RU" sz="2800" dirty="0"/>
              <a:t>области находятся значительные месторождения нефти и газа, алмазов, бокситов, </a:t>
            </a:r>
            <a:r>
              <a:rPr lang="ru-RU" sz="2800" dirty="0" smtClean="0"/>
              <a:t>гипсов.</a:t>
            </a:r>
            <a:r>
              <a:rPr lang="ru-RU" sz="2800" dirty="0"/>
              <a:t>	Основные недостатки — </a:t>
            </a:r>
            <a:r>
              <a:rPr lang="ru-RU" sz="2800" dirty="0" smtClean="0"/>
              <a:t>           труднодоступность </a:t>
            </a:r>
            <a:r>
              <a:rPr lang="ru-RU" sz="2800" dirty="0"/>
              <a:t>и суровые климатические условия.</a:t>
            </a:r>
          </a:p>
        </p:txBody>
      </p:sp>
      <p:pic>
        <p:nvPicPr>
          <p:cNvPr id="5122" name="Picture 2" descr="C:\Users\hp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042481"/>
            <a:ext cx="2214578" cy="2815519"/>
          </a:xfrm>
          <a:prstGeom prst="rect">
            <a:avLst/>
          </a:prstGeom>
          <a:noFill/>
        </p:spPr>
      </p:pic>
      <p:pic>
        <p:nvPicPr>
          <p:cNvPr id="5123" name="Picture 3" descr="C:\Users\hp\Downloads\151449201212.jpg"/>
          <p:cNvPicPr>
            <a:picLocks noChangeAspect="1" noChangeArrowheads="1"/>
          </p:cNvPicPr>
          <p:nvPr/>
        </p:nvPicPr>
        <p:blipFill>
          <a:blip r:embed="rId3"/>
          <a:srcRect t="11875" r="2499" b="11249"/>
          <a:stretch>
            <a:fillRect/>
          </a:stretch>
        </p:blipFill>
        <p:spPr bwMode="auto">
          <a:xfrm>
            <a:off x="2357422" y="4000503"/>
            <a:ext cx="3143272" cy="2478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Внутренние воды</a:t>
            </a: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176712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В области густая сеть рек и озёр. Почти все реки относятся к бассейну Северного Ледовитого океана.</a:t>
            </a:r>
          </a:p>
          <a:p>
            <a:pPr>
              <a:buFontTx/>
              <a:buNone/>
            </a:pPr>
            <a:r>
              <a:rPr lang="ru-RU"/>
              <a:t>	На территории </a:t>
            </a:r>
          </a:p>
          <a:p>
            <a:pPr>
              <a:buFontTx/>
              <a:buNone/>
            </a:pPr>
            <a:r>
              <a:rPr lang="ru-RU"/>
              <a:t>	области около </a:t>
            </a:r>
          </a:p>
          <a:p>
            <a:pPr>
              <a:buFontTx/>
              <a:buNone/>
            </a:pPr>
            <a:r>
              <a:rPr lang="ru-RU"/>
              <a:t>	2,5 тысяч озёр.</a:t>
            </a:r>
          </a:p>
        </p:txBody>
      </p:sp>
      <p:pic>
        <p:nvPicPr>
          <p:cNvPr id="7172" name="Picture 4" descr="о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3171825"/>
            <a:ext cx="5351462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301</Words>
  <Application>Microsoft Office PowerPoint</Application>
  <PresentationFormat>Экран (4:3)</PresentationFormat>
  <Paragraphs>96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Слайд 1</vt:lpstr>
      <vt:lpstr>Архангельской области- 80 лет </vt:lpstr>
      <vt:lpstr>Слайд 3</vt:lpstr>
      <vt:lpstr>Слайд 4</vt:lpstr>
      <vt:lpstr>Слайд 5</vt:lpstr>
      <vt:lpstr>Географическое положение  и климат</vt:lpstr>
      <vt:lpstr>Слайд 7</vt:lpstr>
      <vt:lpstr>Рельеф и полезные ископаемые</vt:lpstr>
      <vt:lpstr>Внутренние воды</vt:lpstr>
      <vt:lpstr>Животный и  растительный мир</vt:lpstr>
      <vt:lpstr>Слайд 11</vt:lpstr>
      <vt:lpstr>Население и промышленность</vt:lpstr>
      <vt:lpstr>Слайд 13</vt:lpstr>
      <vt:lpstr>Сельское хозяйство</vt:lpstr>
      <vt:lpstr>Транспорт</vt:lpstr>
      <vt:lpstr>Слайд 16</vt:lpstr>
      <vt:lpstr>Слайд 17</vt:lpstr>
      <vt:lpstr>Слайд 18</vt:lpstr>
      <vt:lpstr>Слайд 19</vt:lpstr>
      <vt:lpstr>Слайд 20</vt:lpstr>
      <vt:lpstr>Слайд 21</vt:lpstr>
      <vt:lpstr>Образование Архангельской области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 Архангельской области</dc:title>
  <dc:creator>USER</dc:creator>
  <cp:lastModifiedBy>hp</cp:lastModifiedBy>
  <cp:revision>10</cp:revision>
  <dcterms:created xsi:type="dcterms:W3CDTF">2012-08-31T15:18:25Z</dcterms:created>
  <dcterms:modified xsi:type="dcterms:W3CDTF">2017-08-31T19:01:56Z</dcterms:modified>
</cp:coreProperties>
</file>