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10.07.2021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59632" y="764704"/>
            <a:ext cx="7406640" cy="278092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Обучающее 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изложение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Купание медвежат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endParaRPr lang="ru-RU" sz="4000" dirty="0" smtClean="0">
              <a:solidFill>
                <a:srgbClr val="002060"/>
              </a:solidFill>
            </a:endParaRPr>
          </a:p>
        </p:txBody>
      </p:sp>
      <p:sp>
        <p:nvSpPr>
          <p:cNvPr id="2051" name="Содержимое 4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7406640" cy="1752600"/>
          </a:xfrm>
        </p:spPr>
        <p:txBody>
          <a:bodyPr>
            <a:normAutofit fontScale="47500" lnSpcReduction="20000"/>
          </a:bodyPr>
          <a:lstStyle/>
          <a:p>
            <a:pPr algn="r" eaLnBrk="1" hangingPunct="1"/>
            <a:r>
              <a:rPr lang="ru-RU" sz="4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русского языка, </a:t>
            </a:r>
          </a:p>
          <a:p>
            <a:pPr algn="r" eaLnBrk="1" hangingPunct="1"/>
            <a:r>
              <a:rPr lang="ru-RU" sz="4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класс,</a:t>
            </a:r>
            <a:br>
              <a:rPr lang="ru-RU" sz="4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УМК «Школа России»</a:t>
            </a:r>
          </a:p>
          <a:p>
            <a:pPr eaLnBrk="1" hangingPunct="1"/>
            <a:r>
              <a:rPr lang="ru-RU" sz="3300" dirty="0" smtClean="0">
                <a:solidFill>
                  <a:srgbClr val="002060"/>
                </a:solidFill>
              </a:rPr>
              <a:t>            </a:t>
            </a:r>
          </a:p>
          <a:p>
            <a:pPr eaLnBrk="1" hangingPunct="1"/>
            <a:endParaRPr lang="ru-RU" sz="48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ru-RU" sz="2800" dirty="0" smtClean="0">
                <a:solidFill>
                  <a:srgbClr val="002060"/>
                </a:solidFill>
              </a:rPr>
              <a:t>                                                          </a:t>
            </a:r>
            <a:endParaRPr lang="ru-RU" sz="3600" dirty="0" smtClean="0">
              <a:solidFill>
                <a:srgbClr val="002060"/>
              </a:solidFill>
            </a:endParaRPr>
          </a:p>
          <a:p>
            <a:pPr eaLnBrk="1" hangingPunct="1"/>
            <a:endParaRPr lang="ru-RU" sz="3600" dirty="0" smtClean="0">
              <a:solidFill>
                <a:srgbClr val="002060"/>
              </a:solidFill>
            </a:endParaRPr>
          </a:p>
          <a:p>
            <a:pPr eaLnBrk="1" hangingPunct="1"/>
            <a:endParaRPr lang="ru-RU" sz="3600" dirty="0" smtClean="0">
              <a:solidFill>
                <a:srgbClr val="002060"/>
              </a:solidFill>
            </a:endParaRPr>
          </a:p>
          <a:p>
            <a:pPr eaLnBrk="1" hangingPunct="1"/>
            <a:endParaRPr lang="ru-RU" sz="3600" dirty="0" smtClean="0">
              <a:solidFill>
                <a:srgbClr val="002060"/>
              </a:solidFill>
            </a:endParaRPr>
          </a:p>
          <a:p>
            <a:pPr eaLnBrk="1" hangingPunct="1"/>
            <a:endParaRPr lang="ru-RU" sz="3600" dirty="0" smtClean="0">
              <a:solidFill>
                <a:srgbClr val="002060"/>
              </a:solidFill>
            </a:endParaRPr>
          </a:p>
          <a:p>
            <a:pPr eaLnBrk="1" hangingPunct="1"/>
            <a:endParaRPr lang="ru-RU" sz="3600" dirty="0" smtClean="0">
              <a:solidFill>
                <a:srgbClr val="002060"/>
              </a:solidFill>
            </a:endParaRPr>
          </a:p>
          <a:p>
            <a:pPr eaLnBrk="1" hangingPunct="1"/>
            <a:endParaRPr lang="ru-RU" sz="3600" dirty="0" smtClean="0">
              <a:solidFill>
                <a:srgbClr val="002060"/>
              </a:solidFill>
            </a:endParaRPr>
          </a:p>
          <a:p>
            <a:pPr eaLnBrk="1" hangingPunct="1"/>
            <a:endParaRPr lang="ru-RU" sz="3600" dirty="0" smtClean="0">
              <a:solidFill>
                <a:srgbClr val="002060"/>
              </a:solidFill>
            </a:endParaRPr>
          </a:p>
          <a:p>
            <a:pPr eaLnBrk="1" hangingPunct="1"/>
            <a:endParaRPr lang="ru-RU" sz="3600" dirty="0" smtClean="0">
              <a:solidFill>
                <a:srgbClr val="002060"/>
              </a:solidFill>
            </a:endParaRPr>
          </a:p>
          <a:p>
            <a:pPr eaLnBrk="1" hangingPunct="1"/>
            <a:endParaRPr lang="ru-RU" sz="3600" dirty="0" smtClean="0">
              <a:solidFill>
                <a:srgbClr val="002060"/>
              </a:solidFill>
            </a:endParaRPr>
          </a:p>
          <a:p>
            <a:pPr eaLnBrk="1" hangingPunct="1"/>
            <a:endParaRPr lang="ru-RU" sz="3600" dirty="0" smtClean="0">
              <a:solidFill>
                <a:srgbClr val="002060"/>
              </a:solidFill>
            </a:endParaRPr>
          </a:p>
          <a:p>
            <a:pPr eaLnBrk="1" hangingPunct="1"/>
            <a:endParaRPr lang="ru-RU" sz="3600" dirty="0" smtClean="0">
              <a:solidFill>
                <a:srgbClr val="002060"/>
              </a:solidFill>
            </a:endParaRPr>
          </a:p>
          <a:p>
            <a:pPr eaLnBrk="1" hangingPunct="1"/>
            <a:endParaRPr lang="ru-RU" sz="3600" dirty="0" smtClean="0">
              <a:solidFill>
                <a:srgbClr val="002060"/>
              </a:solidFill>
            </a:endParaRPr>
          </a:p>
          <a:p>
            <a:pPr eaLnBrk="1" hangingPunct="1"/>
            <a:endParaRPr lang="ru-RU" sz="3600" dirty="0" smtClean="0">
              <a:solidFill>
                <a:srgbClr val="002060"/>
              </a:solidFill>
            </a:endParaRPr>
          </a:p>
          <a:p>
            <a:pPr eaLnBrk="1" hangingPunct="1"/>
            <a:endParaRPr lang="ru-RU" sz="3600" dirty="0" smtClean="0">
              <a:solidFill>
                <a:srgbClr val="002060"/>
              </a:solidFill>
            </a:endParaRPr>
          </a:p>
          <a:p>
            <a:pPr eaLnBrk="1" hangingPunct="1"/>
            <a:endParaRPr lang="ru-RU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Физкультминутка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 eaLnBrk="1" hangingPunct="1">
              <a:buFont typeface="Arial" charset="0"/>
              <a:buNone/>
            </a:pPr>
            <a:r>
              <a:rPr lang="ru-RU" b="1" dirty="0" smtClean="0"/>
              <a:t>    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Раз - подняться, потянуться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Раз - подняться,  потянуться,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Два – нагнуться , разогнуться,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Три - в ладоши, три хлопка,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Головою три кивка.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На четыре - руки шире,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Пять - руками помахать,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Шесть - на место тихо сесть...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</a:rPr>
              <a:t>План</a:t>
            </a:r>
            <a:endParaRPr lang="ru-RU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 eaLnBrk="1" hangingPunct="1">
              <a:buFont typeface="Calibri" pitchFamily="34" charset="0"/>
              <a:buAutoNum type="arabicPeriod"/>
            </a:pPr>
            <a:r>
              <a:rPr lang="ru-RU" sz="4400" i="1" smtClean="0">
                <a:latin typeface="Times New Roman" pitchFamily="18" charset="0"/>
                <a:cs typeface="Times New Roman" pitchFamily="18" charset="0"/>
              </a:rPr>
              <a:t>Встреча у лесной реки.</a:t>
            </a:r>
          </a:p>
          <a:p>
            <a:pPr marL="742950" indent="-742950" eaLnBrk="1" hangingPunct="1">
              <a:buFont typeface="Calibri" pitchFamily="34" charset="0"/>
              <a:buAutoNum type="arabicPeriod"/>
            </a:pPr>
            <a:r>
              <a:rPr lang="ru-RU" sz="4400" i="1" smtClean="0">
                <a:latin typeface="Times New Roman" pitchFamily="18" charset="0"/>
                <a:cs typeface="Times New Roman" pitchFamily="18" charset="0"/>
              </a:rPr>
              <a:t>За шиворот и давай купать.</a:t>
            </a:r>
          </a:p>
          <a:p>
            <a:pPr marL="742950" indent="-742950" eaLnBrk="1" hangingPunct="1">
              <a:buFont typeface="Calibri" pitchFamily="34" charset="0"/>
              <a:buAutoNum type="arabicPeriod"/>
            </a:pPr>
            <a:r>
              <a:rPr lang="ru-RU" sz="4400" i="1" smtClean="0">
                <a:latin typeface="Times New Roman" pitchFamily="18" charset="0"/>
                <a:cs typeface="Times New Roman" pitchFamily="18" charset="0"/>
              </a:rPr>
              <a:t>Побег не удался.</a:t>
            </a:r>
          </a:p>
          <a:p>
            <a:pPr marL="742950" indent="-742950" eaLnBrk="1" hangingPunct="1">
              <a:buFont typeface="Calibri" pitchFamily="34" charset="0"/>
              <a:buAutoNum type="arabicPeriod"/>
            </a:pPr>
            <a:r>
              <a:rPr lang="ru-RU" sz="4400" i="1" smtClean="0">
                <a:latin typeface="Times New Roman" pitchFamily="18" charset="0"/>
                <a:cs typeface="Times New Roman" pitchFamily="18" charset="0"/>
              </a:rPr>
              <a:t>Довольны купанием.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Проверка: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Зачитывается несколько вариантов изложений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115616" y="260350"/>
            <a:ext cx="7653734" cy="1143000"/>
          </a:xfrm>
        </p:spPr>
        <p:txBody>
          <a:bodyPr/>
          <a:lstStyle/>
          <a:p>
            <a:pPr algn="l"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Отгадайте загадку: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27654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ru-RU" dirty="0" smtClean="0"/>
              <a:t> </a:t>
            </a:r>
            <a:r>
              <a:rPr lang="ru-RU" sz="4400" i="1" dirty="0" smtClean="0"/>
              <a:t>Он зимой в берлоге спит,</a:t>
            </a:r>
          </a:p>
          <a:p>
            <a:pPr eaLnBrk="1" hangingPunct="1">
              <a:buFont typeface="Arial" charset="0"/>
              <a:buNone/>
            </a:pPr>
            <a:r>
              <a:rPr lang="ru-RU" sz="4400" i="1" dirty="0" smtClean="0"/>
              <a:t>Потихонечку храпит,</a:t>
            </a:r>
          </a:p>
          <a:p>
            <a:pPr eaLnBrk="1" hangingPunct="1">
              <a:buFont typeface="Arial" charset="0"/>
              <a:buNone/>
            </a:pPr>
            <a:r>
              <a:rPr lang="ru-RU" sz="4400" i="1" dirty="0" smtClean="0"/>
              <a:t>А проснётся, ну реветь,</a:t>
            </a:r>
          </a:p>
          <a:p>
            <a:pPr eaLnBrk="1" hangingPunct="1">
              <a:buFont typeface="Arial" charset="0"/>
              <a:buNone/>
            </a:pPr>
            <a:r>
              <a:rPr lang="ru-RU" sz="4400" i="1" dirty="0" smtClean="0"/>
              <a:t>Как зовут его -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932363" y="4724400"/>
            <a:ext cx="25749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latin typeface="Calibri" pitchFamily="34" charset="0"/>
              </a:rPr>
              <a:t>Медведь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Подберите однокоренные слова к слову 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МЕДВЕДЬ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(Медведище, медведица, медвежата,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медвежатина, медвежий)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Подберите слова ,которые употребляются в речи вместо слова 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МЕДВЕДЬ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(Косолапый, топтыгин,зверь, лесной хозяин)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124" name="Рисунок 3" descr="av-16301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2708275"/>
            <a:ext cx="187325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Объясните значение выражений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solidFill>
                  <a:srgbClr val="002060"/>
                </a:solidFill>
              </a:rPr>
              <a:t>      </a:t>
            </a:r>
            <a:r>
              <a:rPr lang="ru-RU" sz="4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Медведь на ухо наступил.</a:t>
            </a:r>
          </a:p>
          <a:p>
            <a:pPr eaLnBrk="1" hangingPunct="1">
              <a:buFont typeface="Arial" charset="0"/>
              <a:buNone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   (Нет музыкального слуха)  </a:t>
            </a:r>
          </a:p>
          <a:p>
            <a:pPr eaLnBrk="1" hangingPunct="1">
              <a:buFont typeface="Arial" charset="0"/>
              <a:buNone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buFont typeface="Arial" charset="0"/>
              <a:buNone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Медвежий угол. </a:t>
            </a:r>
          </a:p>
          <a:p>
            <a:pPr eaLnBrk="1" hangingPunct="1">
              <a:buFont typeface="Arial" charset="0"/>
              <a:buNone/>
            </a:pP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   (В лесной глуши.)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Подберите глаголы к существительному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МЕДВЕДЬ.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(Рычал ,лизал, рвал ,плавал, ловил, ревел</a:t>
            </a: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спал, барахтался)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971600" y="0"/>
            <a:ext cx="7715200" cy="6858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dirty="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Бурые медведи водятся в Европе, Азии и Северной  Америке. Эти  животные -отличные охотники , но часто питаются и лесными ягодами, кореньями , фруктами, ловят лягушек и рыбу. </a:t>
            </a:r>
          </a:p>
          <a:p>
            <a:pPr eaLnBrk="1" hangingPunct="1">
              <a:buFont typeface="Arial" charset="0"/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Зимой медведь ложится  в берлогу, но если</a:t>
            </a:r>
          </a:p>
          <a:p>
            <a:pPr eaLnBrk="1" hangingPunct="1">
              <a:buFont typeface="Arial" charset="0"/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медведь не накопит  осенью достаточно  жира он  будет ходить всю зиму злой и голодный, так как зимой ему трудно прокормиться.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9219" name="Содержимое 5"/>
          <p:cNvSpPr>
            <a:spLocks noGrp="1"/>
          </p:cNvSpPr>
          <p:nvPr>
            <p:ph sz="half" idx="1"/>
          </p:nvPr>
        </p:nvSpPr>
        <p:spPr>
          <a:xfrm>
            <a:off x="755576" y="765174"/>
            <a:ext cx="3740224" cy="5832177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charset="0"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Медведица ложится в берлогу с прошлогодними медвежатами. До двух лет ходят медвежата с матерью.</a:t>
            </a:r>
          </a:p>
          <a:p>
            <a:pPr eaLnBrk="1" hangingPunct="1">
              <a:buFont typeface="Arial" charset="0"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 малыши обычно  их бывает двое- появляются на свет в январе-феврале</a:t>
            </a:r>
          </a:p>
        </p:txBody>
      </p:sp>
      <p:sp>
        <p:nvSpPr>
          <p:cNvPr id="9220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ru-RU" smtClean="0"/>
          </a:p>
        </p:txBody>
      </p:sp>
      <p:pic>
        <p:nvPicPr>
          <p:cNvPr id="9221" name="Рисунок 3" descr="м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1412875"/>
            <a:ext cx="342582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м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260350"/>
            <a:ext cx="8767763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253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   Обучающее изложение  «Купание медвежат»  </vt:lpstr>
      <vt:lpstr>Отгадайте загадку:</vt:lpstr>
      <vt:lpstr>Слайд 3</vt:lpstr>
      <vt:lpstr>Слайд 4</vt:lpstr>
      <vt:lpstr>Объясните значение выражений:</vt:lpstr>
      <vt:lpstr>Слайд 6</vt:lpstr>
      <vt:lpstr>Слайд 7</vt:lpstr>
      <vt:lpstr>Слайд 8</vt:lpstr>
      <vt:lpstr>Слайд 9</vt:lpstr>
      <vt:lpstr>Физкультминутка</vt:lpstr>
      <vt:lpstr>План</vt:lpstr>
      <vt:lpstr>Проверка: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Обучающее изложение  «Купание медвежат»  </dc:title>
  <dc:creator>МАМУЛЯ</dc:creator>
  <cp:lastModifiedBy>МАМУЛЯ</cp:lastModifiedBy>
  <cp:revision>1</cp:revision>
  <dcterms:created xsi:type="dcterms:W3CDTF">2021-07-10T20:02:14Z</dcterms:created>
  <dcterms:modified xsi:type="dcterms:W3CDTF">2021-07-10T20:07:03Z</dcterms:modified>
</cp:coreProperties>
</file>