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37" r:id="rId2"/>
    <p:sldId id="356" r:id="rId3"/>
    <p:sldId id="338" r:id="rId4"/>
    <p:sldId id="285" r:id="rId5"/>
    <p:sldId id="339" r:id="rId6"/>
    <p:sldId id="288" r:id="rId7"/>
    <p:sldId id="349" r:id="rId8"/>
    <p:sldId id="348" r:id="rId9"/>
    <p:sldId id="350" r:id="rId10"/>
    <p:sldId id="322" r:id="rId11"/>
    <p:sldId id="351" r:id="rId12"/>
    <p:sldId id="323" r:id="rId13"/>
    <p:sldId id="324" r:id="rId14"/>
    <p:sldId id="345" r:id="rId15"/>
    <p:sldId id="346" r:id="rId16"/>
    <p:sldId id="347" r:id="rId17"/>
    <p:sldId id="358" r:id="rId18"/>
    <p:sldId id="359" r:id="rId19"/>
    <p:sldId id="378" r:id="rId20"/>
    <p:sldId id="363" r:id="rId21"/>
    <p:sldId id="361" r:id="rId22"/>
    <p:sldId id="366" r:id="rId23"/>
    <p:sldId id="372" r:id="rId24"/>
    <p:sldId id="336" r:id="rId25"/>
    <p:sldId id="27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FC4D-60EF-4FF4-8192-4D0BEA643C4E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D301-126D-41F8-A1CD-D519B57B81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83C5-F13B-40BF-843A-300D3FD7E9DF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A0FB-B425-4AEB-A39D-3CAC8EEC30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1EE7-D5D0-4E40-9F5F-6BC9EF3EF86F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DD6-A38A-49D3-B3B3-831351782B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232CE-D4F6-43D3-9632-B03F098FA16E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BF19-2380-44C7-8CA7-4305BC631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5AD3-7BF1-4ABD-922B-A610F5116B82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12ED-8D4F-49E1-8A2B-94F9F0A1AD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372F-D54B-4EE5-8745-54A836AE4A3F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912A-CF99-4248-8625-156C8ADBE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17C2-AE3E-4B8D-8076-1420EB005511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48ED-2B0D-4C49-AD0B-0A558D6C32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E03D-DACA-43FB-A914-C99E26DCCCEF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C123-6706-420E-AE94-2C4A2BBD1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96FB-C07F-4C8C-99E2-778038DB3FA1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BBE5-1C2D-45E1-BB03-35CC4CCED0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ED43-D411-4D3F-8689-9C13EEB0394B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5EDC-D74C-451E-BA03-6AA582F0E0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42DB-E787-4B7C-96E3-5FEA5986CF1C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4CA4-5C86-49C4-A95C-A5585F55FF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8209-9CCA-4D99-A5CE-1BDB4F3AD051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53FC-4F52-4E12-AFB4-CA9746711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FCA6D-E32B-4D21-8B86-F0AF9A2E6606}" type="datetimeFigureOut">
              <a:rPr lang="ru-RU"/>
              <a:pPr>
                <a:defRPr/>
              </a:pPr>
              <a:t>04.11.2014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D94C72-712C-4EDC-B8BC-BB36FC3402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56;&#1043;&#1040;&#1053;\&#1084;&#1091;&#1079;&#1099;&#1082;&#1072;%20&#1086;&#1088;&#1075;&#1072;&#1085;&#1072;\&#1048;.&#1057;.&#1041;&#1072;&#1093;%20-%20&#1041;&#1072;&#1093;.%20&#1054;&#1088;&#1075;&#1072;&#1085;.%20&#1055;&#1088;&#1077;&#1083;&#1102;&#1076;&#1080;&#1103;%20&#1080;%20&#1092;&#1091;&#1075;&#1072;.%20&#1044;&#1086;%20&#1084;&#1080;&#1085;&#1086;&#1088;%20(audiopoisk.com)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u.wikipedia.org/wiki/%D0%98%D0%B7%D0%BE%D0%B1%D1%80%D0%B0%D0%B6%D0%B5%D0%BD%D0%B8%D0%B5:JSBach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56;&#1043;&#1040;&#1053;\&#1084;&#1091;&#1079;&#1099;&#1082;&#1072;%20&#1086;&#1088;&#1075;&#1072;&#1085;&#1072;\02-Prelude%20&amp;%20Fugue%20No.1%20in%20C%20Minor,%20Op.37%20Prelude.mp3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56;&#1043;&#1040;&#1053;\&#1084;&#1091;&#1079;&#1099;&#1082;&#1072;%20&#1086;&#1088;&#1075;&#1072;&#1085;&#1072;\&#1086;&#1088;&#1075;&#1072;&#1085;%20&#1048;%20&#1057;%20&#1041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omi.ws/" TargetMode="External"/><Relationship Id="rId2" Type="http://schemas.openxmlformats.org/officeDocument/2006/relationships/hyperlink" Target="http://eomi.ws/group/keybo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790575" y="1341438"/>
            <a:ext cx="8353425" cy="55165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900" dirty="0" smtClean="0"/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charset="0"/>
              </a:rPr>
              <a:t>«</a:t>
            </a:r>
            <a:r>
              <a:rPr lang="ru-RU" sz="3200" dirty="0" smtClean="0">
                <a:solidFill>
                  <a:schemeClr val="bg1"/>
                </a:solidFill>
                <a:latin typeface="Gungsuh" pitchFamily="18" charset="-127"/>
              </a:rPr>
              <a:t>ВЕЛИЧЕСТВЕННЫЙ ОРГАН»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Gungsuh" pitchFamily="18" charset="-127"/>
              </a:rPr>
              <a:t>(</a:t>
            </a:r>
            <a:r>
              <a:rPr lang="ru-RU" sz="2000" b="1" dirty="0" smtClean="0">
                <a:solidFill>
                  <a:schemeClr val="bg1"/>
                </a:solidFill>
              </a:rPr>
              <a:t>информационный проект</a:t>
            </a:r>
            <a:r>
              <a:rPr lang="ru-RU" sz="2000" b="1" dirty="0" smtClean="0">
                <a:solidFill>
                  <a:schemeClr val="bg1"/>
                </a:solidFill>
                <a:latin typeface="Gungsuh" pitchFamily="18" charset="-127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bg1"/>
              </a:solidFill>
              <a:latin typeface="Gungsuh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chemeClr val="bg1"/>
              </a:solidFill>
              <a:latin typeface="Gungsuh" pitchFamily="18" charset="-127"/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900" b="1" dirty="0" smtClean="0">
              <a:solidFill>
                <a:schemeClr val="bg1"/>
              </a:solidFill>
            </a:endParaRPr>
          </a:p>
        </p:txBody>
      </p:sp>
      <p:pic>
        <p:nvPicPr>
          <p:cNvPr id="14338" name="Picture 5" descr="800px-OrgueSaintThomasStrasbo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1300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-428625" y="5445125"/>
            <a:ext cx="9572625" cy="4779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mtClean="0">
                <a:solidFill>
                  <a:schemeClr val="bg1"/>
                </a:solidFill>
              </a:rPr>
              <a:t>«Труба Господня» , «Нежная флейта», «Небесный голос», «Морская волна», «Господня Дева»— эти определения говорят о роли органа в католическом богослужении.</a:t>
            </a:r>
          </a:p>
          <a:p>
            <a:pPr algn="ctr" eaLnBrk="1" hangingPunct="1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30722" name="Picture 2" descr="C:\Documents and Settings\1\Рабочий стол\Ольга\нов. материалы\_oes00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И.С.Бах - Бах. Орган. Прелюдия и фуга. До минор (audiopoisk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5084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044" fill="hold"/>
                                        <p:tgtEl>
                                          <p:spTgt spid="37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xfrm>
            <a:off x="692151" y="57086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b="0" smtClean="0">
                <a:ln>
                  <a:noFill/>
                </a:ln>
                <a:solidFill>
                  <a:schemeClr val="bg1"/>
                </a:solidFill>
                <a:effectLst/>
              </a:rPr>
              <a:t>Человека, исполняющего музыкальные произведения на органе, называют </a:t>
            </a:r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</a:rPr>
              <a:t>органистом.</a:t>
            </a:r>
          </a:p>
        </p:txBody>
      </p:sp>
      <p:pic>
        <p:nvPicPr>
          <p:cNvPr id="31746" name="Picture 2" descr="C:\Documents and Settings\1\Рабочий стол\Ольга\нов. материалы\00sqdyw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58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1\Рабочий стол\Ольга\презентации\орган\584a056f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73050"/>
            <a:ext cx="4000500" cy="6249988"/>
          </a:xfrm>
        </p:spPr>
      </p:pic>
      <p:pic>
        <p:nvPicPr>
          <p:cNvPr id="32770" name="Picture 2" descr="C:\Documents and Settings\1\Рабочий стол\Ольга\презентации\орган\584a056f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5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5076825" y="765175"/>
            <a:ext cx="40671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bg1"/>
                </a:solidFill>
              </a:rPr>
              <a:t>О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рган состоит из трех частей: </a:t>
            </a:r>
          </a:p>
          <a:p>
            <a:pPr algn="just"/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Tx/>
              <a:buAutoNum type="arabicParenR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звучащие </a:t>
            </a: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трубы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различной величины и формы</a:t>
            </a:r>
            <a:r>
              <a:rPr lang="ru-RU" sz="2400">
                <a:solidFill>
                  <a:schemeClr val="bg1"/>
                </a:solidFill>
              </a:rPr>
              <a:t>;</a:t>
            </a:r>
          </a:p>
          <a:p>
            <a:pPr algn="just">
              <a:buFontTx/>
              <a:buAutoNum type="arabicParenR"/>
            </a:pPr>
            <a:endParaRPr lang="ru-RU" sz="2400">
              <a:solidFill>
                <a:schemeClr val="bg1"/>
              </a:solidFill>
            </a:endParaRPr>
          </a:p>
          <a:p>
            <a:pPr algn="just">
              <a:buFontTx/>
              <a:buAutoNum type="arabicParenR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механизм управления</a:t>
            </a:r>
            <a:r>
              <a:rPr lang="ru-RU" sz="2400">
                <a:solidFill>
                  <a:schemeClr val="bg1"/>
                </a:solidFill>
              </a:rPr>
              <a:t>;</a:t>
            </a:r>
          </a:p>
          <a:p>
            <a:pPr algn="just">
              <a:buFontTx/>
              <a:buAutoNum type="arabicParenR"/>
            </a:pPr>
            <a:endParaRPr lang="ru-RU" sz="2400">
              <a:solidFill>
                <a:schemeClr val="bg1"/>
              </a:solidFill>
            </a:endParaRPr>
          </a:p>
          <a:p>
            <a:pPr algn="just">
              <a:buFontTx/>
              <a:buAutoNum type="arabicParenR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меха, вентилятор и мотор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, нагнетающие воздух</a:t>
            </a:r>
            <a:r>
              <a:rPr lang="ru-RU" sz="2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1\Рабочий стол\Ольга\презентации\орган\Orgelregis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00563" cy="6858000"/>
          </a:xfrm>
        </p:spPr>
      </p:pic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4714875" y="0"/>
            <a:ext cx="4429125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       Орган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- инструмент клавишный и духовой одновременно. 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       Каждая труба в органе издает звук одной высоты, одного тембра и одной силы. Поэтому труб в органах так много (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до 10 тысяч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), они разделяются на ряды —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регистры.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4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       Звучание труб во многом зависит от материала, из которого они изготовлены. Некоторые из них делаются из </a:t>
            </a:r>
            <a:r>
              <a:rPr lang="ru-RU" sz="2400" i="1" u="sng">
                <a:solidFill>
                  <a:schemeClr val="bg1"/>
                </a:solidFill>
                <a:latin typeface="Times New Roman" pitchFamily="18" charset="0"/>
              </a:rPr>
              <a:t>древесины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, большая часть из </a:t>
            </a:r>
            <a:r>
              <a:rPr lang="ru-RU" sz="2400" i="1" u="sng">
                <a:solidFill>
                  <a:schemeClr val="bg1"/>
                </a:solidFill>
                <a:latin typeface="Times New Roman" pitchFamily="18" charset="0"/>
              </a:rPr>
              <a:t>металла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- органные мастера используют сплав свинца и олова.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1\Рабочий стол\Ольга\презентации\орган\801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653088"/>
          </a:xfrm>
        </p:spPr>
      </p:pic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179388" y="5670550"/>
            <a:ext cx="8715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Органист играет на инструменте, сидя за его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кафедрой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На кафедре органа располагается от одной до 7 </a:t>
            </a: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ручных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и 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1 </a:t>
            </a: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ножная клавиатура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и регистровые </a:t>
            </a:r>
            <a:r>
              <a:rPr lang="ru-RU" sz="2400" i="1">
                <a:solidFill>
                  <a:schemeClr val="bg1"/>
                </a:solidFill>
                <a:latin typeface="Times New Roman" pitchFamily="18" charset="0"/>
              </a:rPr>
              <a:t>рукоятки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3"/>
          <p:cNvSpPr>
            <a:spLocks noChangeArrowheads="1"/>
          </p:cNvSpPr>
          <p:nvPr/>
        </p:nvSpPr>
        <p:spPr bwMode="auto">
          <a:xfrm>
            <a:off x="0" y="5805488"/>
            <a:ext cx="8929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Клавиатуры для рук называются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мануалами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 (от лат. manus - рука)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pic>
        <p:nvPicPr>
          <p:cNvPr id="35842" name="Picture 2" descr="C:\Documents and Settings\1\Рабочий стол\Ольга\презентации\орган\623128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3175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3"/>
          <p:cNvSpPr>
            <a:spLocks noChangeArrowheads="1"/>
          </p:cNvSpPr>
          <p:nvPr/>
        </p:nvSpPr>
        <p:spPr bwMode="auto">
          <a:xfrm>
            <a:off x="214313" y="5876925"/>
            <a:ext cx="8929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Клавиатура для ног- называется 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педаль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, 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причем именно в единственном числе.</a:t>
            </a:r>
          </a:p>
        </p:txBody>
      </p:sp>
      <p:pic>
        <p:nvPicPr>
          <p:cNvPr id="36866" name="Picture 2" descr="C:\Documents and Settings\1\Рабочий стол\Ольга\нов. материалы\00sqbe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chemeClr val="bg1"/>
                </a:solidFill>
                <a:effectLst/>
              </a:rPr>
              <a:t>БМ-13 солдаты Третьего рейха называли «орган Сталина»</a:t>
            </a: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4" descr="бм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5076825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бм-13 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3357563"/>
            <a:ext cx="38528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-684213" y="2636838"/>
            <a:ext cx="10152063" cy="4464050"/>
          </a:xfrm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</a:rPr>
              <a:t>   </a:t>
            </a:r>
            <a:r>
              <a:rPr lang="ru-RU" sz="2400" b="1" smtClean="0">
                <a:solidFill>
                  <a:schemeClr val="bg1"/>
                </a:solidFill>
                <a:latin typeface="Monotype Corsiva" pitchFamily="66" charset="0"/>
              </a:rPr>
              <a:t>Георг Фридрих Гендель         Доминико Циполи         Иоганн Якоб Фробергер</a:t>
            </a:r>
            <a:r>
              <a:rPr lang="ru-RU" sz="2400" b="1" smtClean="0">
                <a:latin typeface="Monotype Corsiva" pitchFamily="66" charset="0"/>
              </a:rPr>
              <a:t> </a:t>
            </a:r>
            <a:endParaRPr lang="ru-RU" sz="24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4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4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4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4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4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4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2400" b="1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400" b="1" smtClean="0">
                <a:solidFill>
                  <a:schemeClr val="bg1"/>
                </a:solidFill>
                <a:latin typeface="Monotype Corsiva" pitchFamily="66" charset="0"/>
              </a:rPr>
              <a:t>                       Генри Пёрселл                             Джироламо Фрескобальди</a:t>
            </a:r>
          </a:p>
        </p:txBody>
      </p:sp>
      <p:pic>
        <p:nvPicPr>
          <p:cNvPr id="38915" name="Picture 4" descr="генд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25558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персел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068638"/>
            <a:ext cx="23542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фрескобальд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068638"/>
            <a:ext cx="2555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фроберг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0"/>
            <a:ext cx="27003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ципол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0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250825" y="4770438"/>
            <a:ext cx="8686800" cy="2087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chemeClr val="bg1"/>
                </a:solidFill>
                <a:latin typeface="Monotype Corsiva" pitchFamily="66" charset="0"/>
              </a:rPr>
              <a:t>Михаил Иванович Глинка                   Петр Ильич Чайковский</a:t>
            </a:r>
          </a:p>
        </p:txBody>
      </p:sp>
      <p:pic>
        <p:nvPicPr>
          <p:cNvPr id="39939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36639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85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60350"/>
            <a:ext cx="34337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smtClean="0">
                <a:ln>
                  <a:noFill/>
                </a:ln>
                <a:solidFill>
                  <a:schemeClr val="bg1"/>
                </a:solidFill>
                <a:effectLst/>
              </a:rPr>
              <a:t>Орган Собора Святого Петра </a:t>
            </a:r>
            <a:br>
              <a:rPr lang="ru-RU" sz="320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3200" smtClean="0">
                <a:ln>
                  <a:noFill/>
                </a:ln>
                <a:solidFill>
                  <a:schemeClr val="bg1"/>
                </a:solidFill>
                <a:effectLst/>
              </a:rPr>
              <a:t>в Мельбурне</a:t>
            </a:r>
            <a:br>
              <a:rPr lang="ru-RU" sz="320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lang="ru-RU" sz="320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19459" name="Picture 4" descr="Орган Собора Святого Петра в Мельбур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2525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Иоганн Себастьян Бах, портрет Элиаса Готтлоба Хауссманна, 1748 г.">
            <a:hlinkClick r:id="rId2" tooltip="Иоганн Себастьян Бах, портрет Элиаса Готтлоба Хауссманна, 1748 г.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570538" cy="6165850"/>
          </a:xfrm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50825" y="549275"/>
            <a:ext cx="88931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Tahoma" pitchFamily="34" charset="0"/>
              </a:rPr>
              <a:t> 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Если представить всех</a:t>
            </a:r>
          </a:p>
          <a:p>
            <a:pPr algn="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                 композиторов                                                                     в виде длинной </a:t>
            </a:r>
          </a:p>
          <a:p>
            <a:pPr algn="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горной цепи, то БАХ                                                                       своею вершиной </a:t>
            </a:r>
          </a:p>
          <a:p>
            <a:pPr algn="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высоко уходит в небо»</a:t>
            </a:r>
          </a:p>
          <a:p>
            <a:pPr algn="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                                                          /М.Горький./</a:t>
            </a:r>
          </a:p>
          <a:p>
            <a:endParaRPr lang="ru-RU" sz="360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60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60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60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60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600">
                <a:solidFill>
                  <a:schemeClr val="bg1"/>
                </a:solidFill>
                <a:latin typeface="Monotype Corsiva" pitchFamily="66" charset="0"/>
              </a:rPr>
              <a:t>Иоганн  Себастьян  Бах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986" name="Прямоугольник 7"/>
          <p:cNvSpPr>
            <a:spLocks noChangeArrowheads="1"/>
          </p:cNvSpPr>
          <p:nvPr/>
        </p:nvSpPr>
        <p:spPr bwMode="auto">
          <a:xfrm>
            <a:off x="2700338" y="188913"/>
            <a:ext cx="38576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Georgia" pitchFamily="18" charset="0"/>
              </a:rPr>
              <a:t>Бах в переводе с немецкого – «ручей»</a:t>
            </a:r>
          </a:p>
        </p:txBody>
      </p:sp>
      <p:pic>
        <p:nvPicPr>
          <p:cNvPr id="41987" name="Picture 2" descr="C:\Documents and Settings\Admin\Рабочий стол\руче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0"/>
            <a:ext cx="2484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9"/>
          <p:cNvSpPr>
            <a:spLocks noChangeArrowheads="1"/>
          </p:cNvSpPr>
          <p:nvPr/>
        </p:nvSpPr>
        <p:spPr bwMode="auto">
          <a:xfrm>
            <a:off x="2916238" y="2133600"/>
            <a:ext cx="35718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Georgia" pitchFamily="18" charset="0"/>
              </a:rPr>
              <a:t>О Бахе говорили, что он не ручей, </a:t>
            </a:r>
          </a:p>
          <a:p>
            <a:pPr algn="ctr"/>
            <a:r>
              <a:rPr lang="ru-RU" sz="3200">
                <a:solidFill>
                  <a:schemeClr val="bg1"/>
                </a:solidFill>
                <a:latin typeface="Georgia" pitchFamily="18" charset="0"/>
              </a:rPr>
              <a:t>а </a:t>
            </a:r>
            <a:r>
              <a:rPr lang="ru-RU" sz="3200" b="1">
                <a:solidFill>
                  <a:schemeClr val="bg1"/>
                </a:solidFill>
                <a:latin typeface="Georgia" pitchFamily="18" charset="0"/>
              </a:rPr>
              <a:t>океан</a:t>
            </a:r>
            <a:r>
              <a:rPr lang="ru-RU" sz="3200">
                <a:solidFill>
                  <a:schemeClr val="bg1"/>
                </a:solidFill>
                <a:latin typeface="Georgia" pitchFamily="18" charset="0"/>
              </a:rPr>
              <a:t>!</a:t>
            </a:r>
          </a:p>
        </p:txBody>
      </p:sp>
      <p:pic>
        <p:nvPicPr>
          <p:cNvPr id="41989" name="Picture 2" descr="C:\Documents and Settings\Admin\Рабочий стол\океа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0800"/>
            <a:ext cx="28432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4" descr="C:\Documents and Settings\Admin\Рабочий стол\океан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789363"/>
            <a:ext cx="30114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 descr="C:\Documents and Settings\Admin\Рабочий стол\океан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860800"/>
            <a:ext cx="25558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2857500" cy="3686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title"/>
          </p:nvPr>
        </p:nvSpPr>
        <p:spPr bwMode="auto">
          <a:xfrm>
            <a:off x="5797550" y="625476"/>
            <a:ext cx="2667000" cy="563879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500" smtClean="0">
                <a:ln>
                  <a:noFill/>
                </a:ln>
                <a:solidFill>
                  <a:schemeClr val="bg1"/>
                </a:solidFill>
                <a:effectLst/>
              </a:rPr>
              <a:t>И.С. Бах знал все про работу органа, и к нему часто обращались за советом, как улучшить звучание того или иного инструмента.</a:t>
            </a:r>
            <a:br>
              <a:rPr lang="ru-RU" sz="250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lang="ru-RU" sz="210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3010" name="Picture 4" descr="Johann Sebastian B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1\Рабочий стол\Ольга\презентации\орган\558643_41745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0"/>
            <a:ext cx="7993062" cy="5500688"/>
          </a:xfrm>
        </p:spPr>
      </p:pic>
      <p:sp>
        <p:nvSpPr>
          <p:cNvPr id="45058" name="Прямоугольник 3"/>
          <p:cNvSpPr>
            <a:spLocks noChangeArrowheads="1"/>
          </p:cNvSpPr>
          <p:nvPr/>
        </p:nvSpPr>
        <p:spPr bwMode="auto">
          <a:xfrm>
            <a:off x="0" y="5643563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Органная музыка издревле наполняет сердца людей высокими чувствами и заставляет задуматься о вечных ценностях человеческого бытия.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3419475" y="1268413"/>
            <a:ext cx="6000750" cy="1857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600" smtClean="0"/>
              <a:t>   </a:t>
            </a:r>
            <a:r>
              <a:rPr lang="ru-RU" sz="2600" smtClean="0">
                <a:solidFill>
                  <a:schemeClr val="bg1"/>
                </a:solidFill>
              </a:rPr>
              <a:t>«Божественную музыку небес</a:t>
            </a:r>
            <a:br>
              <a:rPr lang="ru-RU" sz="2600" smtClean="0">
                <a:solidFill>
                  <a:schemeClr val="bg1"/>
                </a:solidFill>
              </a:rPr>
            </a:br>
            <a:r>
              <a:rPr lang="ru-RU" sz="2600" smtClean="0">
                <a:solidFill>
                  <a:schemeClr val="bg1"/>
                </a:solidFill>
              </a:rPr>
              <a:t>Орган неустающий зажигает.</a:t>
            </a:r>
            <a:br>
              <a:rPr lang="ru-RU" sz="2600" smtClean="0">
                <a:solidFill>
                  <a:schemeClr val="bg1"/>
                </a:solidFill>
              </a:rPr>
            </a:br>
            <a:r>
              <a:rPr lang="ru-RU" sz="2600" smtClean="0">
                <a:solidFill>
                  <a:schemeClr val="bg1"/>
                </a:solidFill>
              </a:rPr>
              <a:t>Он растворяет мглу немых завес,</a:t>
            </a:r>
            <a:br>
              <a:rPr lang="ru-RU" sz="2600" smtClean="0">
                <a:solidFill>
                  <a:schemeClr val="bg1"/>
                </a:solidFill>
              </a:rPr>
            </a:br>
            <a:r>
              <a:rPr lang="ru-RU" sz="2600" smtClean="0">
                <a:solidFill>
                  <a:schemeClr val="bg1"/>
                </a:solidFill>
              </a:rPr>
              <a:t>И струны душ Незримое ласкает</a:t>
            </a:r>
            <a:r>
              <a:rPr lang="ru-RU" sz="2600" b="1" smtClean="0">
                <a:solidFill>
                  <a:schemeClr val="bg1"/>
                </a:solidFill>
              </a:rPr>
              <a:t>…</a:t>
            </a:r>
            <a:r>
              <a:rPr lang="ru-RU" sz="2600" b="1" smtClean="0"/>
              <a:t> </a:t>
            </a:r>
          </a:p>
        </p:txBody>
      </p:sp>
      <p:pic>
        <p:nvPicPr>
          <p:cNvPr id="46082" name="Picture 2" descr="C:\Documents and Settings\1\Рабочий стол\Ольга\нов. материалы\in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79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02-Prelude &amp; Fugue No.1 in C Minor, Op.37 Prelud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3"/>
          <p:cNvSpPr>
            <a:spLocks noGrp="1"/>
          </p:cNvSpPr>
          <p:nvPr>
            <p:ph idx="1"/>
          </p:nvPr>
        </p:nvSpPr>
        <p:spPr>
          <a:xfrm>
            <a:off x="2143125" y="4886325"/>
            <a:ext cx="8401050" cy="1971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smtClean="0"/>
              <a:t>   </a:t>
            </a:r>
            <a:r>
              <a:rPr lang="ru-RU" sz="2400" smtClean="0"/>
              <a:t> </a:t>
            </a:r>
            <a:r>
              <a:rPr lang="en-US" sz="2400" smtClean="0"/>
              <a:t> </a:t>
            </a:r>
            <a:r>
              <a:rPr lang="ru-RU" sz="2400" smtClean="0">
                <a:solidFill>
                  <a:schemeClr val="bg1"/>
                </a:solidFill>
              </a:rPr>
              <a:t>Органа плачь всесильною волной</a:t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Заполнит пустоту уставших глаз,</a:t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Он все простит, заметив сразу в нас</a:t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Мир наших душ, мир хрупкий, мир родной…»</a:t>
            </a:r>
            <a:r>
              <a:rPr lang="ru-RU" sz="2400" smtClean="0"/>
              <a:t> </a:t>
            </a:r>
          </a:p>
        </p:txBody>
      </p:sp>
      <p:pic>
        <p:nvPicPr>
          <p:cNvPr id="47106" name="Picture 2" descr="C:\Documents and Settings\1\Рабочий стол\Ольга\нов. материалы\EsztergomBasilicaOr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705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idx="4294967295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914400" y="0"/>
            <a:ext cx="8229600" cy="63087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По высоте — Ваше высочество,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По величине — Ваше величество.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А голос такой, что воскликнуть захотелось: </a:t>
            </a:r>
          </a:p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            Ваше всемогущество!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484688" y="15382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ru-RU" sz="2800">
              <a:latin typeface="Times New Roman" pitchFamily="18" charset="0"/>
            </a:endParaRPr>
          </a:p>
        </p:txBody>
      </p:sp>
      <p:pic>
        <p:nvPicPr>
          <p:cNvPr id="20484" name="Picture 2" descr="C:\Documents and Settings\1\Рабочий стол\Ольга\нов. материалы\582px-Orgel_der_Severikirche_in_Erfu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89138"/>
            <a:ext cx="84963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орган И С Б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323850" y="5805488"/>
            <a:ext cx="857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Король музыкальных инструментов – </a:t>
            </a:r>
            <a:endParaRPr lang="ru-RU" sz="2400">
              <a:solidFill>
                <a:schemeClr val="bg1"/>
              </a:solidFill>
            </a:endParaRP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именно так называл орган В.А. Моцарт.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pic>
        <p:nvPicPr>
          <p:cNvPr id="21506" name="Picture 2" descr="C:\Documents and Settings\1\Рабочий стол\Ольга\нов. материалы\bild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xfrm>
            <a:off x="471489" y="274638"/>
            <a:ext cx="8229598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smtClean="0">
                <a:ln>
                  <a:noFill/>
                </a:ln>
                <a:solidFill>
                  <a:schemeClr val="bg1"/>
                </a:solidFill>
                <a:effectLst/>
              </a:rPr>
              <a:t>Орган</a:t>
            </a:r>
            <a:r>
              <a:rPr lang="ru-RU" sz="200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2000" i="1" smtClean="0">
                <a:ln>
                  <a:noFill/>
                </a:ln>
                <a:solidFill>
                  <a:schemeClr val="bg1"/>
                </a:solidFill>
                <a:effectLst/>
              </a:rPr>
              <a:t>(</a:t>
            </a:r>
            <a:r>
              <a:rPr lang="ru-RU" sz="2400" i="1" smtClean="0">
                <a:ln>
                  <a:noFill/>
                </a:ln>
                <a:solidFill>
                  <a:schemeClr val="bg1"/>
                </a:solidFill>
                <a:effectLst/>
              </a:rPr>
              <a:t>лат. organum)</a:t>
            </a:r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</a:rPr>
              <a:t> — самый большой </a:t>
            </a:r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  <a:hlinkClick r:id="rId2"/>
              </a:rPr>
              <a:t>клавишный</a:t>
            </a:r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</a:rPr>
              <a:t> духовой </a:t>
            </a:r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  <a:hlinkClick r:id="rId3"/>
              </a:rPr>
              <a:t>музыкальный инструмент</a:t>
            </a:r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b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</a:rPr>
              <a:t>который звучит при помощи </a:t>
            </a:r>
            <a:b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2400" smtClean="0">
                <a:ln>
                  <a:noFill/>
                </a:ln>
                <a:solidFill>
                  <a:schemeClr val="bg1"/>
                </a:solidFill>
                <a:effectLst/>
              </a:rPr>
              <a:t>труб различных тембров</a:t>
            </a:r>
            <a:r>
              <a:rPr lang="ru-RU" sz="2000" smtClean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22530" name="Рисунок 1" descr="Орга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1773238"/>
            <a:ext cx="7416800" cy="508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1\Рабочий стол\Ольга\презентации\орган\organ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1655762" cy="5905500"/>
          </a:xfrm>
        </p:spPr>
      </p:pic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2268538" y="1071563"/>
            <a:ext cx="671512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</a:rPr>
              <a:t>      Прародителем органа можно считать древний инструмент, состоящий из соединенных в ряд или по окружности трубок, воздух в которые вдувается ртом. </a:t>
            </a:r>
          </a:p>
          <a:p>
            <a:pPr algn="just"/>
            <a:endParaRPr lang="ru-RU" sz="2400">
              <a:solidFill>
                <a:schemeClr val="bg1"/>
              </a:solidFill>
            </a:endParaRPr>
          </a:p>
          <a:p>
            <a:pPr algn="just"/>
            <a:r>
              <a:rPr lang="ru-RU" sz="2400">
                <a:solidFill>
                  <a:schemeClr val="bg1"/>
                </a:solidFill>
              </a:rPr>
              <a:t>     Одна из разновидностей такого инструмента называется </a:t>
            </a:r>
            <a:r>
              <a:rPr lang="ru-RU" sz="3200" b="1">
                <a:solidFill>
                  <a:schemeClr val="bg1"/>
                </a:solidFill>
              </a:rPr>
              <a:t>шэн</a:t>
            </a:r>
            <a:r>
              <a:rPr lang="ru-RU" sz="240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>
                <a:solidFill>
                  <a:schemeClr val="bg1"/>
                </a:solidFill>
              </a:rPr>
              <a:t/>
            </a:r>
            <a:br>
              <a:rPr lang="ru-RU" sz="2400">
                <a:solidFill>
                  <a:schemeClr val="bg1"/>
                </a:solidFill>
              </a:rPr>
            </a:br>
            <a:r>
              <a:rPr lang="ru-RU" sz="3200" b="1">
                <a:solidFill>
                  <a:schemeClr val="bg1"/>
                </a:solidFill>
              </a:rPr>
              <a:t>  Шэн</a:t>
            </a:r>
            <a:r>
              <a:rPr lang="ru-RU" sz="2400">
                <a:solidFill>
                  <a:schemeClr val="bg1"/>
                </a:solidFill>
              </a:rPr>
              <a:t> — древний китайский народный духовой язычковый музыкальный инструмент, «тростниковый органчик» . </a:t>
            </a:r>
          </a:p>
          <a:p>
            <a:pPr algn="just"/>
            <a:r>
              <a:rPr lang="ru-RU" sz="2400">
                <a:solidFill>
                  <a:schemeClr val="bg1"/>
                </a:solidFill>
              </a:rPr>
              <a:t>Он  состоит из 16 стеблей тростника.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4" descr="первый орган ктезиб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9" descr="император Копроми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3671888" cy="3671887"/>
          </a:xfrm>
        </p:spPr>
      </p:pic>
      <p:sp>
        <p:nvSpPr>
          <p:cNvPr id="28674" name="Rectangle 10"/>
          <p:cNvSpPr>
            <a:spLocks noChangeArrowheads="1"/>
          </p:cNvSpPr>
          <p:nvPr/>
        </p:nvSpPr>
        <p:spPr bwMode="auto">
          <a:xfrm>
            <a:off x="0" y="4149725"/>
            <a:ext cx="4297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Византийский император Копроним</a:t>
            </a:r>
          </a:p>
        </p:txBody>
      </p:sp>
      <p:pic>
        <p:nvPicPr>
          <p:cNvPr id="30723" name="Picture 11" descr="Пипин Короткий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60350"/>
            <a:ext cx="3995737" cy="5473700"/>
          </a:xfrm>
        </p:spPr>
      </p:pic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4651375" y="6021388"/>
            <a:ext cx="4492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Французский король Пипин Короткий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большой орган в 4 ве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0"/>
            <a:ext cx="349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Documents and Settings\1\Рабочий стол\Ольга\презентации\орган\967069RomanCatholic_church_by_KYAV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635375" cy="6858000"/>
          </a:xfrm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3419475" y="2349500"/>
            <a:ext cx="22844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 Органы 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 больших 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 размеров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 появились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 в </a:t>
            </a:r>
            <a:r>
              <a:rPr lang="ru-RU" sz="4000" b="1">
                <a:solidFill>
                  <a:schemeClr val="bg1"/>
                </a:solidFill>
              </a:rPr>
              <a:t>IV </a:t>
            </a:r>
            <a:r>
              <a:rPr lang="ru-RU" sz="3200">
                <a:solidFill>
                  <a:schemeClr val="bg1"/>
                </a:solidFill>
              </a:rPr>
              <a:t>веке</a:t>
            </a:r>
          </a:p>
          <a:p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EFEFE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892</TotalTime>
  <Words>413</Words>
  <Application>Microsoft Office PowerPoint</Application>
  <PresentationFormat>Экран (4:3)</PresentationFormat>
  <Paragraphs>81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Презентация PowerPoint</vt:lpstr>
      <vt:lpstr>Орган Собора Святого Петра  в Мельбурне </vt:lpstr>
      <vt:lpstr>Презентация PowerPoint</vt:lpstr>
      <vt:lpstr>Презентация PowerPoint</vt:lpstr>
      <vt:lpstr>Орган (лат. organum) — самый большой клавишный духовой музыкальный инструмент,  который звучит при помощи  труб различных тембров.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Человека, исполняющего музыкальные произведения на органе, называют органистом.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БМ-13 солдаты Третьего рейха называли «орган Сталина» </vt:lpstr>
      <vt:lpstr>Презентация PowerPoint</vt:lpstr>
      <vt:lpstr>Презентация PowerPoint</vt:lpstr>
      <vt:lpstr>Презентация PowerPoint</vt:lpstr>
      <vt:lpstr>Презентация PowerPoint</vt:lpstr>
      <vt:lpstr>И.С. Бах знал все про работу органа, и к нему часто обращались за советом, как улучшить звучание того или иного инструмента.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</dc:title>
  <dc:creator>1</dc:creator>
  <cp:lastModifiedBy>RePack by Diakov</cp:lastModifiedBy>
  <cp:revision>82</cp:revision>
  <dcterms:created xsi:type="dcterms:W3CDTF">2010-04-29T08:17:09Z</dcterms:created>
  <dcterms:modified xsi:type="dcterms:W3CDTF">2014-11-04T14:21:28Z</dcterms:modified>
</cp:coreProperties>
</file>