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852" r:id="rId2"/>
    <p:sldMasterId id="2147483864" r:id="rId3"/>
    <p:sldMasterId id="2147483876" r:id="rId4"/>
    <p:sldMasterId id="2147483888" r:id="rId5"/>
    <p:sldMasterId id="2147483900" r:id="rId6"/>
    <p:sldMasterId id="2147483912" r:id="rId7"/>
    <p:sldMasterId id="2147483924" r:id="rId8"/>
    <p:sldMasterId id="2147483936" r:id="rId9"/>
  </p:sldMasterIdLst>
  <p:notesMasterIdLst>
    <p:notesMasterId r:id="rId24"/>
  </p:notesMasterIdLst>
  <p:handoutMasterIdLst>
    <p:handoutMasterId r:id="rId25"/>
  </p:handoutMasterIdLst>
  <p:sldIdLst>
    <p:sldId id="275" r:id="rId10"/>
    <p:sldId id="276" r:id="rId11"/>
    <p:sldId id="277" r:id="rId12"/>
    <p:sldId id="299" r:id="rId13"/>
    <p:sldId id="300" r:id="rId14"/>
    <p:sldId id="303" r:id="rId15"/>
    <p:sldId id="302" r:id="rId16"/>
    <p:sldId id="278" r:id="rId17"/>
    <p:sldId id="279" r:id="rId18"/>
    <p:sldId id="280" r:id="rId19"/>
    <p:sldId id="301" r:id="rId20"/>
    <p:sldId id="285" r:id="rId21"/>
    <p:sldId id="290" r:id="rId22"/>
    <p:sldId id="292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9F30"/>
    <a:srgbClr val="9A4C91"/>
    <a:srgbClr val="D7BCFC"/>
    <a:srgbClr val="9530BE"/>
    <a:srgbClr val="AB69A6"/>
    <a:srgbClr val="9966FF"/>
    <a:srgbClr val="CF8FF3"/>
    <a:srgbClr val="F3F199"/>
    <a:srgbClr val="FB29D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654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http://www.o-detstve.ru/ Портал "О детстве"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98863-170F-4CA2-A210-822401A6DA35}" type="datetimeFigureOut">
              <a:rPr lang="ru-RU" smtClean="0"/>
              <a:t>26.04.2016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EF91E-0D66-4BD1-992B-04E2A6240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45750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http://www.o-detstve.ru/ Портал "О детстве"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04061-7BF7-44CD-8F27-B89649D3D604}" type="datetimeFigureOut">
              <a:rPr lang="ru-RU" smtClean="0"/>
              <a:t>26.04.2016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82D41-C79E-4283-AD8F-599CB6E1E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06365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http://www.o-detstve.ru/ Портал "О детстве"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452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0EE0E-E994-42A9-A3AD-580F27AC7B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43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6EDC9-0CEC-4836-917B-E5BC732760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56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E0A47-4A35-4FC1-BA2B-DEC1D44881E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05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0EE0E-E994-42A9-A3AD-580F27AC7B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33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5DAD6-2970-4BBF-B856-027CB203C15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0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4D7E1-4CF0-498D-876E-74ED2AA3C7E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7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07F80-21DC-4822-9B67-B98FDE74EF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32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DCDF1-E079-417B-B51B-82CEEF9CF1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90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4A131-B7C1-4525-AFB0-833244A2896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88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498FA-8D45-4256-9423-CCE3455532E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24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AC9D4-466B-4B9E-8DC9-AD2EBB3F9C0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46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5DAD6-2970-4BBF-B856-027CB203C15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62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2EEEC-1CEC-426D-A724-17FCAF61436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87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6EDC9-0CEC-4836-917B-E5BC732760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03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E0A47-4A35-4FC1-BA2B-DEC1D44881E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53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0EE0E-E994-42A9-A3AD-580F27AC7B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26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5DAD6-2970-4BBF-B856-027CB203C15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72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4D7E1-4CF0-498D-876E-74ED2AA3C7E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30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07F80-21DC-4822-9B67-B98FDE74EF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32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DCDF1-E079-417B-B51B-82CEEF9CF1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03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4A131-B7C1-4525-AFB0-833244A2896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11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498FA-8D45-4256-9423-CCE3455532E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1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4D7E1-4CF0-498D-876E-74ED2AA3C7E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41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AC9D4-466B-4B9E-8DC9-AD2EBB3F9C0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90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2EEEC-1CEC-426D-A724-17FCAF61436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74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6EDC9-0CEC-4836-917B-E5BC732760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76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E0A47-4A35-4FC1-BA2B-DEC1D44881E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32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0EE0E-E994-42A9-A3AD-580F27AC7B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36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5DAD6-2970-4BBF-B856-027CB203C15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82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4D7E1-4CF0-498D-876E-74ED2AA3C7E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94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07F80-21DC-4822-9B67-B98FDE74EF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50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DCDF1-E079-417B-B51B-82CEEF9CF1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27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4A131-B7C1-4525-AFB0-833244A2896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79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07F80-21DC-4822-9B67-B98FDE74EF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63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498FA-8D45-4256-9423-CCE3455532E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43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AC9D4-466B-4B9E-8DC9-AD2EBB3F9C0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2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2EEEC-1CEC-426D-A724-17FCAF61436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32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6EDC9-0CEC-4836-917B-E5BC732760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3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E0A47-4A35-4FC1-BA2B-DEC1D44881E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50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0EE0E-E994-42A9-A3AD-580F27AC7B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53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5DAD6-2970-4BBF-B856-027CB203C15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48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4D7E1-4CF0-498D-876E-74ED2AA3C7E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9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07F80-21DC-4822-9B67-B98FDE74EF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45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DCDF1-E079-417B-B51B-82CEEF9CF1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2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DCDF1-E079-417B-B51B-82CEEF9CF1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53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4A131-B7C1-4525-AFB0-833244A2896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40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498FA-8D45-4256-9423-CCE3455532E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77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AC9D4-466B-4B9E-8DC9-AD2EBB3F9C0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92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2EEEC-1CEC-426D-A724-17FCAF61436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03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6EDC9-0CEC-4836-917B-E5BC732760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76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E0A47-4A35-4FC1-BA2B-DEC1D44881E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20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0EE0E-E994-42A9-A3AD-580F27AC7B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59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5DAD6-2970-4BBF-B856-027CB203C15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98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4D7E1-4CF0-498D-876E-74ED2AA3C7E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4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07F80-21DC-4822-9B67-B98FDE74EF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30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4A131-B7C1-4525-AFB0-833244A2896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DCDF1-E079-417B-B51B-82CEEF9CF1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86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4A131-B7C1-4525-AFB0-833244A2896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43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498FA-8D45-4256-9423-CCE3455532E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7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AC9D4-466B-4B9E-8DC9-AD2EBB3F9C0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8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2EEEC-1CEC-426D-A724-17FCAF61436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77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6EDC9-0CEC-4836-917B-E5BC732760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67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E0A47-4A35-4FC1-BA2B-DEC1D44881E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62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31CBB-D740-4FE1-BADA-66AABF6ED6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11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61683-A124-41AD-A6F0-641789A05DB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47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081A8-761C-48B4-A869-34C9972E51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63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498FA-8D45-4256-9423-CCE3455532E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19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78BD7-BB58-4285-9958-3A29FFBC6F0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57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0B735-6D7F-486B-BD16-7D640FB9FF3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26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FD04D-2638-4344-9D0F-15FA4106E6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73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32E3D-0A8B-48BE-9801-2D9F1C54C15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20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9D955-F2D8-4672-AB8D-DB91212066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08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2AD0D-4A8A-4AB5-A256-A0B9ABF9520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74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C76C4-BAC8-48FB-A57B-8385024C826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43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1E823-15D5-4354-89CB-ED8055EF6D2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87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330617-EC36-42C1-82CC-E038D0EC5E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68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C0E8EE-AF89-40C1-9579-AE4E7B764A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86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AC9D4-466B-4B9E-8DC9-AD2EBB3F9C0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33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2B46CC-6C06-46F2-943E-689B30C04B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74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2A07FD-3D60-4CC0-95EC-D17F54B834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09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A77B2-BE0B-4A95-A365-BC7D0591BBE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40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946F3A-7D44-47A2-9941-522F136231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93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6D117D-ED98-4FC6-870B-CADD86A5B6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85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3CFD1-478B-4671-80B5-197AD74BE1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67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5BBFD-D80C-4331-8DB0-A0833401BA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80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473E9-217C-46B2-AE41-46513C8A39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17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50CA63-756B-46E6-BD70-92CE0F6238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58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8852E-522B-4505-B96F-38AAECB409A1}" type="datetimeFigureOut">
              <a:rPr lang="ru-RU">
                <a:solidFill>
                  <a:srgbClr val="444D26"/>
                </a:solidFill>
              </a:rPr>
              <a:pPr>
                <a:defRPr/>
              </a:pPr>
              <a:t>26.04.2016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E302644-9DEC-4994-AF52-BBB6C22581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691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2EEEC-1CEC-426D-A724-17FCAF61436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61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556C8-D639-46C5-822B-488131F7865F}" type="datetimeFigureOut">
              <a:rPr lang="ru-RU">
                <a:solidFill>
                  <a:srgbClr val="444D26"/>
                </a:solidFill>
              </a:rPr>
              <a:pPr>
                <a:defRPr/>
              </a:pPr>
              <a:t>26.04.2016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FFEDE-07CE-4C5F-982A-EEC9AC6841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032050"/>
      </p:ext>
    </p:extLst>
  </p:cSld>
  <p:clrMapOvr>
    <a:masterClrMapping/>
  </p:clrMapOvr>
  <p:transition spd="med" advClick="0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EF57F-63BD-47FC-AD25-35BF89072C60}" type="datetimeFigureOut">
              <a:rPr lang="ru-RU">
                <a:solidFill>
                  <a:srgbClr val="444D26"/>
                </a:solidFill>
              </a:rPr>
              <a:pPr>
                <a:defRPr/>
              </a:pPr>
              <a:t>26.04.2016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4A011-71D5-48F1-AD5C-4842F0F093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365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CD9BF-0FCD-4A97-B563-1DACC8AF021E}" type="datetimeFigureOut">
              <a:rPr lang="ru-RU">
                <a:solidFill>
                  <a:srgbClr val="444D26"/>
                </a:solidFill>
              </a:rPr>
              <a:pPr>
                <a:defRPr/>
              </a:pPr>
              <a:t>26.04.2016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7C8EC-33AB-4EE9-BB8B-A0A3DB4F26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854246"/>
      </p:ext>
    </p:extLst>
  </p:cSld>
  <p:clrMapOvr>
    <a:masterClrMapping/>
  </p:clrMapOvr>
  <p:transition spd="med" advClick="0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13F0C-15B4-440C-8D60-27D1413F274A}" type="datetimeFigureOut">
              <a:rPr lang="ru-RU">
                <a:solidFill>
                  <a:srgbClr val="444D26"/>
                </a:solidFill>
              </a:rPr>
              <a:pPr>
                <a:defRPr/>
              </a:pPr>
              <a:t>26.04.2016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51423-E682-4835-9DB0-83CB757B06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805816"/>
      </p:ext>
    </p:extLst>
  </p:cSld>
  <p:clrMapOvr>
    <a:masterClrMapping/>
  </p:clrMapOvr>
  <p:transition spd="med" advClick="0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3AE92-D283-45EF-BECE-67A92BCC5084}" type="datetimeFigureOut">
              <a:rPr lang="ru-RU">
                <a:solidFill>
                  <a:srgbClr val="444D26"/>
                </a:solidFill>
              </a:rPr>
              <a:pPr>
                <a:defRPr/>
              </a:pPr>
              <a:t>26.04.2016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773F6-A143-4C91-95FC-D1323E4F34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051014"/>
      </p:ext>
    </p:extLst>
  </p:cSld>
  <p:clrMapOvr>
    <a:masterClrMapping/>
  </p:clrMapOvr>
  <p:transition spd="med" advClick="0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D50DF-5162-4738-A217-4D5B6A249A1B}" type="datetimeFigureOut">
              <a:rPr lang="ru-RU">
                <a:solidFill>
                  <a:srgbClr val="444D26"/>
                </a:solidFill>
              </a:rPr>
              <a:pPr>
                <a:defRPr/>
              </a:pPr>
              <a:t>26.04.2016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A0941-6BE8-4714-987E-E13B258FAA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717467"/>
      </p:ext>
    </p:extLst>
  </p:cSld>
  <p:clrMapOvr>
    <a:masterClrMapping/>
  </p:clrMapOvr>
  <p:transition spd="med" advClick="0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8BF5F-35E8-454A-9D9E-4263DB778144}" type="datetimeFigureOut">
              <a:rPr lang="ru-RU">
                <a:solidFill>
                  <a:srgbClr val="444D26"/>
                </a:solidFill>
              </a:rPr>
              <a:pPr>
                <a:defRPr/>
              </a:pPr>
              <a:t>26.04.2016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0F016-E1FC-4963-8CF1-EB858455D1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790420"/>
      </p:ext>
    </p:extLst>
  </p:cSld>
  <p:clrMapOvr>
    <a:masterClrMapping/>
  </p:clrMapOvr>
  <p:transition spd="med" advClick="0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C070B-9C1C-413D-A252-DC0C8E0EA692}" type="datetimeFigureOut">
              <a:rPr lang="ru-RU">
                <a:solidFill>
                  <a:srgbClr val="444D26"/>
                </a:solidFill>
              </a:rPr>
              <a:pPr>
                <a:defRPr/>
              </a:pPr>
              <a:t>26.04.2016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8F6E7-963D-4EE1-A245-0A3AE1FC4A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800977"/>
      </p:ext>
    </p:extLst>
  </p:cSld>
  <p:clrMapOvr>
    <a:masterClrMapping/>
  </p:clrMapOvr>
  <p:transition spd="med" advClick="0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E9ABA-9AC8-45E8-8F62-9781547DCB11}" type="datetimeFigureOut">
              <a:rPr lang="ru-RU">
                <a:solidFill>
                  <a:srgbClr val="444D26"/>
                </a:solidFill>
              </a:rPr>
              <a:pPr>
                <a:defRPr/>
              </a:pPr>
              <a:t>26.04.2016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3DFA5-EF01-4EFC-A251-13AC631220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347309"/>
      </p:ext>
    </p:extLst>
  </p:cSld>
  <p:clrMapOvr>
    <a:masterClrMapping/>
  </p:clrMapOvr>
  <p:transition spd="med" advClick="0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B7241-D35D-4804-BD08-5E5330207103}" type="datetimeFigureOut">
              <a:rPr lang="ru-RU">
                <a:solidFill>
                  <a:srgbClr val="444D26"/>
                </a:solidFill>
              </a:rPr>
              <a:pPr>
                <a:defRPr/>
              </a:pPr>
              <a:t>26.04.2016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BBDCA-E641-45A7-9E69-18A023ABA2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394704"/>
      </p:ext>
    </p:extLst>
  </p:cSld>
  <p:clrMapOvr>
    <a:masterClrMapping/>
  </p:clrMapOvr>
  <p:transition spd="med"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AEBB5FA-8484-4428-A812-1746C5A17503}" type="slidenum">
              <a:rPr lang="ru-RU">
                <a:solidFill>
                  <a:prstClr val="black">
                    <a:tint val="75000"/>
                  </a:prstClr>
                </a:solidFill>
                <a:cs typeface="Arial" charset="0"/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068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AEBB5FA-8484-4428-A812-1746C5A17503}" type="slidenum">
              <a:rPr lang="ru-RU">
                <a:solidFill>
                  <a:prstClr val="black">
                    <a:tint val="75000"/>
                  </a:prstClr>
                </a:solidFill>
                <a:cs typeface="Arial" charset="0"/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712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AEBB5FA-8484-4428-A812-1746C5A17503}" type="slidenum">
              <a:rPr lang="ru-RU">
                <a:solidFill>
                  <a:prstClr val="black">
                    <a:tint val="75000"/>
                  </a:prstClr>
                </a:solidFill>
                <a:cs typeface="Arial" charset="0"/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572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AEBB5FA-8484-4428-A812-1746C5A17503}" type="slidenum">
              <a:rPr lang="ru-RU">
                <a:solidFill>
                  <a:prstClr val="black">
                    <a:tint val="75000"/>
                  </a:prstClr>
                </a:solidFill>
                <a:cs typeface="Arial" charset="0"/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63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AEBB5FA-8484-4428-A812-1746C5A17503}" type="slidenum">
              <a:rPr lang="ru-RU">
                <a:solidFill>
                  <a:prstClr val="black">
                    <a:tint val="75000"/>
                  </a:prstClr>
                </a:solidFill>
                <a:cs typeface="Arial" charset="0"/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230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AEBB5FA-8484-4428-A812-1746C5A17503}" type="slidenum">
              <a:rPr lang="ru-RU">
                <a:solidFill>
                  <a:prstClr val="black">
                    <a:tint val="75000"/>
                  </a:prstClr>
                </a:solidFill>
                <a:cs typeface="Arial" charset="0"/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16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75539F5-60D5-4047-8CF1-C58C80910487}" type="slidenum">
              <a:rPr lang="ru-RU">
                <a:solidFill>
                  <a:prstClr val="black">
                    <a:tint val="75000"/>
                  </a:prstClr>
                </a:solidFill>
                <a:cs typeface="Arial" charset="0"/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607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5AF6D2C-FF1A-4944-9B94-109B158D38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85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8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E5C09B8-BE55-4EF9-9BC2-469F2CDD7D97}" type="datetimeFigureOut">
              <a:rPr lang="ru-RU">
                <a:solidFill>
                  <a:srgbClr val="444D26"/>
                </a:solidFill>
              </a:rPr>
              <a:pPr>
                <a:defRPr/>
              </a:pPr>
              <a:t>26.04.2016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6632799E-9FE8-4F46-B5D5-A2FDCE7243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322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ransition spd="med" advClick="0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BCBFCE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D2DA7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D2DA7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3" Type="http://schemas.openxmlformats.org/officeDocument/2006/relationships/image" Target="../media/image8.png"/><Relationship Id="rId7" Type="http://schemas.openxmlformats.org/officeDocument/2006/relationships/image" Target="../media/image36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34.png"/><Relationship Id="rId5" Type="http://schemas.openxmlformats.org/officeDocument/2006/relationships/image" Target="../media/image35.png"/><Relationship Id="rId4" Type="http://schemas.openxmlformats.org/officeDocument/2006/relationships/image" Target="../media/image32.png"/><Relationship Id="rId9" Type="http://schemas.openxmlformats.org/officeDocument/2006/relationships/image" Target="../media/image38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7" Type="http://schemas.openxmlformats.org/officeDocument/2006/relationships/hyperlink" Target="file:///D:\&#1052;&#1040;&#1052;&#1040;\&#1048;&#1075;&#1088;&#1099;%20&#1087;&#1086;%20&#1055;&#1044;&#1044;%20&#1055;&#1072;&#1074;&#1083;&#1102;&#1082;\&#1050;&#1086;&#1084;&#1087;.%20&#1080;&#1075;&#1088;&#1099;\&#1048;&#1075;&#1088;&#1099;%20&#1074;&#1077;&#1089;&#1105;&#1083;&#1086;&#1075;&#1086;%20&#1089;&#1092;&#1077;&#1090;&#1086;&#1092;&#1086;&#1088;&#1072;\&#1048;&#1075;&#1088;&#1099;%20&#1074;&#1077;&#1089;&#1105;&#1083;&#1086;&#1075;&#1086;%20&#1089;&#1074;&#1077;&#1090;&#1086;&#1092;&#1086;&#1088;&#1072;.pptm#-1,2,&#1055;&#1088;&#1077;&#1079;&#1077;&#1085;&#1090;&#1072;&#1094;&#1080;&#1103; PowerPoin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4.xml"/><Relationship Id="rId6" Type="http://schemas.openxmlformats.org/officeDocument/2006/relationships/slide" Target="slide3.xml"/><Relationship Id="rId5" Type="http://schemas.openxmlformats.org/officeDocument/2006/relationships/slide" Target="slide1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zakras.ru/file/41224" TargetMode="External"/><Relationship Id="rId7" Type="http://schemas.openxmlformats.org/officeDocument/2006/relationships/hyperlink" Target="http://health-fitnes.ru/cimg/2015/041200/3152179" TargetMode="External"/><Relationship Id="rId2" Type="http://schemas.openxmlformats.org/officeDocument/2006/relationships/hyperlink" Target="http://www.planetaskazok.ru/images/stories/volkovs/pro_pravila_dorojnogo_dvijenia/toropijka_na_ulitse/img_" TargetMode="External"/><Relationship Id="rId1" Type="http://schemas.openxmlformats.org/officeDocument/2006/relationships/slideLayout" Target="../slideLayouts/slideLayout94.xml"/><Relationship Id="rId6" Type="http://schemas.openxmlformats.org/officeDocument/2006/relationships/hyperlink" Target="http://pedsovet.su/_ld/141/45447543.jpg" TargetMode="External"/><Relationship Id="rId5" Type="http://schemas.openxmlformats.org/officeDocument/2006/relationships/hyperlink" Target="http://daolubvi.ws/uploads/posts/2009-06/1245246938_12439507710.jpg" TargetMode="External"/><Relationship Id="rId4" Type="http://schemas.openxmlformats.org/officeDocument/2006/relationships/hyperlink" Target="http://www.georgievsk.ru/upload/iblock/a2f/10018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1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8.jp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2.png"/><Relationship Id="rId5" Type="http://schemas.openxmlformats.org/officeDocument/2006/relationships/image" Target="../media/image13.png"/><Relationship Id="rId4" Type="http://schemas.openxmlformats.org/officeDocument/2006/relationships/image" Target="../media/image2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3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2699792" y="972344"/>
            <a:ext cx="4032449" cy="1601787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ОБРАЗЦОВЫЙ ПЕШЕХОД</a:t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1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0" r="20200"/>
          <a:stretch>
            <a:fillRect/>
          </a:stretch>
        </p:blipFill>
        <p:spPr bwMode="auto">
          <a:xfrm>
            <a:off x="7019925" y="1588"/>
            <a:ext cx="1604963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вал 6">
            <a:hlinkClick r:id="" action="ppaction://hlinkshowjump?jump=nextslide"/>
          </p:cNvPr>
          <p:cNvSpPr/>
          <p:nvPr/>
        </p:nvSpPr>
        <p:spPr>
          <a:xfrm>
            <a:off x="7389812" y="1772816"/>
            <a:ext cx="865187" cy="792162"/>
          </a:xfrm>
          <a:prstGeom prst="ellipse">
            <a:avLst/>
          </a:prstGeom>
          <a:solidFill>
            <a:srgbClr val="00B050"/>
          </a:solidFill>
          <a:ln w="25400" cap="flat" cmpd="sng" algn="ctr">
            <a:solidFill>
              <a:srgbClr val="A5B592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Начни игру</a:t>
            </a:r>
          </a:p>
        </p:txBody>
      </p:sp>
    </p:spTree>
    <p:extLst>
      <p:ext uri="{BB962C8B-B14F-4D97-AF65-F5344CB8AC3E}">
        <p14:creationId xmlns:p14="http://schemas.microsoft.com/office/powerpoint/2010/main" val="361057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56976" y="622290"/>
            <a:ext cx="575945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Выбери правильную зебру. 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258763"/>
            <a:ext cx="1012825" cy="168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0" name="Picture 10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963" y="1382713"/>
            <a:ext cx="3651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6752368" y="1207065"/>
            <a:ext cx="1162896" cy="1603375"/>
            <a:chOff x="7703519" y="4933517"/>
            <a:chExt cx="1162896" cy="1603375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7703519" y="4933517"/>
              <a:ext cx="1162896" cy="160337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Блок-схема: перфолента 5"/>
            <p:cNvSpPr/>
            <p:nvPr/>
          </p:nvSpPr>
          <p:spPr>
            <a:xfrm>
              <a:off x="7839891" y="4992322"/>
              <a:ext cx="930974" cy="325785"/>
            </a:xfrm>
            <a:prstGeom prst="flowChartPunchedTap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Блок-схема: перфолента 36"/>
            <p:cNvSpPr/>
            <p:nvPr/>
          </p:nvSpPr>
          <p:spPr>
            <a:xfrm>
              <a:off x="7829005" y="5402754"/>
              <a:ext cx="930974" cy="307284"/>
            </a:xfrm>
            <a:prstGeom prst="flowChartPunchedTap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Блок-схема: перфолента 37"/>
            <p:cNvSpPr/>
            <p:nvPr/>
          </p:nvSpPr>
          <p:spPr>
            <a:xfrm>
              <a:off x="7819480" y="5787996"/>
              <a:ext cx="930974" cy="323189"/>
            </a:xfrm>
            <a:prstGeom prst="flowChartPunchedTap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Блок-схема: перфолента 38"/>
            <p:cNvSpPr/>
            <p:nvPr/>
          </p:nvSpPr>
          <p:spPr>
            <a:xfrm>
              <a:off x="7819480" y="6176889"/>
              <a:ext cx="930974" cy="307999"/>
            </a:xfrm>
            <a:prstGeom prst="flowChartPunchedTap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3741875" y="1176883"/>
            <a:ext cx="1162896" cy="1603375"/>
            <a:chOff x="3732577" y="4775665"/>
            <a:chExt cx="1162896" cy="1603375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3732577" y="4775665"/>
              <a:ext cx="1162896" cy="160337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Стрелка вправо 4"/>
            <p:cNvSpPr/>
            <p:nvPr/>
          </p:nvSpPr>
          <p:spPr>
            <a:xfrm rot="10800000">
              <a:off x="3827895" y="4784807"/>
              <a:ext cx="937698" cy="372481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Стрелка вправо 32"/>
            <p:cNvSpPr/>
            <p:nvPr/>
          </p:nvSpPr>
          <p:spPr>
            <a:xfrm>
              <a:off x="3866040" y="5206328"/>
              <a:ext cx="937698" cy="372481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Стрелка вправо 33"/>
            <p:cNvSpPr/>
            <p:nvPr/>
          </p:nvSpPr>
          <p:spPr>
            <a:xfrm rot="10800000">
              <a:off x="3827894" y="5592921"/>
              <a:ext cx="937698" cy="372481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Стрелка вправо 34"/>
            <p:cNvSpPr/>
            <p:nvPr/>
          </p:nvSpPr>
          <p:spPr>
            <a:xfrm>
              <a:off x="3866040" y="5950721"/>
              <a:ext cx="937698" cy="372481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23528" y="2850896"/>
            <a:ext cx="8504702" cy="3674448"/>
            <a:chOff x="322323" y="2890067"/>
            <a:chExt cx="7183263" cy="3594821"/>
          </a:xfrm>
        </p:grpSpPr>
        <p:pic>
          <p:nvPicPr>
            <p:cNvPr id="7170" name="Picture 4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rgbClr val="D7BCFC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323" y="2890067"/>
              <a:ext cx="7183263" cy="3594821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9" name="Группа 8"/>
            <p:cNvGrpSpPr/>
            <p:nvPr/>
          </p:nvGrpSpPr>
          <p:grpSpPr>
            <a:xfrm>
              <a:off x="328650" y="3843831"/>
              <a:ext cx="7150100" cy="1687292"/>
              <a:chOff x="1423988" y="2587893"/>
              <a:chExt cx="7150100" cy="1687292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1423988" y="2587893"/>
                <a:ext cx="7150100" cy="168729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" name="Прямоугольник 2"/>
              <p:cNvSpPr/>
              <p:nvPr/>
            </p:nvSpPr>
            <p:spPr>
              <a:xfrm>
                <a:off x="1640122" y="3304433"/>
                <a:ext cx="1001539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4025" y="3319463"/>
                <a:ext cx="1000125" cy="2190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9029" y="3355538"/>
                <a:ext cx="1000125" cy="2190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Прямоугольник 20"/>
              <p:cNvSpPr/>
              <p:nvPr/>
            </p:nvSpPr>
            <p:spPr>
              <a:xfrm>
                <a:off x="5914107" y="3322514"/>
                <a:ext cx="1001539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801" y="2734931"/>
            <a:ext cx="2158567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5318994" y="1181898"/>
            <a:ext cx="1162896" cy="1603375"/>
            <a:chOff x="4940252" y="4690845"/>
            <a:chExt cx="1162896" cy="1603375"/>
          </a:xfrm>
          <a:solidFill>
            <a:schemeClr val="bg1">
              <a:lumMod val="65000"/>
            </a:schemeClr>
          </a:solidFill>
        </p:grpSpPr>
        <p:sp>
          <p:nvSpPr>
            <p:cNvPr id="24" name="Прямоугольник 23"/>
            <p:cNvSpPr/>
            <p:nvPr/>
          </p:nvSpPr>
          <p:spPr>
            <a:xfrm>
              <a:off x="4940252" y="4690845"/>
              <a:ext cx="1162896" cy="16033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7644" y="6000304"/>
              <a:ext cx="1000125" cy="21907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1638" y="5620882"/>
              <a:ext cx="1000125" cy="21907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1638" y="5168976"/>
              <a:ext cx="1000125" cy="21907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9431" y="4737585"/>
              <a:ext cx="1000125" cy="21907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3" t="7661" r="34206" b="22441"/>
          <a:stretch/>
        </p:blipFill>
        <p:spPr bwMode="auto">
          <a:xfrm>
            <a:off x="2021023" y="2221472"/>
            <a:ext cx="1225130" cy="170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Овал 39">
            <a:hlinkClick r:id="" action="ppaction://hlinkshowjump?jump=previousslide"/>
          </p:cNvPr>
          <p:cNvSpPr/>
          <p:nvPr/>
        </p:nvSpPr>
        <p:spPr>
          <a:xfrm>
            <a:off x="8181295" y="455467"/>
            <a:ext cx="379434" cy="40377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25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-0.35798 0.399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99" y="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-0.00069 0.3981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1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258763"/>
            <a:ext cx="1012825" cy="168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0" name="Picture 10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963" y="1382713"/>
            <a:ext cx="3651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351182" y="2951770"/>
            <a:ext cx="8574410" cy="3683441"/>
            <a:chOff x="1587602" y="1695035"/>
            <a:chExt cx="7150101" cy="3578225"/>
          </a:xfrm>
        </p:grpSpPr>
        <p:pic>
          <p:nvPicPr>
            <p:cNvPr id="7170" name="Picture 4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rgbClr val="D7BCFC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7602" y="1695035"/>
              <a:ext cx="7150100" cy="3578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1587602" y="2615498"/>
              <a:ext cx="7150100" cy="168729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7603" y="2770603"/>
              <a:ext cx="7150100" cy="1427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2" name="Прямоугольник 41"/>
          <p:cNvSpPr/>
          <p:nvPr/>
        </p:nvSpPr>
        <p:spPr>
          <a:xfrm>
            <a:off x="2256976" y="622290"/>
            <a:ext cx="575945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Кто нарушает правила дорожного движения?</a:t>
            </a:r>
            <a:r>
              <a:rPr lang="ru-RU" sz="3200" dirty="0">
                <a:solidFill>
                  <a:srgbClr val="0070C0"/>
                </a:solidFill>
                <a:latin typeface="Calibri"/>
                <a:cs typeface="Arial" charset="0"/>
              </a:rPr>
              <a:t> 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031" y="2556438"/>
            <a:ext cx="2630735" cy="2290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63" y="2699917"/>
            <a:ext cx="1248916" cy="19379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732" y="2556438"/>
            <a:ext cx="1156125" cy="15039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47" y="2075455"/>
            <a:ext cx="1219690" cy="1761774"/>
          </a:xfrm>
          <a:prstGeom prst="rect">
            <a:avLst/>
          </a:prstGeom>
        </p:spPr>
      </p:pic>
      <p:sp>
        <p:nvSpPr>
          <p:cNvPr id="13" name="Овал 12">
            <a:hlinkClick r:id="" action="ppaction://hlinkshowjump?jump=previousslide"/>
          </p:cNvPr>
          <p:cNvSpPr/>
          <p:nvPr/>
        </p:nvSpPr>
        <p:spPr>
          <a:xfrm>
            <a:off x="8181295" y="455467"/>
            <a:ext cx="379434" cy="40377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54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22222E-6 L 0.00278 0.44606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2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0.44606 L 0.54618 0.44606 " pathEditMode="relative" rAng="0" ptsTypes="AA">
                                      <p:cBhvr>
                                        <p:cTn id="3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430588"/>
            <a:ext cx="1371600" cy="18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838" y="1484313"/>
            <a:ext cx="129540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838" y="3284538"/>
            <a:ext cx="1169987" cy="187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533525"/>
            <a:ext cx="1509712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600200"/>
            <a:ext cx="1487488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405188"/>
            <a:ext cx="2232025" cy="189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11400" y="868511"/>
            <a:ext cx="56007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поможет пешеходу перейти дорогу?</a:t>
            </a:r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258763"/>
            <a:ext cx="1012825" cy="168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963" y="1382713"/>
            <a:ext cx="3651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Овал 10">
            <a:hlinkClick r:id="" action="ppaction://hlinkshowjump?jump=previousslide"/>
          </p:cNvPr>
          <p:cNvSpPr/>
          <p:nvPr/>
        </p:nvSpPr>
        <p:spPr>
          <a:xfrm>
            <a:off x="8181295" y="455467"/>
            <a:ext cx="379434" cy="40377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0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2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02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2051720" y="1925413"/>
            <a:ext cx="4177555" cy="4032448"/>
            <a:chOff x="4662607" y="1282041"/>
            <a:chExt cx="4177555" cy="4032448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04" t="70478" r="56110" b="3968"/>
            <a:stretch/>
          </p:blipFill>
          <p:spPr>
            <a:xfrm>
              <a:off x="5051476" y="1931361"/>
              <a:ext cx="3399815" cy="3092240"/>
            </a:xfrm>
            <a:prstGeom prst="rect">
              <a:avLst/>
            </a:prstGeom>
          </p:spPr>
        </p:pic>
        <p:sp>
          <p:nvSpPr>
            <p:cNvPr id="8" name="Овал 7"/>
            <p:cNvSpPr/>
            <p:nvPr/>
          </p:nvSpPr>
          <p:spPr>
            <a:xfrm>
              <a:off x="4662607" y="1282041"/>
              <a:ext cx="4177555" cy="403244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6548449" y="1527423"/>
              <a:ext cx="405870" cy="37804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1" name="Заголовок 1"/>
          <p:cNvSpPr txBox="1">
            <a:spLocks/>
          </p:cNvSpPr>
          <p:nvPr/>
        </p:nvSpPr>
        <p:spPr>
          <a:xfrm>
            <a:off x="755576" y="413700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40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Получи свой приз! </a:t>
            </a:r>
          </a:p>
          <a:p>
            <a:pPr algn="ctr">
              <a:defRPr/>
            </a:pPr>
            <a:r>
              <a:rPr lang="ru-RU" sz="40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Удачи на дорогах!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6359091" y="446290"/>
            <a:ext cx="2596659" cy="4310126"/>
            <a:chOff x="6330286" y="1196752"/>
            <a:chExt cx="2596659" cy="4310126"/>
          </a:xfrm>
        </p:grpSpPr>
        <p:pic>
          <p:nvPicPr>
            <p:cNvPr id="12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0286" y="1196752"/>
              <a:ext cx="2596659" cy="4310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Овал 1">
              <a:hlinkClick r:id="rId5" action="ppaction://hlinksldjump"/>
            </p:cNvPr>
            <p:cNvSpPr/>
            <p:nvPr/>
          </p:nvSpPr>
          <p:spPr>
            <a:xfrm>
              <a:off x="7063475" y="4035446"/>
              <a:ext cx="1152128" cy="1049738"/>
            </a:xfrm>
            <a:prstGeom prst="ellipse">
              <a:avLst/>
            </a:prstGeom>
            <a:solidFill>
              <a:srgbClr val="099F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Играть </a:t>
              </a:r>
              <a:r>
                <a:rPr lang="ru-RU" sz="1600" dirty="0" smtClean="0">
                  <a:hlinkClick r:id="rId6" action="ppaction://hlinksldjump"/>
                </a:rPr>
                <a:t>ещё</a:t>
              </a:r>
              <a:endParaRPr lang="ru-RU" sz="1600" dirty="0"/>
            </a:p>
          </p:txBody>
        </p:sp>
        <p:sp>
          <p:nvSpPr>
            <p:cNvPr id="3" name="Овал 2">
              <a:hlinkClick r:id="rId7" action="ppaction://hlinkpres?slideindex=2&amp;slidetitle=Презентация PowerPoint"/>
            </p:cNvPr>
            <p:cNvSpPr/>
            <p:nvPr/>
          </p:nvSpPr>
          <p:spPr>
            <a:xfrm>
              <a:off x="7063475" y="1659182"/>
              <a:ext cx="1112089" cy="111727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Конец </a:t>
              </a:r>
              <a:r>
                <a:rPr lang="ru-RU" dirty="0" smtClean="0">
                  <a:hlinkClick r:id="" action="ppaction://hlinkshowjump?jump=endshow"/>
                </a:rPr>
                <a:t>игры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50077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список источников иллюстраций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3"/>
          <p:cNvSpPr>
            <a:spLocks noChangeArrowheads="1"/>
          </p:cNvSpPr>
          <p:nvPr/>
        </p:nvSpPr>
        <p:spPr bwMode="auto">
          <a:xfrm>
            <a:off x="152100" y="1556792"/>
            <a:ext cx="4572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dirty="0">
                <a:latin typeface="Verdana" pitchFamily="34" charset="0"/>
                <a:hlinkClick r:id="rId2"/>
              </a:rPr>
              <a:t>http://</a:t>
            </a:r>
            <a:r>
              <a:rPr lang="en-US" sz="1600" dirty="0" smtClean="0">
                <a:latin typeface="Verdana" pitchFamily="34" charset="0"/>
                <a:hlinkClick r:id="rId2"/>
              </a:rPr>
              <a:t>www.planetaskazok.ru/images/stories/volkovs/pro_pravila_dorojnogo_dvijenia/toropijka_na_ulitse/img_</a:t>
            </a:r>
            <a:r>
              <a:rPr lang="ru-RU" sz="1600" dirty="0" smtClean="0">
                <a:latin typeface="Verdana" pitchFamily="34" charset="0"/>
              </a:rPr>
              <a:t> иллюстрации  </a:t>
            </a:r>
            <a:endParaRPr lang="ru-RU" sz="1600" dirty="0">
              <a:latin typeface="Verdana" pitchFamily="34" charset="0"/>
            </a:endParaRPr>
          </a:p>
          <a:p>
            <a:endParaRPr lang="ru-RU" sz="1600" dirty="0">
              <a:latin typeface="Verdan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06455" y="2449344"/>
            <a:ext cx="3868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zakras.ru/file/41224</a:t>
            </a:r>
            <a:r>
              <a:rPr lang="ru-RU" dirty="0" smtClean="0"/>
              <a:t> медальки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6494" y="31409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www.georgievsk.ru/upload/iblock/a2f/10018.jpg</a:t>
            </a:r>
            <a:r>
              <a:rPr lang="ru-RU" dirty="0" smtClean="0"/>
              <a:t> светофор желтый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39330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daolubvi.ws/uploads/posts/2009-06/1245246938_12439507710.jpg</a:t>
            </a:r>
            <a:r>
              <a:rPr lang="ru-RU" dirty="0" smtClean="0"/>
              <a:t> светофор на слайде 27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40938" y="4856386"/>
            <a:ext cx="39693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hlinkClick r:id="rId6"/>
              </a:rPr>
              <a:t>http://pedsovet.su/_ld/141/45447543.jpg</a:t>
            </a:r>
            <a:r>
              <a:rPr lang="ru-RU" dirty="0"/>
              <a:t> </a:t>
            </a:r>
            <a:r>
              <a:rPr lang="ru-RU" dirty="0" smtClean="0"/>
              <a:t>шаблон </a:t>
            </a:r>
            <a:r>
              <a:rPr lang="ru-RU" dirty="0"/>
              <a:t>презентации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79912" y="5517009"/>
            <a:ext cx="52200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Велосипедная дорожка</a:t>
            </a:r>
          </a:p>
          <a:p>
            <a:r>
              <a:rPr lang="en-US" dirty="0" smtClean="0">
                <a:hlinkClick r:id="rId7"/>
              </a:rPr>
              <a:t>http://health-fitnes.ru/cimg/2015/041200/3152179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2531005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8183563" cy="1050925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Правила игры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39750" y="1557338"/>
            <a:ext cx="8183563" cy="4187825"/>
          </a:xfrm>
        </p:spPr>
        <p:txBody>
          <a:bodyPr/>
          <a:lstStyle/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Игра позволяет проверить знания дошкольников об основных сигналах светофора , правильном поведении на дороге и главных подсказках для пешеходов: знак «Пешеходный переход», «зебра». Может использоваться в индивидуальной работе и в викторинах на знание ПДД.</a:t>
            </a:r>
          </a:p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Чтобы начать игру щелкните по зеленой кнопке на светофоре в правом верхнем углу на первом слайде.</a:t>
            </a:r>
          </a:p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Ребенок выбирает правильный ответ нажимая на левую кнопку мыши. Правильные ответы станут на место или выделяться каким – либо образом.</a:t>
            </a:r>
          </a:p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Переходите на следующее задание, нажимая на зеленую кнопку на светофоре.</a:t>
            </a:r>
          </a:p>
          <a:p>
            <a:pPr marL="0" indent="0" algn="ctr" eaLnBrk="1" hangingPunct="1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СОХРАНЯЙТЕ    </a:t>
            </a:r>
          </a:p>
          <a:p>
            <a:pPr marL="0" indent="0" algn="ctr" eaLnBrk="1" hangingPunct="1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презентацию по окончании игры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УДАЧИ!!!</a:t>
            </a:r>
          </a:p>
        </p:txBody>
      </p:sp>
    </p:spTree>
    <p:extLst>
      <p:ext uri="{BB962C8B-B14F-4D97-AF65-F5344CB8AC3E}">
        <p14:creationId xmlns:p14="http://schemas.microsoft.com/office/powerpoint/2010/main" val="22874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588893"/>
            <a:ext cx="5916389" cy="79382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Какой знак подсказывает пешеходам место перехода?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276350"/>
            <a:ext cx="1308100" cy="130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149725"/>
            <a:ext cx="1411288" cy="142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258763"/>
            <a:ext cx="1012825" cy="168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10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963" y="1382713"/>
            <a:ext cx="3651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25" y="2090462"/>
            <a:ext cx="1439612" cy="1901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00" t="7143" r="3715" b="30381"/>
          <a:stretch/>
        </p:blipFill>
        <p:spPr>
          <a:xfrm>
            <a:off x="251520" y="1963711"/>
            <a:ext cx="6160984" cy="456163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62539" y="2428551"/>
            <a:ext cx="1169098" cy="1121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611" y="2464521"/>
            <a:ext cx="1233531" cy="1153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857" y="2811041"/>
            <a:ext cx="1223962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857" y="2806782"/>
            <a:ext cx="1223962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Овал 14">
            <a:hlinkClick r:id="" action="ppaction://hlinkshowjump?jump=previousslide"/>
          </p:cNvPr>
          <p:cNvSpPr/>
          <p:nvPr/>
        </p:nvSpPr>
        <p:spPr>
          <a:xfrm>
            <a:off x="8181295" y="455467"/>
            <a:ext cx="379434" cy="40377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30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1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0.68767 -0.0613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92" y="-307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07407E-6 L -0.18368 -0.0516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84" y="-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588893"/>
            <a:ext cx="5916389" cy="79382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Какой знак подсказывает пешеходам место перехода?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036" y="2924944"/>
            <a:ext cx="989322" cy="99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258763"/>
            <a:ext cx="1012825" cy="168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10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963" y="1382713"/>
            <a:ext cx="3651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99"/>
          <a:stretch/>
        </p:blipFill>
        <p:spPr>
          <a:xfrm>
            <a:off x="323528" y="1656301"/>
            <a:ext cx="5616624" cy="486904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51720" y="2761627"/>
            <a:ext cx="792087" cy="7608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4" name="Picture 2" descr="C:\Users\Дом\Pictures\знак 1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031" y="4172043"/>
            <a:ext cx="936327" cy="930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036" y="1877469"/>
            <a:ext cx="888221" cy="884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Овал 9">
            <a:hlinkClick r:id="" action="ppaction://hlinkshowjump?jump=previousslide"/>
          </p:cNvPr>
          <p:cNvSpPr/>
          <p:nvPr/>
        </p:nvSpPr>
        <p:spPr>
          <a:xfrm>
            <a:off x="8181295" y="455467"/>
            <a:ext cx="379434" cy="40377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13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1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59259E-6 L -0.57343 -0.2180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81" y="-1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588893"/>
            <a:ext cx="5916389" cy="79382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Какой знак подсказывает пешеходам место перехода?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213" y="3092614"/>
            <a:ext cx="789992" cy="797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258763"/>
            <a:ext cx="1012825" cy="168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10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963" y="1382713"/>
            <a:ext cx="3651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43808" y="2539967"/>
            <a:ext cx="792087" cy="703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085" y="4331985"/>
            <a:ext cx="1166282" cy="1540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4"/>
          <a:stretch/>
        </p:blipFill>
        <p:spPr>
          <a:xfrm>
            <a:off x="251520" y="1869184"/>
            <a:ext cx="6530814" cy="4652055"/>
          </a:xfrm>
          <a:prstGeom prst="rect">
            <a:avLst/>
          </a:prstGeom>
        </p:spPr>
      </p:pic>
      <p:pic>
        <p:nvPicPr>
          <p:cNvPr id="14" name="Picture 2" descr="C:\Users\Дом\Pictures\знак 1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547" y="4114064"/>
            <a:ext cx="735576" cy="73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4776144"/>
            <a:ext cx="648072" cy="622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752896"/>
            <a:ext cx="6762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 descr="C:\Users\Дом\Pictures\знак2.jpe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547" y="2179879"/>
            <a:ext cx="725324" cy="72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C:\Users\Дом\Pictures\знак2.jpe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159" y="2198178"/>
            <a:ext cx="725324" cy="72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Овал 14">
            <a:hlinkClick r:id="" action="ppaction://hlinkshowjump?jump=previousslide"/>
          </p:cNvPr>
          <p:cNvSpPr/>
          <p:nvPr/>
        </p:nvSpPr>
        <p:spPr>
          <a:xfrm>
            <a:off x="8181295" y="455467"/>
            <a:ext cx="379434" cy="40377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53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1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0.24323 0.3710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70" y="1854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33333E-6 L -0.7382 0.3685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10" y="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258763"/>
            <a:ext cx="1012825" cy="168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0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963" y="1382713"/>
            <a:ext cx="3651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940152" y="4039546"/>
            <a:ext cx="216024" cy="457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452" y="3412156"/>
            <a:ext cx="952948" cy="9529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078" y="2340397"/>
            <a:ext cx="989322" cy="99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2195736" y="588893"/>
            <a:ext cx="5916389" cy="79382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Какой знак разрешает кататься на велосипедах?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>
            <a:hlinkClick r:id="" action="ppaction://hlinkshowjump?jump=previousslide"/>
          </p:cNvPr>
          <p:cNvSpPr/>
          <p:nvPr/>
        </p:nvSpPr>
        <p:spPr>
          <a:xfrm>
            <a:off x="8181295" y="455467"/>
            <a:ext cx="379434" cy="40377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7"/>
          <a:stretch/>
        </p:blipFill>
        <p:spPr bwMode="auto">
          <a:xfrm>
            <a:off x="323528" y="2217689"/>
            <a:ext cx="6192688" cy="429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5462464" y="1744663"/>
            <a:ext cx="864096" cy="1872208"/>
            <a:chOff x="5616116" y="2301280"/>
            <a:chExt cx="864096" cy="187220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12160" y="2301280"/>
              <a:ext cx="72008" cy="187220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5616116" y="2301280"/>
              <a:ext cx="864096" cy="8396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7235421" y="4437112"/>
            <a:ext cx="936979" cy="983550"/>
            <a:chOff x="7379437" y="4509120"/>
            <a:chExt cx="936979" cy="983550"/>
          </a:xfrm>
        </p:grpSpPr>
        <p:sp>
          <p:nvSpPr>
            <p:cNvPr id="9" name="Овал 8"/>
            <p:cNvSpPr/>
            <p:nvPr/>
          </p:nvSpPr>
          <p:spPr>
            <a:xfrm>
              <a:off x="7384652" y="4514595"/>
              <a:ext cx="926548" cy="9726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9437" y="4509120"/>
              <a:ext cx="936979" cy="983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683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11022E-16 L -0.20086 -0.4076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52" y="-2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9"/>
          <a:stretch/>
        </p:blipFill>
        <p:spPr>
          <a:xfrm>
            <a:off x="6974164" y="1412776"/>
            <a:ext cx="800248" cy="11402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145" y="4365104"/>
            <a:ext cx="765840" cy="1141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213226" y="526597"/>
            <a:ext cx="5895326" cy="886179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Какой знак должен стоять в прямоугольнике?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258763"/>
            <a:ext cx="1012825" cy="168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0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963" y="1382713"/>
            <a:ext cx="3651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8888" r="8230" b="7937"/>
          <a:stretch/>
        </p:blipFill>
        <p:spPr>
          <a:xfrm>
            <a:off x="323528" y="1844824"/>
            <a:ext cx="6220798" cy="465089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580112" y="3481670"/>
            <a:ext cx="64807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482" y="2982108"/>
            <a:ext cx="864096" cy="11521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Овал 10">
            <a:hlinkClick r:id="" action="ppaction://hlinkshowjump?jump=previousslide"/>
          </p:cNvPr>
          <p:cNvSpPr/>
          <p:nvPr/>
        </p:nvSpPr>
        <p:spPr>
          <a:xfrm>
            <a:off x="8181295" y="455467"/>
            <a:ext cx="379434" cy="40377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82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833 L -0.17205 0.0652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1" y="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2234751" y="406400"/>
            <a:ext cx="5680075" cy="1157288"/>
          </a:xfrm>
        </p:spPr>
        <p:txBody>
          <a:bodyPr/>
          <a:lstStyle/>
          <a:p>
            <a:pPr algn="l" eaLnBrk="1" hangingPunct="1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какой сигнал светофора можно переходить дорогу?</a:t>
            </a:r>
          </a:p>
        </p:txBody>
      </p:sp>
      <p:sp>
        <p:nvSpPr>
          <p:cNvPr id="9" name="Овал 8"/>
          <p:cNvSpPr/>
          <p:nvPr/>
        </p:nvSpPr>
        <p:spPr>
          <a:xfrm>
            <a:off x="7774428" y="2564904"/>
            <a:ext cx="579437" cy="5610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12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495425"/>
            <a:ext cx="3584575" cy="493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Овал 10"/>
          <p:cNvSpPr/>
          <p:nvPr/>
        </p:nvSpPr>
        <p:spPr>
          <a:xfrm>
            <a:off x="7774428" y="3292383"/>
            <a:ext cx="579438" cy="56215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12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258763"/>
            <a:ext cx="1012825" cy="168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10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963" y="1382713"/>
            <a:ext cx="3651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63" t="7661" r="34206" b="22441"/>
          <a:stretch/>
        </p:blipFill>
        <p:spPr>
          <a:xfrm>
            <a:off x="2931773" y="3573463"/>
            <a:ext cx="1722534" cy="22750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6" r="7973" b="34762"/>
          <a:stretch/>
        </p:blipFill>
        <p:spPr>
          <a:xfrm>
            <a:off x="323529" y="1482268"/>
            <a:ext cx="6088158" cy="5043076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5452294" y="1275895"/>
            <a:ext cx="508385" cy="1744631"/>
            <a:chOff x="5736197" y="1229203"/>
            <a:chExt cx="508385" cy="1744631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5740526" y="1229203"/>
              <a:ext cx="504056" cy="1744631"/>
              <a:chOff x="5454643" y="1316816"/>
              <a:chExt cx="504056" cy="1744631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5668623" y="1900610"/>
                <a:ext cx="72008" cy="10732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Скругленный прямоугольник 7"/>
              <p:cNvSpPr/>
              <p:nvPr/>
            </p:nvSpPr>
            <p:spPr>
              <a:xfrm>
                <a:off x="5454643" y="1316816"/>
                <a:ext cx="504056" cy="110552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Овал 11"/>
              <p:cNvSpPr/>
              <p:nvPr/>
            </p:nvSpPr>
            <p:spPr>
              <a:xfrm>
                <a:off x="5458607" y="2886221"/>
                <a:ext cx="496127" cy="17522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" name="Овал 1"/>
            <p:cNvSpPr/>
            <p:nvPr/>
          </p:nvSpPr>
          <p:spPr>
            <a:xfrm rot="21434835">
              <a:off x="5736197" y="1784623"/>
              <a:ext cx="504056" cy="51469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5736561" y="1238076"/>
              <a:ext cx="504056" cy="51469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Овал 9"/>
          <p:cNvSpPr/>
          <p:nvPr/>
        </p:nvSpPr>
        <p:spPr>
          <a:xfrm>
            <a:off x="7809920" y="4118856"/>
            <a:ext cx="543945" cy="56190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9" name="Овал 18">
            <a:hlinkClick r:id="" action="ppaction://hlinkshowjump?jump=previousslide"/>
          </p:cNvPr>
          <p:cNvSpPr/>
          <p:nvPr/>
        </p:nvSpPr>
        <p:spPr>
          <a:xfrm>
            <a:off x="8181295" y="455467"/>
            <a:ext cx="379434" cy="40377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56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0532 L -0.25781 -0.335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99" y="-1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512" y="573881"/>
            <a:ext cx="5689600" cy="10509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какой сигнал светофора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нельзя 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переходить дорогу?</a:t>
            </a:r>
          </a:p>
        </p:txBody>
      </p:sp>
      <p:pic>
        <p:nvPicPr>
          <p:cNvPr id="615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258763"/>
            <a:ext cx="1012825" cy="168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10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963" y="1382713"/>
            <a:ext cx="3651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7621852" y="3386253"/>
            <a:ext cx="587111" cy="56676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621852" y="4394315"/>
            <a:ext cx="587111" cy="55781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0" name="Овал 19">
            <a:hlinkClick r:id="" action="ppaction://hlinkshowjump?jump=previousslide"/>
          </p:cNvPr>
          <p:cNvSpPr/>
          <p:nvPr/>
        </p:nvSpPr>
        <p:spPr>
          <a:xfrm>
            <a:off x="8181295" y="455467"/>
            <a:ext cx="379434" cy="40377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96433"/>
            <a:ext cx="5695950" cy="419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4442796" y="3057968"/>
            <a:ext cx="648072" cy="1894158"/>
            <a:chOff x="4497364" y="1744662"/>
            <a:chExt cx="648072" cy="1894158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4497364" y="1744662"/>
              <a:ext cx="648072" cy="1894158"/>
              <a:chOff x="5454643" y="1316816"/>
              <a:chExt cx="504056" cy="1744631"/>
            </a:xfrm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5668623" y="1900610"/>
                <a:ext cx="72008" cy="10732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Скругленный прямоугольник 15"/>
              <p:cNvSpPr/>
              <p:nvPr/>
            </p:nvSpPr>
            <p:spPr>
              <a:xfrm>
                <a:off x="5454643" y="1316816"/>
                <a:ext cx="504056" cy="110552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Овал 16"/>
              <p:cNvSpPr/>
              <p:nvPr/>
            </p:nvSpPr>
            <p:spPr>
              <a:xfrm>
                <a:off x="5458607" y="2886221"/>
                <a:ext cx="496127" cy="17522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Овал 17"/>
            <p:cNvSpPr/>
            <p:nvPr/>
          </p:nvSpPr>
          <p:spPr>
            <a:xfrm>
              <a:off x="4579406" y="1836319"/>
              <a:ext cx="501428" cy="48508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4579406" y="2378491"/>
              <a:ext cx="504056" cy="50784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Овал 4"/>
          <p:cNvSpPr/>
          <p:nvPr/>
        </p:nvSpPr>
        <p:spPr>
          <a:xfrm>
            <a:off x="7621852" y="2492896"/>
            <a:ext cx="559443" cy="53188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42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-0.34045 0.0979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1" y="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 animBg="1"/>
    </p:bldLst>
  </p:timing>
</p:sld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1_Справедливость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1577</TotalTime>
  <Words>231</Words>
  <Application>Microsoft Office PowerPoint</Application>
  <PresentationFormat>Экран (4:3)</PresentationFormat>
  <Paragraphs>34</Paragraphs>
  <Slides>14</Slides>
  <Notes>1</Notes>
  <HiddenSlides>2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11_Справедливость</vt:lpstr>
      <vt:lpstr>ОБРАЗЦОВЫЙ ПЕШЕХОД </vt:lpstr>
      <vt:lpstr>Правила игры</vt:lpstr>
      <vt:lpstr>Какой знак подсказывает пешеходам место перехода?</vt:lpstr>
      <vt:lpstr>Какой знак подсказывает пешеходам место перехода?</vt:lpstr>
      <vt:lpstr>Какой знак подсказывает пешеходам место перехода?</vt:lpstr>
      <vt:lpstr>Презентация PowerPoint</vt:lpstr>
      <vt:lpstr>Презентация PowerPoint</vt:lpstr>
      <vt:lpstr>На какой сигнал светофора можно переходить дорогу?</vt:lpstr>
      <vt:lpstr>На какой сигнал светофора нельзя  переходить дорогу?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источников иллюстраций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229</cp:revision>
  <dcterms:created xsi:type="dcterms:W3CDTF">2010-04-23T03:00:43Z</dcterms:created>
  <dcterms:modified xsi:type="dcterms:W3CDTF">2016-04-26T15:25:12Z</dcterms:modified>
</cp:coreProperties>
</file>