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2605899435908607"/>
          <c:y val="4.6444119376242335E-2"/>
          <c:w val="0.83497635846314888"/>
          <c:h val="0.550789145832749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детей   </c:v>
                </c:pt>
                <c:pt idx="1">
                  <c:v>со  сниженным</c:v>
                </c:pt>
                <c:pt idx="2">
                  <c:v>возбуждением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0.31000000000000011</c:v>
                </c:pt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детей   </c:v>
                </c:pt>
                <c:pt idx="1">
                  <c:v>со  сниженным</c:v>
                </c:pt>
                <c:pt idx="2">
                  <c:v>возбуждением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детей   </c:v>
                </c:pt>
                <c:pt idx="1">
                  <c:v>со  сниженным</c:v>
                </c:pt>
                <c:pt idx="2">
                  <c:v>возбуждением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62280064"/>
        <c:axId val="62281600"/>
        <c:axId val="62161344"/>
      </c:bar3DChart>
      <c:catAx>
        <c:axId val="62280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2281600"/>
        <c:crosses val="autoZero"/>
        <c:auto val="1"/>
        <c:lblAlgn val="ctr"/>
        <c:lblOffset val="100"/>
      </c:catAx>
      <c:valAx>
        <c:axId val="62281600"/>
        <c:scaling>
          <c:orientation val="minMax"/>
        </c:scaling>
        <c:axPos val="l"/>
        <c:majorGridlines/>
        <c:numFmt formatCode="0%" sourceLinked="1"/>
        <c:tickLblPos val="nextTo"/>
        <c:crossAx val="62280064"/>
        <c:crosses val="autoZero"/>
        <c:crossBetween val="between"/>
      </c:valAx>
      <c:serAx>
        <c:axId val="62161344"/>
        <c:scaling>
          <c:orientation val="minMax"/>
        </c:scaling>
        <c:delete val="1"/>
        <c:axPos val="b"/>
        <c:tickLblPos val="nextTo"/>
        <c:crossAx val="6228160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2605899435908607"/>
          <c:y val="4.64441193762423E-2"/>
          <c:w val="0.8349763584631491"/>
          <c:h val="0.5507891458327492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26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детей   </c:v>
                </c:pt>
                <c:pt idx="1">
                  <c:v>со  повышенным</c:v>
                </c:pt>
                <c:pt idx="2">
                  <c:v>возбуждением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0.26</c:v>
                </c:pt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детей   </c:v>
                </c:pt>
                <c:pt idx="1">
                  <c:v>со  повышенным</c:v>
                </c:pt>
                <c:pt idx="2">
                  <c:v>возбуждением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детей   </c:v>
                </c:pt>
                <c:pt idx="1">
                  <c:v>со  повышенным</c:v>
                </c:pt>
                <c:pt idx="2">
                  <c:v>возбуждением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68163840"/>
        <c:axId val="68177920"/>
        <c:axId val="62163584"/>
      </c:bar3DChart>
      <c:catAx>
        <c:axId val="68163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8177920"/>
        <c:crosses val="autoZero"/>
        <c:auto val="1"/>
        <c:lblAlgn val="ctr"/>
        <c:lblOffset val="100"/>
      </c:catAx>
      <c:valAx>
        <c:axId val="68177920"/>
        <c:scaling>
          <c:orientation val="minMax"/>
        </c:scaling>
        <c:axPos val="l"/>
        <c:majorGridlines/>
        <c:numFmt formatCode="0%" sourceLinked="1"/>
        <c:tickLblPos val="nextTo"/>
        <c:crossAx val="68163840"/>
        <c:crosses val="autoZero"/>
        <c:crossBetween val="between"/>
      </c:valAx>
      <c:serAx>
        <c:axId val="62163584"/>
        <c:scaling>
          <c:orientation val="minMax"/>
        </c:scaling>
        <c:delete val="1"/>
        <c:axPos val="b"/>
        <c:tickLblPos val="nextTo"/>
        <c:crossAx val="6817792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2605899435908607"/>
          <c:y val="4.6444119376242286E-2"/>
          <c:w val="0.83497635846314933"/>
          <c:h val="0.5507891458327490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детей   </c:v>
                </c:pt>
                <c:pt idx="1">
                  <c:v>с нормальным</c:v>
                </c:pt>
                <c:pt idx="2">
                  <c:v>возбуждением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0.4300000000000001</c:v>
                </c:pt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детей   </c:v>
                </c:pt>
                <c:pt idx="1">
                  <c:v>с нормальным</c:v>
                </c:pt>
                <c:pt idx="2">
                  <c:v>возбуждением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детей   </c:v>
                </c:pt>
                <c:pt idx="1">
                  <c:v>с нормальным</c:v>
                </c:pt>
                <c:pt idx="2">
                  <c:v>возбуждением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23174144"/>
        <c:axId val="57553664"/>
        <c:axId val="68170624"/>
      </c:bar3DChart>
      <c:catAx>
        <c:axId val="23174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7553664"/>
        <c:crosses val="autoZero"/>
        <c:auto val="1"/>
        <c:lblAlgn val="ctr"/>
        <c:lblOffset val="100"/>
      </c:catAx>
      <c:valAx>
        <c:axId val="57553664"/>
        <c:scaling>
          <c:orientation val="minMax"/>
        </c:scaling>
        <c:axPos val="l"/>
        <c:majorGridlines/>
        <c:numFmt formatCode="0%" sourceLinked="1"/>
        <c:tickLblPos val="nextTo"/>
        <c:crossAx val="23174144"/>
        <c:crosses val="autoZero"/>
        <c:crossBetween val="between"/>
      </c:valAx>
      <c:serAx>
        <c:axId val="68170624"/>
        <c:scaling>
          <c:orientation val="minMax"/>
        </c:scaling>
        <c:delete val="1"/>
        <c:axPos val="b"/>
        <c:tickLblPos val="nextTo"/>
        <c:crossAx val="5755366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view3D>
      <c:perspective val="30"/>
    </c:view3D>
    <c:plotArea>
      <c:layout>
        <c:manualLayout>
          <c:layoutTarget val="inner"/>
          <c:xMode val="edge"/>
          <c:yMode val="edge"/>
          <c:x val="0.12605899435908607"/>
          <c:y val="4.6444119376242286E-2"/>
          <c:w val="0.83497635846314955"/>
          <c:h val="0.5507891458327488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26</a:t>
                    </a:r>
                  </a:p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%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повышенное возбуждение</c:v>
                </c:pt>
                <c:pt idx="1">
                  <c:v>нормальное возбуждение</c:v>
                </c:pt>
                <c:pt idx="2">
                  <c:v>пониженное возбуждение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0.26</c:v>
                </c:pt>
                <c:pt idx="1">
                  <c:v>0.4300000000000001</c:v>
                </c:pt>
                <c:pt idx="2">
                  <c:v>0.31000000000000011</c:v>
                </c:pt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повышенное возбуждение</c:v>
                </c:pt>
                <c:pt idx="1">
                  <c:v>нормальное возбуждение</c:v>
                </c:pt>
                <c:pt idx="2">
                  <c:v>пониженное возбуждение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повышенное возбуждение</c:v>
                </c:pt>
                <c:pt idx="1">
                  <c:v>нормальное возбуждение</c:v>
                </c:pt>
                <c:pt idx="2">
                  <c:v>пониженное возбуждение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69532672"/>
        <c:axId val="68231936"/>
        <c:axId val="68171968"/>
      </c:bar3DChart>
      <c:catAx>
        <c:axId val="6953267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68231936"/>
        <c:crosses val="autoZero"/>
        <c:auto val="1"/>
        <c:lblAlgn val="ctr"/>
        <c:lblOffset val="100"/>
      </c:catAx>
      <c:valAx>
        <c:axId val="6823193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69532672"/>
        <c:crosses val="autoZero"/>
        <c:crossBetween val="between"/>
      </c:valAx>
      <c:serAx>
        <c:axId val="68171968"/>
        <c:scaling>
          <c:orientation val="minMax"/>
        </c:scaling>
        <c:delete val="1"/>
        <c:axPos val="b"/>
        <c:tickLblPos val="nextTo"/>
        <c:crossAx val="6823193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3357562"/>
            <a:ext cx="5105400" cy="2868168"/>
          </a:xfrm>
        </p:spPr>
        <p:txBody>
          <a:bodyPr/>
          <a:lstStyle/>
          <a:p>
            <a:pPr algn="ctr"/>
            <a:r>
              <a:rPr lang="ru-RU" sz="3600" dirty="0" smtClean="0"/>
              <a:t>Создание условий для полноценного включения в образовательное пространство и успешной социализации детей с ОВЗ, детей, с отклонениями в поведении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4071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Белоярская специальная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коррекционная)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школа-интернат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VIII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вида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05ff38b7a19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322" y="2428844"/>
            <a:ext cx="4052678" cy="4429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3948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 самых сильных расстройств, </a:t>
            </a:r>
            <a:br>
              <a:rPr lang="ru-RU" dirty="0" smtClean="0"/>
            </a:br>
            <a:r>
              <a:rPr lang="ru-RU" dirty="0" smtClean="0"/>
              <a:t>свойственных нашим детям.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эти расстройства поведения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развиваются у детей,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зависящим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них обстоятельствам.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14290"/>
            <a:ext cx="5072074" cy="5000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Инфантилизм</a:t>
            </a:r>
            <a:endParaRPr lang="ru-RU" sz="4000" dirty="0"/>
          </a:p>
        </p:txBody>
      </p:sp>
      <p:pic>
        <p:nvPicPr>
          <p:cNvPr id="6" name="Рисунок 5" descr="Kids_149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62" r="2062"/>
          <a:stretch>
            <a:fillRect/>
          </a:stretch>
        </p:blipFill>
        <p:spPr>
          <a:xfrm rot="765958">
            <a:off x="781363" y="1334755"/>
            <a:ext cx="3428996" cy="357649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86380" y="1285860"/>
            <a:ext cx="3429000" cy="5000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000" b="1" i="0" u="none" strike="noStrike" kern="1200" cap="all" spc="0" normalizeH="0" baseline="0" noProof="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857232"/>
            <a:ext cx="3929089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выражается это: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-В  несамостоятельности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решений и действий;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- В чувстве незащищенности;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- В пониженной критичности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по отношению к себе (не умеет оценивать себя, свои действия);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- фантазирование, замещающее реальные поступки;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- эгоцентризм.</a:t>
            </a:r>
          </a:p>
          <a:p>
            <a:pPr algn="ctr"/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857232"/>
            <a:ext cx="4286248" cy="6000768"/>
          </a:xfrm>
        </p:spPr>
        <p:txBody>
          <a:bodyPr>
            <a:noAutofit/>
          </a:bodyPr>
          <a:lstStyle/>
          <a:p>
            <a:r>
              <a:rPr lang="ru-RU" sz="2400" dirty="0" smtClean="0"/>
              <a:t>(отсутствие концентрации внимания).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Причины могут быть две. Это как следствие:</a:t>
            </a:r>
            <a:br>
              <a:rPr lang="ru-RU" sz="2400" dirty="0" smtClean="0"/>
            </a:br>
            <a:r>
              <a:rPr lang="ru-RU" sz="2400" dirty="0" smtClean="0"/>
              <a:t>1) заболевания (травмы головного мозга, интоксикация, инфекции, </a:t>
            </a:r>
            <a:r>
              <a:rPr lang="ru-RU" sz="2400" dirty="0" err="1" smtClean="0"/>
              <a:t>психотравмы</a:t>
            </a:r>
            <a:r>
              <a:rPr lang="ru-RU" sz="2400" dirty="0" smtClean="0"/>
              <a:t>);</a:t>
            </a:r>
            <a:br>
              <a:rPr lang="ru-RU" sz="2400" dirty="0" smtClean="0"/>
            </a:br>
            <a:r>
              <a:rPr lang="ru-RU" sz="2400" dirty="0" smtClean="0"/>
              <a:t>2) врождённая неполноценность Ц.Н.С. (наследственность).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Рисунок 5" descr="j0422793_ezg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31" r="3231"/>
          <a:stretch>
            <a:fillRect/>
          </a:stretch>
        </p:blipFill>
        <p:spPr>
          <a:xfrm>
            <a:off x="857224" y="1214422"/>
            <a:ext cx="3694111" cy="394935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96" y="214290"/>
            <a:ext cx="8572504" cy="5000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Неустойчивые психопаты</a:t>
            </a:r>
            <a:endParaRPr kumimoji="0" lang="ru-RU" sz="4000" b="1" i="0" u="none" strike="noStrike" kern="1200" cap="all" spc="0" normalizeH="0" baseline="0" noProof="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1807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таких детей важно соблюдение строгого режима дня, сна. Чередование на уроке разных видов деятельности, с обязательными физминутками. Устранение лишних раздражителей, ненужных впечатлений, травмирующих психику обстоятельств. Умелое педагогическое воздействие, в сочетании с лечебными мероприятиями могут обеспечить компенсацию их состояния.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143000"/>
            <a:ext cx="3674594" cy="521495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бывает у детей со слабыми волевыми качествами. Таких детей легко подговорить что-то испортить, обидеть кого-либо. И наряду с этим они могут проявить необычайное упрямство. Длительное бессмысленное сопротивление разумным доводам. Дети, которые в силу слабости и </a:t>
            </a:r>
            <a:r>
              <a:rPr lang="ru-RU" sz="1800" dirty="0" err="1" smtClean="0">
                <a:solidFill>
                  <a:srgbClr val="002060"/>
                </a:solidFill>
              </a:rPr>
              <a:t>несформированности</a:t>
            </a:r>
            <a:r>
              <a:rPr lang="ru-RU" sz="1800" dirty="0" smtClean="0">
                <a:solidFill>
                  <a:srgbClr val="002060"/>
                </a:solidFill>
              </a:rPr>
              <a:t> волевых качеств, могут иметь навязчивые мысли, внушать их себе. И обострение может возникнуть в подростковом возрасте.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Рисунок 5" descr="Psi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506" r="16506"/>
          <a:stretch>
            <a:fillRect/>
          </a:stretch>
        </p:blipFill>
        <p:spPr>
          <a:xfrm>
            <a:off x="500034" y="1000108"/>
            <a:ext cx="4206240" cy="420624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96" y="214290"/>
            <a:ext cx="8572504" cy="5000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Развитое самовнушение</a:t>
            </a:r>
            <a:endParaRPr kumimoji="0" lang="ru-RU" sz="4000" b="1" i="0" u="none" strike="noStrike" kern="1200" cap="all" spc="0" normalizeH="0" baseline="0" noProof="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857232"/>
            <a:ext cx="3429000" cy="54292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дети с неврозом. </a:t>
            </a:r>
            <a:br>
              <a:rPr lang="ru-RU" sz="2400" dirty="0" smtClean="0"/>
            </a:br>
            <a:r>
              <a:rPr lang="ru-RU" sz="2400" dirty="0" smtClean="0"/>
              <a:t>Он проявляется через:</a:t>
            </a:r>
            <a:br>
              <a:rPr lang="ru-RU" sz="2400" dirty="0" smtClean="0"/>
            </a:br>
            <a:r>
              <a:rPr lang="ru-RU" sz="2400" dirty="0" smtClean="0"/>
              <a:t>1) чувство  неполноценности;</a:t>
            </a:r>
            <a:br>
              <a:rPr lang="ru-RU" sz="2400" dirty="0" smtClean="0"/>
            </a:br>
            <a:r>
              <a:rPr lang="ru-RU" sz="2400" dirty="0" smtClean="0"/>
              <a:t>2) страха;</a:t>
            </a:r>
            <a:br>
              <a:rPr lang="ru-RU" sz="2400" dirty="0" smtClean="0"/>
            </a:br>
            <a:r>
              <a:rPr lang="ru-RU" sz="2400" dirty="0" smtClean="0"/>
              <a:t>3) нерешительности;</a:t>
            </a:r>
            <a:br>
              <a:rPr lang="ru-RU" sz="2400" dirty="0" smtClean="0"/>
            </a:br>
            <a:r>
              <a:rPr lang="ru-RU" sz="2400" dirty="0" smtClean="0"/>
              <a:t>4)безволия;</a:t>
            </a:r>
            <a:br>
              <a:rPr lang="ru-RU" sz="2400" dirty="0" smtClean="0"/>
            </a:br>
            <a:r>
              <a:rPr lang="ru-RU" sz="2400" dirty="0" smtClean="0"/>
              <a:t>5)навязчивые состояния: подавленность, тоска, отчаяние.</a:t>
            </a:r>
            <a:endParaRPr lang="ru-RU" sz="2400" dirty="0"/>
          </a:p>
        </p:txBody>
      </p:sp>
      <p:pic>
        <p:nvPicPr>
          <p:cNvPr id="6" name="Рисунок 5" descr="Pustota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085" r="12085"/>
          <a:stretch>
            <a:fillRect/>
          </a:stretch>
        </p:blipFill>
        <p:spPr/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00166" y="214290"/>
            <a:ext cx="7643834" cy="5000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Психоастеники</a:t>
            </a:r>
            <a:endParaRPr kumimoji="0" lang="ru-RU" sz="4000" b="1" i="0" u="none" strike="noStrike" kern="1200" cap="all" spc="0" normalizeH="0" baseline="0" noProof="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252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 работе с такими детьми важно:</a:t>
            </a:r>
            <a:br>
              <a:rPr lang="ru-RU" sz="2800" dirty="0" smtClean="0"/>
            </a:br>
            <a:r>
              <a:rPr lang="ru-RU" sz="2800" dirty="0" smtClean="0"/>
              <a:t>1.Укрепляющее лечение, назначенное доктором (психиатр, педиатр, невропатолог)</a:t>
            </a:r>
            <a:br>
              <a:rPr lang="ru-RU" sz="2800" dirty="0" smtClean="0"/>
            </a:br>
            <a:r>
              <a:rPr lang="ru-RU" sz="2800" dirty="0" smtClean="0"/>
              <a:t>2. Избегать замечаний им при сверстниках и посторонних.</a:t>
            </a:r>
            <a:br>
              <a:rPr lang="ru-RU" sz="2800" dirty="0" smtClean="0"/>
            </a:br>
            <a:r>
              <a:rPr lang="ru-RU" sz="2800" dirty="0" smtClean="0"/>
              <a:t>3. Исключать информацию, вызывающую страх, тревогу, запугивание и возбуждение.</a:t>
            </a:r>
            <a:br>
              <a:rPr lang="ru-RU" sz="2800" dirty="0" smtClean="0"/>
            </a:br>
            <a:r>
              <a:rPr lang="ru-RU" sz="2800" dirty="0" smtClean="0"/>
              <a:t>4. Создавать условия для проявления самостоятельности, преодоление препятствий с обязательной похвалой или поощрением.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642918"/>
            <a:ext cx="3571900" cy="600076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У детей – олигофренов  проявляются следующим образом: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ученик с положительным поведением вдруг приходит в класс в угнетённом, мрачном настроении. Со злобой реагирует на замечания учителя, на невинные шалости ребят. Спустя 1-2 дня это состояние бесследно походит само по себе.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7055c96c7e5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219" r="19219"/>
          <a:stretch>
            <a:fillRect/>
          </a:stretch>
        </p:blipFill>
        <p:spPr/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96" y="214290"/>
            <a:ext cx="8572504" cy="5000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Дисфорические</a:t>
            </a:r>
            <a:r>
              <a:rPr kumimoji="0" lang="ru-RU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расстройства</a:t>
            </a:r>
            <a:endParaRPr kumimoji="0" lang="ru-RU" sz="4000" b="1" i="0" u="none" strike="noStrike" kern="1200" cap="all" spc="0" normalizeH="0" baseline="0" noProof="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6807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Если взрослые, не зная, что у него наступил приступ дисфории, начнёт выяснять причину плохого настроения, а тем более ругать его, могут появиться слёзы, какие-либо неожиданные выходки.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Рекомендации: Лучше всего оставить такого ребёнка в покое на определённое время и не о чем  его не расспрашивать.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714356"/>
            <a:ext cx="4071934" cy="5929354"/>
          </a:xfrm>
        </p:spPr>
        <p:txBody>
          <a:bodyPr>
            <a:noAutofit/>
          </a:bodyPr>
          <a:lstStyle/>
          <a:p>
            <a:r>
              <a:rPr lang="ru-RU" sz="2000" dirty="0" smtClean="0"/>
              <a:t>это немотивированное повышенное настроение. В таком состоянии дети становятся неустойчивыми к реальности. Они смеются, перевозбуждено громко говорят, даже после получения двойки или после удаления из класса. Когда это состояние принимает выраженный характер, взрослые должны с тревогой отнестись к этому болезненному явлению, потому что он может быть признаком начинающегося обострения заболевания.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Рисунок 5" descr="2981706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54" r="16654"/>
          <a:stretch>
            <a:fillRect/>
          </a:stretch>
        </p:blipFill>
        <p:spPr>
          <a:xfrm>
            <a:off x="571472" y="928670"/>
            <a:ext cx="4206240" cy="420624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214290"/>
            <a:ext cx="6500826" cy="5000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эйфория</a:t>
            </a:r>
            <a:endParaRPr kumimoji="0" lang="ru-RU" sz="4000" b="1" i="0" u="none" strike="noStrike" kern="1200" cap="all" spc="0" normalizeH="0" baseline="0" noProof="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ool2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742" y="0"/>
            <a:ext cx="4127258" cy="4143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664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Специальная (коррекционная) школа-интернат призвана обеспечить коррекцию, социальную адаптацию в обществе, вооружить знаниями, умениями и навыками в установленном для школ данного типа объеме, подготовить воспитанников к практической деятельности.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216" y="785794"/>
            <a:ext cx="4031784" cy="6429420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– встречается реже, т.к. настроение апатии совершенно не свойственно детскому возрасту. Это нежелание двигаться, безразличие, утеря всяких детских интересов.</a:t>
            </a:r>
            <a:br>
              <a:rPr lang="ru-RU" sz="2300" dirty="0" smtClean="0">
                <a:solidFill>
                  <a:srgbClr val="002060"/>
                </a:solidFill>
              </a:rPr>
            </a:br>
            <a:r>
              <a:rPr lang="ru-RU" sz="2300" dirty="0" smtClean="0">
                <a:solidFill>
                  <a:srgbClr val="002060"/>
                </a:solidFill>
              </a:rPr>
              <a:t>Рекомендации: такая апатия должна нас насторожить и немедленно показать его врачу психоневрологу или психиатру. </a:t>
            </a:r>
            <a:br>
              <a:rPr lang="ru-RU" sz="2300" dirty="0" smtClean="0">
                <a:solidFill>
                  <a:srgbClr val="002060"/>
                </a:solidFill>
              </a:rPr>
            </a:br>
            <a:r>
              <a:rPr lang="ru-RU" sz="2300" dirty="0" smtClean="0">
                <a:solidFill>
                  <a:srgbClr val="002060"/>
                </a:solidFill>
              </a:rPr>
              <a:t>  </a:t>
            </a:r>
            <a:br>
              <a:rPr lang="ru-RU" sz="2300" dirty="0" smtClean="0">
                <a:solidFill>
                  <a:srgbClr val="002060"/>
                </a:solidFill>
              </a:rPr>
            </a:b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depression-e463a655307ccad3f1e741b74f3193f81620b2c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214290"/>
            <a:ext cx="6500826" cy="5000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апатия</a:t>
            </a:r>
            <a:endParaRPr kumimoji="0" lang="ru-RU" sz="4000" b="1" i="0" u="none" strike="noStrike" kern="1200" cap="all" spc="0" normalizeH="0" baseline="0" noProof="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379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преобладание тех или иных форм поведения и настроения, формируют характер, или некоторые его черты (угрюмость, гневливость, равнодушие и т. д.)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Эти обстоятельства нужно знать и учитывать при общении со школьниками и их обучении.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11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0255_08c33eda1253722f952250284cc0353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4094587" cy="3357562"/>
          </a:xfrm>
          <a:prstGeom prst="rect">
            <a:avLst/>
          </a:prstGeom>
        </p:spPr>
      </p:pic>
      <p:pic>
        <p:nvPicPr>
          <p:cNvPr id="5" name="Рисунок 4" descr="Kids Heal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46722"/>
            <a:ext cx="4214810" cy="2811278"/>
          </a:xfrm>
          <a:prstGeom prst="rect">
            <a:avLst/>
          </a:prstGeom>
        </p:spPr>
      </p:pic>
      <p:pic>
        <p:nvPicPr>
          <p:cNvPr id="6" name="Рисунок 5" descr="samara_b_1009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832" y="0"/>
            <a:ext cx="4482168" cy="3348044"/>
          </a:xfrm>
          <a:prstGeom prst="rect">
            <a:avLst/>
          </a:prstGeom>
        </p:spPr>
      </p:pic>
      <p:pic>
        <p:nvPicPr>
          <p:cNvPr id="7" name="Рисунок 6" descr="yhra-v-shahmaty-f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082299"/>
            <a:ext cx="3714744" cy="27757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571744"/>
            <a:ext cx="778764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Индивидуальные и групповые коррекционно-развивающие занятия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2437" y="3571876"/>
            <a:ext cx="5001563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Игры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000504"/>
            <a:ext cx="421484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1807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Именно в стенах школы-интерната закладываются многие важные качества, необходимые для последующей полноценной самостоятельной жизни. Над проблемой реабилитации учащихся в школе-интернате работают специалисты различных направлений: дефектолог, медицинские работники, социальный педагог, педагог-психолог, логопед, учителя и воспитатели.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32314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3399FF"/>
                </a:solidFill>
              </a:rPr>
              <a:t>При сниженном возбуждении, ребенок легко истощаем, впадает в тормозное состояние, теряет активность, перестает живо реагировать на окружающее.</a:t>
            </a:r>
            <a:endParaRPr lang="ru-RU" sz="2800" dirty="0">
              <a:solidFill>
                <a:srgbClr val="3399FF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57224" y="2643182"/>
          <a:ext cx="614366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087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Если же страдает процесс торможения, он становится беспокойным, плохо контролирует себя, с ним трудно общаться, т.к. он не может руководить своим поведением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57224" y="2643182"/>
          <a:ext cx="614366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03739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отсутствуют грубые изменения в процессах возбуждения и торможения. У этих детей сохранны активность и необходимое сосредоточение.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57224" y="2643182"/>
          <a:ext cx="614366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57158" y="642918"/>
          <a:ext cx="950125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652-Happy_Childhood_Vol_5_No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5" y="3371851"/>
            <a:ext cx="4357686" cy="3486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180794"/>
          </a:xfrm>
        </p:spPr>
        <p:txBody>
          <a:bodyPr>
            <a:normAutofit fontScale="90000"/>
          </a:bodyPr>
          <a:lstStyle/>
          <a:p>
            <a:r>
              <a:rPr lang="ru-RU" sz="2600" dirty="0" smtClean="0">
                <a:solidFill>
                  <a:srgbClr val="7030A0"/>
                </a:solidFill>
              </a:rPr>
              <a:t>очень важен индивидуальный подход к учащимся с выраженной дебильностью и заботиться о создании благоприятных условий и выборе методов, активизирующих психическую деятельность. А также помнить, что в состоянии утомления организма </a:t>
            </a:r>
            <a:br>
              <a:rPr lang="ru-RU" sz="2600" dirty="0" smtClean="0">
                <a:solidFill>
                  <a:srgbClr val="7030A0"/>
                </a:solidFill>
              </a:rPr>
            </a:br>
            <a:r>
              <a:rPr lang="ru-RU" sz="2600" dirty="0" smtClean="0">
                <a:solidFill>
                  <a:srgbClr val="7030A0"/>
                </a:solidFill>
              </a:rPr>
              <a:t>дети реагируют на все </a:t>
            </a:r>
            <a:br>
              <a:rPr lang="ru-RU" sz="2600" dirty="0" smtClean="0">
                <a:solidFill>
                  <a:srgbClr val="7030A0"/>
                </a:solidFill>
              </a:rPr>
            </a:br>
            <a:r>
              <a:rPr lang="ru-RU" sz="2600" dirty="0" smtClean="0">
                <a:solidFill>
                  <a:srgbClr val="7030A0"/>
                </a:solidFill>
              </a:rPr>
              <a:t>мелочи вспышками</a:t>
            </a:r>
            <a:br>
              <a:rPr lang="ru-RU" sz="2600" dirty="0" smtClean="0">
                <a:solidFill>
                  <a:srgbClr val="7030A0"/>
                </a:solidFill>
              </a:rPr>
            </a:br>
            <a:r>
              <a:rPr lang="ru-RU" sz="2600" dirty="0" smtClean="0">
                <a:solidFill>
                  <a:srgbClr val="7030A0"/>
                </a:solidFill>
              </a:rPr>
              <a:t> раздражения. А так как мы</a:t>
            </a:r>
            <a:br>
              <a:rPr lang="ru-RU" sz="2600" dirty="0" smtClean="0">
                <a:solidFill>
                  <a:srgbClr val="7030A0"/>
                </a:solidFill>
              </a:rPr>
            </a:br>
            <a:r>
              <a:rPr lang="ru-RU" sz="2600" dirty="0" smtClean="0">
                <a:solidFill>
                  <a:srgbClr val="7030A0"/>
                </a:solidFill>
              </a:rPr>
              <a:t> знаем, с кем работаем, то </a:t>
            </a:r>
            <a:br>
              <a:rPr lang="ru-RU" sz="2600" dirty="0" smtClean="0">
                <a:solidFill>
                  <a:srgbClr val="7030A0"/>
                </a:solidFill>
              </a:rPr>
            </a:br>
            <a:r>
              <a:rPr lang="ru-RU" sz="2600" dirty="0" smtClean="0">
                <a:solidFill>
                  <a:srgbClr val="7030A0"/>
                </a:solidFill>
              </a:rPr>
              <a:t>должны знать и от чего</a:t>
            </a:r>
            <a:br>
              <a:rPr lang="ru-RU" sz="2600" dirty="0" smtClean="0">
                <a:solidFill>
                  <a:srgbClr val="7030A0"/>
                </a:solidFill>
              </a:rPr>
            </a:br>
            <a:r>
              <a:rPr lang="ru-RU" sz="2600" dirty="0" smtClean="0">
                <a:solidFill>
                  <a:srgbClr val="7030A0"/>
                </a:solidFill>
              </a:rPr>
              <a:t> происходят расстройства </a:t>
            </a:r>
            <a:br>
              <a:rPr lang="ru-RU" sz="2600" dirty="0" smtClean="0">
                <a:solidFill>
                  <a:srgbClr val="7030A0"/>
                </a:solidFill>
              </a:rPr>
            </a:br>
            <a:r>
              <a:rPr lang="ru-RU" sz="2600" dirty="0" smtClean="0">
                <a:solidFill>
                  <a:srgbClr val="7030A0"/>
                </a:solidFill>
              </a:rPr>
              <a:t>настроения, и как следствие</a:t>
            </a:r>
            <a:br>
              <a:rPr lang="ru-RU" sz="2600" dirty="0" smtClean="0">
                <a:solidFill>
                  <a:srgbClr val="7030A0"/>
                </a:solidFill>
              </a:rPr>
            </a:br>
            <a:r>
              <a:rPr lang="ru-RU" sz="2600" dirty="0" smtClean="0">
                <a:solidFill>
                  <a:srgbClr val="7030A0"/>
                </a:solidFill>
              </a:rPr>
              <a:t> поведения. </a:t>
            </a:r>
            <a:br>
              <a:rPr lang="ru-RU" sz="2600" dirty="0" smtClean="0">
                <a:solidFill>
                  <a:srgbClr val="7030A0"/>
                </a:solidFill>
              </a:rPr>
            </a:br>
            <a:endParaRPr lang="ru-RU" sz="2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557</Words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Создание условий для полноценного включения в образовательное пространство и успешной социализации детей с ОВЗ, детей, с отклонениями в поведении</vt:lpstr>
      <vt:lpstr>Специальная (коррекционная) школа-интернат призвана обеспечить коррекцию, социальную адаптацию в обществе, вооружить знаниями, умениями и навыками в установленном для школ данного типа объеме, подготовить воспитанников к практической деятельности.</vt:lpstr>
      <vt:lpstr>Слайд 3</vt:lpstr>
      <vt:lpstr>Именно в стенах школы-интерната закладываются многие важные качества, необходимые для последующей полноценной самостоятельной жизни. Над проблемой реабилитации учащихся в школе-интернате работают специалисты различных направлений: дефектолог, медицинские работники, социальный педагог, педагог-психолог, логопед, учителя и воспитатели.</vt:lpstr>
      <vt:lpstr>При сниженном возбуждении, ребенок легко истощаем, впадает в тормозное состояние, теряет активность, перестает живо реагировать на окружающее.</vt:lpstr>
      <vt:lpstr>Если же страдает процесс торможения, он становится беспокойным, плохо контролирует себя, с ним трудно общаться, т.к. он не может руководить своим поведением</vt:lpstr>
      <vt:lpstr>отсутствуют грубые изменения в процессах возбуждения и торможения. У этих детей сохранны активность и необходимое сосредоточение.</vt:lpstr>
      <vt:lpstr>Слайд 8</vt:lpstr>
      <vt:lpstr>очень важен индивидуальный подход к учащимся с выраженной дебильностью и заботиться о создании благоприятных условий и выборе методов, активизирующих психическую деятельность. А также помнить, что в состоянии утомления организма  дети реагируют на все  мелочи вспышками  раздражения. А так как мы  знаем, с кем работаем, то  должны знать и от чего  происходят расстройства  настроения, и как следствие  поведения.  </vt:lpstr>
      <vt:lpstr>7 самых сильных расстройств,  свойственных нашим детям.    Все эти расстройства поведения  развиваются у детей,  не зависящим  от них обстоятельствам. </vt:lpstr>
      <vt:lpstr>Инфантилизм</vt:lpstr>
      <vt:lpstr>(отсутствие концентрации внимания).   Причины могут быть две. Это как следствие: 1) заболевания (травмы головного мозга, интоксикация, инфекции, психотравмы); 2) врождённая неполноценность Ц.Н.С. (наследственность).   </vt:lpstr>
      <vt:lpstr>для таких детей важно соблюдение строгого режима дня, сна. Чередование на уроке разных видов деятельности, с обязательными физминутками. Устранение лишних раздражителей, ненужных впечатлений, травмирующих психику обстоятельств. Умелое педагогическое воздействие, в сочетании с лечебными мероприятиями могут обеспечить компенсацию их состояния. </vt:lpstr>
      <vt:lpstr>бывает у детей со слабыми волевыми качествами. Таких детей легко подговорить что-то испортить, обидеть кого-либо. И наряду с этим они могут проявить необычайное упрямство. Длительное бессмысленное сопротивление разумным доводам. Дети, которые в силу слабости и несформированности волевых качеств, могут иметь навязчивые мысли, внушать их себе. И обострение может возникнуть в подростковом возрасте. </vt:lpstr>
      <vt:lpstr>это дети с неврозом.  Он проявляется через: 1) чувство  неполноценности; 2) страха; 3) нерешительности; 4)безволия; 5)навязчивые состояния: подавленность, тоска, отчаяние.</vt:lpstr>
      <vt:lpstr>при работе с такими детьми важно: 1.Укрепляющее лечение, назначенное доктором (психиатр, педиатр, невропатолог) 2. Избегать замечаний им при сверстниках и посторонних. 3. Исключать информацию, вызывающую страх, тревогу, запугивание и возбуждение. 4. Создавать условия для проявления самостоятельности, преодоление препятствий с обязательной похвалой или поощрением.</vt:lpstr>
      <vt:lpstr>У детей – олигофренов  проявляются следующим образом:   ученик с положительным поведением вдруг приходит в класс в угнетённом, мрачном настроении. Со злобой реагирует на замечания учителя, на невинные шалости ребят. Спустя 1-2 дня это состояние бесследно походит само по себе. </vt:lpstr>
      <vt:lpstr>Если взрослые, не зная, что у него наступил приступ дисфории, начнёт выяснять причину плохого настроения, а тем более ругать его, могут появиться слёзы, какие-либо неожиданные выходки.    Рекомендации: Лучше всего оставить такого ребёнка в покое на определённое время и не о чем  его не расспрашивать. </vt:lpstr>
      <vt:lpstr>это немотивированное повышенное настроение. В таком состоянии дети становятся неустойчивыми к реальности. Они смеются, перевозбуждено громко говорят, даже после получения двойки или после удаления из класса. Когда это состояние принимает выраженный характер, взрослые должны с тревогой отнестись к этому болезненному явлению, потому что он может быть признаком начинающегося обострения заболевания. </vt:lpstr>
      <vt:lpstr>– встречается реже, т.к. настроение апатии совершенно не свойственно детскому возрасту. Это нежелание двигаться, безразличие, утеря всяких детских интересов. Рекомендации: такая апатия должна нас насторожить и немедленно показать его врачу психоневрологу или психиатру.     </vt:lpstr>
      <vt:lpstr>преобладание тех или иных форм поведения и настроения, формируют характер, или некоторые его черты (угрюмость, гневливость, равнодушие и т. д.)   Эти обстоятельства нужно знать и учитывать при общении со школьниками и их обучении.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полноценного включения в образовательное пространство и успешной социализации детей с ОВЗ, детей, с отклонениями в поведении</dc:title>
  <dc:creator>USER</dc:creator>
  <cp:lastModifiedBy>USER</cp:lastModifiedBy>
  <cp:revision>16</cp:revision>
  <dcterms:created xsi:type="dcterms:W3CDTF">2014-11-25T02:03:36Z</dcterms:created>
  <dcterms:modified xsi:type="dcterms:W3CDTF">2014-11-25T06:14:15Z</dcterms:modified>
</cp:coreProperties>
</file>