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9"/>
  </p:notesMasterIdLst>
  <p:sldIdLst>
    <p:sldId id="286" r:id="rId2"/>
    <p:sldId id="284" r:id="rId3"/>
    <p:sldId id="321" r:id="rId4"/>
    <p:sldId id="322" r:id="rId5"/>
    <p:sldId id="323" r:id="rId6"/>
    <p:sldId id="314" r:id="rId7"/>
    <p:sldId id="285" r:id="rId8"/>
    <p:sldId id="324" r:id="rId9"/>
    <p:sldId id="313" r:id="rId10"/>
    <p:sldId id="307" r:id="rId11"/>
    <p:sldId id="312" r:id="rId12"/>
    <p:sldId id="315" r:id="rId13"/>
    <p:sldId id="310" r:id="rId14"/>
    <p:sldId id="271" r:id="rId15"/>
    <p:sldId id="320" r:id="rId16"/>
    <p:sldId id="325" r:id="rId17"/>
    <p:sldId id="32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0066FF"/>
    <a:srgbClr val="FF3300"/>
    <a:srgbClr val="FFFF00"/>
    <a:srgbClr val="FCDF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6" autoAdjust="0"/>
    <p:restoredTop sz="95577" autoAdjust="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F7E2-FB43-44E7-9124-6237633D9D81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C7D2-A925-4A18-BF49-EF1A9C1972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C7D2-A925-4A18-BF49-EF1A9C1972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8204B-B4B8-435C-9108-5CA4FF32DD93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3B3CF-40F4-43B4-8145-CDF3F72DEA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E5602-BA0C-46A6-A378-2B6CBD7C80FC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4953B-6D94-4409-BE8A-874BE0E2D7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1810-DDBC-4DDF-B08E-AA5457EA6B25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922EE-A89F-4537-A2AA-4DCFFE6A3A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EE00D4-1DFC-44E1-9341-CDE4CB09482F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5BBA9-C2A8-4BF5-B2F8-05047F56F4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4D6844-F972-424E-BB33-7929B3F7D3B8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459E8-2D56-4435-9426-90E788F70A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B40EB-BF57-4B91-98A5-9E57EDF85CE1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893CC-E342-4F63-BB04-0178AEAC56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47D801-6196-4A58-A760-4A7610CA9F85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1C3E9-A309-40E0-B5BA-7F513D7C03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B1741-9DB3-4822-BD30-03F6D5515CC5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F02D8-0A35-4DBF-A392-11E1146115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B8B53D-FA11-4034-8863-0DCCE9111791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0F346-0DC0-4FB3-B1CE-8F33C9E9C2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24E198-BCF9-4199-B822-601331A7016E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3BAC7-3B1C-4193-BF32-AA781CDA53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A4DFD-9CB9-46B9-AFA3-949537A5DEB5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71E0986-1E14-44BD-9681-118F20141F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369CC0-1240-418F-A097-077EB72AC890}" type="datetimeFigureOut">
              <a:rPr lang="ru-RU" smtClean="0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9B14595-CE46-42AE-8504-C61B5FE9DB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435280" cy="3024336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0000CC"/>
                </a:solidFill>
              </a:rPr>
              <a:t>«Учитель живёт до тех пор, пока учится, как только он перестает учиться, в нём умирает учитель»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55738" y="4076700"/>
            <a:ext cx="707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92588" y="4384675"/>
            <a:ext cx="534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03663" y="4673600"/>
            <a:ext cx="405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195513" y="4652963"/>
            <a:ext cx="489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716016" y="4149080"/>
            <a:ext cx="38576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rgbClr val="0000CC"/>
                </a:solidFill>
              </a:rPr>
              <a:t>К.Д.Ушинский</a:t>
            </a:r>
          </a:p>
        </p:txBody>
      </p:sp>
      <p:pic>
        <p:nvPicPr>
          <p:cNvPr id="9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62844"/>
            <a:ext cx="3960440" cy="359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357158" y="892119"/>
            <a:ext cx="85725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6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составления плана по самообразованию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основании выбранной темы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разрабатывает личный план работы над поставленной перед собой  проблемой.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плане указываются: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темы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 выполнения каждого этапа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действия и мероприятия,  проводимые в процессе работы над темой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 демонстрации результата проделанной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отчета по проделанной работе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71480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 самообразования: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Каждая деятельность бессмысленна, если в её результате не создается некий продукт, или нет каких-либо достижений. И в личном плане самообразования педагога обязательно должен быть список результатов, которые должны быть достигнуты за определенный срок. Каковы могут быть результаты самообразования педагога детского сада?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повышение качества проведения занятий, проектной деятельности или других запланированных мероприятий.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разработанные или изданные методические пособия, статьи, учебники, программы, сценарии, исследования.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разработка новых форм, методов и приемов обучения.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доклады, выступления.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разработка дидактических материалов, наглядных пособий.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выработка методических рекомендаций 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разработка и проведение открытых занятий по собственным, новаторским технологиям.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создание комплектов педагогических разработок.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642918"/>
            <a:ext cx="857256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Продуктивность процесса самообразования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Самообразование педагога будет продуктивным, если: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процессе самообразования реализуется потребность педагога к собственному развитию и саморазвитию.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Педагог владеет способами самопознания и самоанализа педагогического опыта.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Педагог обладает развитой способностью к рефлексии.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работа над темой включает в себя возможность исследовательской, поисковой деятельности.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Педагог обладает готовностью к педагогическому творчеству.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Осуществляется взаимосвязь личностного и профессионального развития и саморазвития.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285720" y="785794"/>
            <a:ext cx="864399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Примерное содержание папки по самообразованию:</a:t>
            </a:r>
            <a:endParaRPr kumimoji="0" lang="ru-RU" sz="28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Титульный лист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2.Содержание</a:t>
            </a: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Перспективный план самообразовательной деятельности на 3-5 лет.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психолого-педагогической литературы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Разработка программно-методического обеспечения образовательного процесса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Обобщение собственного опыта педагогической деятельности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системе методической работы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Анализ самообразовательной деятельности за прошлый учебный год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план самообразовательной деятельности на текущий год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Теоретическая часть (изучение литературы по теме, знакомство с    практическим опытом работы по данной проблеме)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Практическая часть (разработка дидактических материалов для практического внедрения, конспекты уроков, внеклассных мероприятий)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778674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Образование только тогда считается законченным, когда человек становиться способным к дальнейшему саморазвитию </a:t>
            </a:r>
            <a:r>
              <a:rPr lang="ru-RU" sz="40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Дистервег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(немецкий педагог, последователь Песталоцци)</a:t>
            </a:r>
            <a:endParaRPr lang="ru-RU" sz="2800" dirty="0"/>
          </a:p>
        </p:txBody>
      </p:sp>
      <p:pic>
        <p:nvPicPr>
          <p:cNvPr id="5" name="Picture 2" descr="C:\Documents and Settings\Варанкина\Мои документы\оформление\1222791401_c41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861048"/>
            <a:ext cx="2075591" cy="280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Варанкина\Мои документы\оформление\dfb121ce78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527349"/>
            <a:ext cx="2571752" cy="233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268760"/>
            <a:ext cx="764386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Отметить положительный опыт всех педагогов , предоставивших  творческий отчёт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Продолжать постоянную деятельность по самообразованию.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Шире использовать систему повышения квалификации через участие в сетевых консультациях,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как одну из форм самообразования педагогических работников.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Принять локальные акты: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332656"/>
            <a:ext cx="395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Педсовета: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Локальные акты: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воспитания;</a:t>
            </a:r>
          </a:p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Календарный план к рабочей программе воспитания;</a:t>
            </a:r>
          </a:p>
          <a:p>
            <a:pPr marL="0" lv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Программа развития МБДОУ Чупинского детского сада.</a:t>
            </a:r>
          </a:p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Формы, периодичность и порядок текущего контроля успеваемости и промежуточной аттестации обучающихся (воспитанников) МБДОУ Чупинского детского сада;</a:t>
            </a:r>
          </a:p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Режим занятий обучающихся (воспитанников) МБДОУ Чупинского детского сада;</a:t>
            </a:r>
          </a:p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Положение об организации административного контроля образовательной деятельности ;</a:t>
            </a:r>
          </a:p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Антикоррупционная политика МБДОУ Чупинского детского сада;</a:t>
            </a:r>
          </a:p>
          <a:p>
            <a:pPr marL="0" indent="252000">
              <a:spcBef>
                <a:spcPts val="12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Стандарты и процедуры, направленные на обеспечение добросовестной работы и поведения работников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>
            <a:normAutofit/>
          </a:bodyPr>
          <a:lstStyle/>
          <a:p>
            <a:pPr marL="0" lvl="0" indent="21600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план на 2021-22 учебный год.</a:t>
            </a:r>
          </a:p>
          <a:p>
            <a:pPr marL="0" lvl="0" indent="21600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Календарный график работы на 2021-2022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21600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Основную и адаптированную образовательные программы дошкольного образования МБДОУ Чупинского детского сада на новый учебный год.</a:t>
            </a:r>
          </a:p>
          <a:p>
            <a:pPr marL="0" indent="21600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на 2021-2022 учебный год.</a:t>
            </a:r>
          </a:p>
          <a:p>
            <a:pPr marL="0" indent="216000">
              <a:spcBef>
                <a:spcPts val="6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 внутреннего контроля на 2021-22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16000">
              <a:spcBef>
                <a:spcPts val="6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связи с завершением общеобразовательной программы дошкольного образования в подготовительной к школе группе и выпуском в начальную школу отчислить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31.08.2021 года 16 воспитанников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детского сада;</a:t>
            </a:r>
          </a:p>
          <a:p>
            <a:pPr marL="0" indent="216000">
              <a:spcBef>
                <a:spcPts val="6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На основании заявления родителей Артамонова Егора и Кузнецова семёна разрешить данным воспитанникам дублирование программы подготовительной к школе группы.</a:t>
            </a:r>
          </a:p>
          <a:p>
            <a:pPr marL="0" indent="216000">
              <a:spcBef>
                <a:spcPts val="6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Согласовать списки воспитанников по возрастным группам на 2021-2022 учебный год.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941320" cy="2376264"/>
          </a:xfrm>
        </p:spPr>
        <p:txBody>
          <a:bodyPr>
            <a:normAutofit lnSpcReduction="10000"/>
          </a:bodyPr>
          <a:lstStyle/>
          <a:p>
            <a:pPr algn="ctr" eaLnBrk="1" hangingPunct="1">
              <a:buNone/>
              <a:defRPr/>
            </a:pPr>
            <a:r>
              <a:rPr lang="ru-RU" sz="3600" b="1" i="1" dirty="0" smtClean="0">
                <a:solidFill>
                  <a:srgbClr val="0000CC"/>
                </a:solidFill>
                <a:latin typeface="Arial" charset="0"/>
              </a:rPr>
              <a:t>Самообразование – основа успешной работы педагога.</a:t>
            </a:r>
          </a:p>
          <a:p>
            <a:pPr algn="ctr" eaLnBrk="1" hangingPunct="1">
              <a:buNone/>
              <a:defRPr/>
            </a:pPr>
            <a:r>
              <a:rPr lang="ru-RU" sz="3600" b="1" i="1" dirty="0" smtClean="0">
                <a:solidFill>
                  <a:srgbClr val="0000CC"/>
                </a:solidFill>
                <a:latin typeface="Arial" charset="0"/>
              </a:rPr>
              <a:t>Результаты работы за 2020-21 учебный год</a:t>
            </a:r>
          </a:p>
        </p:txBody>
      </p:sp>
      <p:pic>
        <p:nvPicPr>
          <p:cNvPr id="5124" name="Picture 3" descr="C:\Documents and Settings\Варанкина\Мои документы\картинки\школьная\02d9e7a4b8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3068960"/>
            <a:ext cx="4139953" cy="398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546100" y="4600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83568" y="3861048"/>
            <a:ext cx="3286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25.05.2021 </a:t>
            </a:r>
            <a:r>
              <a:rPr lang="ru-RU" sz="2800" b="1" i="1" dirty="0"/>
              <a:t>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836712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МБДОУ Чупинский детский сад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9" y="515719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Педсовет подготовила и провела старший воспитатель Пашкова Г.Н.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Если процесс образования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добровольно; </a:t>
            </a:r>
          </a:p>
          <a:p>
            <a:pPr marL="0" indent="252000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сознательно; </a:t>
            </a:r>
          </a:p>
          <a:p>
            <a:pPr marL="0" indent="252000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планируется, управляется и контролируется самим человеком; </a:t>
            </a:r>
          </a:p>
          <a:p>
            <a:pPr marL="0" indent="252000">
              <a:spcBef>
                <a:spcPts val="6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 для совершенствования каких-либо качеств или навыков, </a:t>
            </a:r>
          </a:p>
          <a:p>
            <a:pPr marL="0" indent="252000" algn="ctr">
              <a:spcBef>
                <a:spcPts val="60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речь идет о </a:t>
            </a:r>
            <a:r>
              <a:rPr lang="ru-RU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самообразовании.</a:t>
            </a:r>
            <a:endParaRPr lang="ru-RU" sz="40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Мотивы</a:t>
            </a:r>
            <a:r>
              <a:rPr lang="ru-RU" sz="3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побуждающие педагога  к самообразованию:</a:t>
            </a:r>
            <a:endParaRPr lang="ru-RU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075240" cy="4680520"/>
          </a:xfrm>
        </p:spPr>
        <p:txBody>
          <a:bodyPr>
            <a:normAutofit/>
          </a:bodyPr>
          <a:lstStyle/>
          <a:p>
            <a:pPr marL="0" indent="360363"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Ежедневная работа с информацией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0363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Готовясь к занятию,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 проектной деятельности с воспитанниками, к родительскому собранию, к тематическому мероприятию и т.д. у педагога возникает необходимость поиска и анализа новой информации.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Мотивы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побуждающие преподавателя к самообразованию:</a:t>
            </a:r>
            <a:endParaRPr lang="ru-RU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Желание творчества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профессия творческая.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Творческий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 не сможет из года в год работать по одному и тому же плану занятия или сценарию. Всегда появляется желание большего. Работа должна быть интересной и доставлять удовольствие.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764"/>
          <a:stretch>
            <a:fillRect/>
          </a:stretch>
        </p:blipFill>
        <p:spPr bwMode="auto">
          <a:xfrm>
            <a:off x="5436096" y="4175668"/>
            <a:ext cx="3574842" cy="24216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500034" y="615176"/>
            <a:ext cx="82868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 как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постоянная  деятельность педагога включает:</a:t>
            </a:r>
          </a:p>
          <a:p>
            <a:pPr marR="0" lvl="0" indent="216000" algn="ctr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14300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1" indent="216000" algn="just" eaLnBrk="0" hangingPunct="0">
              <a:spcBef>
                <a:spcPts val="600"/>
              </a:spcBef>
              <a:buFont typeface="Arial" pitchFamily="34" charset="0"/>
              <a:buChar char="•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теоретических вопросов по теме самообразования;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160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143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частие  в  педсоветах, методических  советах;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160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Взаимопосещение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занятий своих  коллег, обмен  мнениями  по  вопросам  организации  занятий, содержания  обучения,  методов  воспитания;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216000" algn="just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14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Разработку  и  практическую  апробацию  разных  форм  занятий или других мероприятий.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424936" cy="1224136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Georgia" pitchFamily="18" charset="0"/>
              <a:buNone/>
              <a:defRPr/>
            </a:pPr>
            <a:r>
              <a:rPr lang="ru-RU" sz="3500" dirty="0" smtClean="0">
                <a:latin typeface="Arial" charset="0"/>
              </a:rPr>
              <a:t>  </a:t>
            </a:r>
            <a:r>
              <a:rPr lang="ru-RU" sz="35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>
              <a:spcBef>
                <a:spcPts val="0"/>
              </a:spcBef>
              <a:defRPr/>
            </a:pPr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и результаты работы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самообразованию</a:t>
            </a:r>
          </a:p>
          <a:p>
            <a:pPr>
              <a:spcBef>
                <a:spcPts val="0"/>
              </a:spcBef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2020-21 учебный год</a:t>
            </a:r>
            <a:endParaRPr lang="ru-RU" sz="2400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5720" y="1484784"/>
            <a:ext cx="8643998" cy="644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252000" algn="ctr">
              <a:spcBef>
                <a:spcPts val="600"/>
              </a:spcBef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indent="252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Представить  творческие отчёты педагогов по самообразованию.</a:t>
            </a:r>
          </a:p>
          <a:p>
            <a:pPr indent="252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локальные акты: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Рабочая программа воспитания;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Календарный план к рабочей программе воспитания;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Формы, периодичность и порядок текущего контроля успеваемости и промежуточной аттестации обучающихся (воспитанников) МБДОУ Чупинского детского сада;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Режим занятий обучающихся (воспитанников) МБДОУ Чупинского детского сада;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об организации административного контроля образовательной деятельности ;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Антикоррупционная политика МБДОУ Чупинского детского сада;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Стандарты и процедуры, направленные на обеспечение добросовестной работы и поведения работников .</a:t>
            </a: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252000">
              <a:spcBef>
                <a:spcPts val="600"/>
              </a:spcBef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одним вырезанным углом 15"/>
          <p:cNvSpPr/>
          <p:nvPr/>
        </p:nvSpPr>
        <p:spPr>
          <a:xfrm>
            <a:off x="295422" y="188640"/>
            <a:ext cx="8482818" cy="2232247"/>
          </a:xfrm>
          <a:prstGeom prst="snip1Rect">
            <a:avLst>
              <a:gd name="adj" fmla="val 41998"/>
            </a:avLst>
          </a:prstGeom>
          <a:solidFill>
            <a:schemeClr val="lt1"/>
          </a:solidFill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Отчеты педагогов по самообразованию: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Показалась ли вам ваша тема интересной?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Принесла ли работа над темой пользу во взаимодействии с воспитанниками?</a:t>
            </a:r>
          </a:p>
        </p:txBody>
      </p:sp>
      <p:grpSp>
        <p:nvGrpSpPr>
          <p:cNvPr id="2" name="Группа 13"/>
          <p:cNvGrpSpPr/>
          <p:nvPr/>
        </p:nvGrpSpPr>
        <p:grpSpPr>
          <a:xfrm rot="17853032">
            <a:off x="7534812" y="1001644"/>
            <a:ext cx="1820034" cy="399765"/>
            <a:chOff x="1500860" y="5029200"/>
            <a:chExt cx="6938406" cy="1524000"/>
          </a:xfrm>
        </p:grpSpPr>
        <p:sp>
          <p:nvSpPr>
            <p:cNvPr id="9" name="Блок-схема: узел 8"/>
            <p:cNvSpPr/>
            <p:nvPr/>
          </p:nvSpPr>
          <p:spPr>
            <a:xfrm>
              <a:off x="6915266" y="5029200"/>
              <a:ext cx="1524000" cy="1524000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5293175" y="5497286"/>
              <a:ext cx="1055914" cy="1055914"/>
            </a:xfrm>
            <a:prstGeom prst="flowChartConnector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3905125" y="5753100"/>
              <a:ext cx="821873" cy="8001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2628894" y="5861957"/>
              <a:ext cx="710054" cy="691243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1500860" y="6006228"/>
              <a:ext cx="561857" cy="546972"/>
            </a:xfrm>
            <a:prstGeom prst="flowChartConnector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67744" y="2708920"/>
            <a:ext cx="4481996" cy="4093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Арапова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Г.Н., Хеймо В.П.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Бабкина А.Г.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Гагарина Н.В.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Казаченок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О.Е.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Соколова Л.Ю.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Панина Н.Б.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Ламова О.И.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Епишина М.В.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Шитикова Д.Ю.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Григорьева Н.О.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7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7256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работы над темой самообразования: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Определение темы, знакомство с передовым педагогическим опытом, постановка целей и задач.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теоретического материала, практических методов; формирование  теоретической основы будущей работы.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Адаптация теоретического материала к конкретной ситуации (группе воспитанников); апробирование на практике выбранных методов; мониторинг, анкетирование. </a:t>
            </a:r>
            <a:r>
              <a:rPr lang="ru-RU" sz="2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Выступление с сообщением на Педсовете.</a:t>
            </a: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IV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этап: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Создание собственных наработок в русле выбранной темы с опорой на теоретический материал; апробация, коррекция, отслеживание результативности, рекомендации.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этап: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Систематизация материала по теме, обобщение, оформление в виде творческой работы, подготовка к защите. Выступление на Педагогическом совете.</a:t>
            </a:r>
          </a:p>
          <a:p>
            <a:pPr algn="ctr"/>
            <a:endParaRPr lang="ru-RU" sz="2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1232</TotalTime>
  <Words>952</Words>
  <Application>Microsoft Office PowerPoint</Application>
  <PresentationFormat>Экран (4:3)</PresentationFormat>
  <Paragraphs>125</Paragraphs>
  <Slides>17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Если процесс образования: </vt:lpstr>
      <vt:lpstr>Мотивы, побуждающие педагога  к самообразованию:</vt:lpstr>
      <vt:lpstr>Мотивы, побуждающие преподавателя к самообразованию: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Локальные акты: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Самообразование-основа успешной работы учителя</dc:title>
  <dc:creator>Галина Николаевна</dc:creator>
  <cp:lastModifiedBy>Галина Николаевна</cp:lastModifiedBy>
  <cp:revision>92</cp:revision>
  <dcterms:modified xsi:type="dcterms:W3CDTF">2021-12-09T13:38:57Z</dcterms:modified>
</cp:coreProperties>
</file>