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00"/>
    <a:srgbClr val="800000"/>
    <a:srgbClr val="010163"/>
    <a:srgbClr val="003601"/>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10.10.2016</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10.10.2016</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10.10.2016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10.10.2016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10.10.2016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10.10.2016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10.10.2016</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10.10.2016</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10.10.2016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332656"/>
            <a:ext cx="6192688" cy="1323439"/>
          </a:xfrm>
          <a:prstGeom prst="rect">
            <a:avLst/>
          </a:prstGeom>
          <a:noFill/>
        </p:spPr>
        <p:txBody>
          <a:bodyPr wrap="square" rtlCol="0">
            <a:spAutoFit/>
          </a:bodyPr>
          <a:lstStyle/>
          <a:p>
            <a:r>
              <a:rPr lang="en-US" sz="8000" dirty="0" smtClean="0">
                <a:solidFill>
                  <a:schemeClr val="bg1">
                    <a:lumMod val="75000"/>
                    <a:lumOff val="25000"/>
                  </a:schemeClr>
                </a:solidFill>
              </a:rPr>
              <a:t>Volcanoes</a:t>
            </a:r>
            <a:r>
              <a:rPr lang="ru-RU" sz="8000" dirty="0" smtClean="0">
                <a:solidFill>
                  <a:schemeClr val="bg1">
                    <a:lumMod val="75000"/>
                    <a:lumOff val="25000"/>
                  </a:schemeClr>
                </a:solidFill>
              </a:rPr>
              <a:t>.</a:t>
            </a:r>
            <a:endParaRPr lang="ru-RU" sz="8000" dirty="0">
              <a:solidFill>
                <a:schemeClr val="bg1">
                  <a:lumMod val="75000"/>
                  <a:lumOff val="25000"/>
                </a:schemeClr>
              </a:solidFill>
            </a:endParaRPr>
          </a:p>
        </p:txBody>
      </p:sp>
      <p:sp>
        <p:nvSpPr>
          <p:cNvPr id="7" name="TextBox 6"/>
          <p:cNvSpPr txBox="1"/>
          <p:nvPr/>
        </p:nvSpPr>
        <p:spPr>
          <a:xfrm>
            <a:off x="551625" y="1671584"/>
            <a:ext cx="7632848" cy="1477328"/>
          </a:xfrm>
          <a:prstGeom prst="rect">
            <a:avLst/>
          </a:prstGeom>
          <a:noFill/>
        </p:spPr>
        <p:txBody>
          <a:bodyPr wrap="square" rtlCol="0">
            <a:spAutoFit/>
          </a:bodyPr>
          <a:lstStyle/>
          <a:p>
            <a:r>
              <a:rPr lang="en-US" dirty="0" smtClean="0">
                <a:solidFill>
                  <a:srgbClr val="222222"/>
                </a:solidFill>
                <a:latin typeface="arial"/>
              </a:rPr>
              <a:t>Volcanoes</a:t>
            </a:r>
            <a:r>
              <a:rPr lang="en-US" dirty="0">
                <a:solidFill>
                  <a:srgbClr val="222222"/>
                </a:solidFill>
                <a:latin typeface="arial"/>
              </a:rPr>
              <a:t> - geological formation on the surface of the Earth or another planet's crust, where magma comes to the surface, forming </a:t>
            </a:r>
            <a:r>
              <a:rPr lang="en-US" dirty="0" smtClean="0">
                <a:solidFill>
                  <a:srgbClr val="222222"/>
                </a:solidFill>
                <a:latin typeface="arial"/>
              </a:rPr>
              <a:t>lava, volcanic </a:t>
            </a:r>
            <a:r>
              <a:rPr lang="en-US" dirty="0">
                <a:solidFill>
                  <a:srgbClr val="222222"/>
                </a:solidFill>
                <a:latin typeface="arial"/>
              </a:rPr>
              <a:t>gases, rocks (volcanic bombs </a:t>
            </a:r>
            <a:r>
              <a:rPr lang="en-US" dirty="0" smtClean="0">
                <a:solidFill>
                  <a:srgbClr val="222222"/>
                </a:solidFill>
                <a:latin typeface="arial"/>
              </a:rPr>
              <a:t>and pyroclastic </a:t>
            </a:r>
            <a:r>
              <a:rPr lang="en-US" dirty="0">
                <a:solidFill>
                  <a:srgbClr val="222222"/>
                </a:solidFill>
                <a:latin typeface="arial"/>
              </a:rPr>
              <a:t>flows).</a:t>
            </a:r>
            <a:r>
              <a:rPr lang="en-US" dirty="0"/>
              <a:t/>
            </a:r>
            <a:br>
              <a:rPr lang="en-US" dirty="0"/>
            </a:br>
            <a:r>
              <a:rPr lang="en-US" dirty="0">
                <a:solidFill>
                  <a:srgbClr val="222222"/>
                </a:solidFill>
                <a:latin typeface="arial"/>
              </a:rPr>
              <a:t>The word "volcano" comes from the name of the Roman god of fire Vulcan</a:t>
            </a:r>
            <a:r>
              <a:rPr lang="en-US" dirty="0" smtClean="0">
                <a:solidFill>
                  <a:srgbClr val="222222"/>
                </a:solidFill>
                <a:latin typeface="arial"/>
              </a:rPr>
              <a:t>.</a:t>
            </a:r>
            <a:endParaRPr lang="ru-RU" dirty="0"/>
          </a:p>
        </p:txBody>
      </p:sp>
      <p:sp>
        <p:nvSpPr>
          <p:cNvPr id="8" name="TextBox 7"/>
          <p:cNvSpPr txBox="1"/>
          <p:nvPr/>
        </p:nvSpPr>
        <p:spPr>
          <a:xfrm>
            <a:off x="551625" y="4085465"/>
            <a:ext cx="7632848" cy="1754326"/>
          </a:xfrm>
          <a:prstGeom prst="rect">
            <a:avLst/>
          </a:prstGeom>
          <a:noFill/>
        </p:spPr>
        <p:txBody>
          <a:bodyPr wrap="square" rtlCol="0">
            <a:spAutoFit/>
          </a:bodyPr>
          <a:lstStyle/>
          <a:p>
            <a:r>
              <a:rPr lang="ru-RU" dirty="0" smtClean="0">
                <a:solidFill>
                  <a:schemeClr val="tx1">
                    <a:lumMod val="65000"/>
                  </a:schemeClr>
                </a:solidFill>
                <a:latin typeface="arial"/>
              </a:rPr>
              <a:t>Вулканы</a:t>
            </a:r>
            <a:r>
              <a:rPr lang="ru-RU" dirty="0">
                <a:solidFill>
                  <a:schemeClr val="tx1">
                    <a:lumMod val="65000"/>
                  </a:schemeClr>
                </a:solidFill>
                <a:latin typeface="arial"/>
              </a:rPr>
              <a:t> - геологические образования на поверхности коры Земли или другой планеты, где магма выходит на поверхность, образуя лаву, вулканические газы</a:t>
            </a:r>
            <a:r>
              <a:rPr lang="ru-RU" dirty="0" smtClean="0">
                <a:solidFill>
                  <a:schemeClr val="tx1">
                    <a:lumMod val="65000"/>
                  </a:schemeClr>
                </a:solidFill>
                <a:latin typeface="arial"/>
              </a:rPr>
              <a:t>,</a:t>
            </a:r>
            <a:r>
              <a:rPr lang="en-US" dirty="0" smtClean="0">
                <a:solidFill>
                  <a:schemeClr val="tx1">
                    <a:lumMod val="65000"/>
                  </a:schemeClr>
                </a:solidFill>
                <a:latin typeface="arial"/>
              </a:rPr>
              <a:t> </a:t>
            </a:r>
            <a:r>
              <a:rPr lang="ru-RU" dirty="0" smtClean="0">
                <a:solidFill>
                  <a:schemeClr val="tx1">
                    <a:lumMod val="65000"/>
                  </a:schemeClr>
                </a:solidFill>
                <a:latin typeface="arial"/>
              </a:rPr>
              <a:t>камни</a:t>
            </a:r>
            <a:r>
              <a:rPr lang="ru-RU" dirty="0">
                <a:solidFill>
                  <a:schemeClr val="tx1">
                    <a:lumMod val="65000"/>
                  </a:schemeClr>
                </a:solidFill>
                <a:latin typeface="arial"/>
              </a:rPr>
              <a:t> (вулканические бомбы и пирокластические потоки).</a:t>
            </a:r>
            <a:r>
              <a:rPr lang="ru-RU" dirty="0">
                <a:solidFill>
                  <a:schemeClr val="tx1">
                    <a:lumMod val="65000"/>
                  </a:schemeClr>
                </a:solidFill>
              </a:rPr>
              <a:t/>
            </a:r>
            <a:br>
              <a:rPr lang="ru-RU" dirty="0">
                <a:solidFill>
                  <a:schemeClr val="tx1">
                    <a:lumMod val="65000"/>
                  </a:schemeClr>
                </a:solidFill>
              </a:rPr>
            </a:br>
            <a:r>
              <a:rPr lang="ru-RU" dirty="0">
                <a:solidFill>
                  <a:schemeClr val="tx1">
                    <a:lumMod val="65000"/>
                  </a:schemeClr>
                </a:solidFill>
                <a:latin typeface="arial"/>
              </a:rPr>
              <a:t>Слово «вулкан» происходит от имени древнеримского бога огня Вулкана</a:t>
            </a:r>
            <a:r>
              <a:rPr lang="ru-RU" dirty="0" smtClean="0">
                <a:solidFill>
                  <a:schemeClr val="tx1">
                    <a:lumMod val="65000"/>
                  </a:schemeClr>
                </a:solidFill>
                <a:latin typeface="arial"/>
              </a:rPr>
              <a:t>.</a:t>
            </a:r>
            <a:endParaRPr lang="ru-RU" dirty="0">
              <a:solidFill>
                <a:schemeClr val="tx1">
                  <a:lumMod val="65000"/>
                </a:schemeClr>
              </a:solidFill>
            </a:endParaRPr>
          </a:p>
        </p:txBody>
      </p:sp>
    </p:spTree>
    <p:extLst>
      <p:ext uri="{BB962C8B-B14F-4D97-AF65-F5344CB8AC3E}">
        <p14:creationId xmlns:p14="http://schemas.microsoft.com/office/powerpoint/2010/main" val="165633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4356"/>
            <a:ext cx="8229600" cy="1219200"/>
          </a:xfrm>
        </p:spPr>
        <p:txBody>
          <a:bodyPr/>
          <a:lstStyle/>
          <a:p>
            <a:r>
              <a:rPr lang="en-US" b="1" dirty="0">
                <a:solidFill>
                  <a:srgbClr val="C00000"/>
                </a:solidFill>
                <a:effectLst/>
                <a:latin typeface="arial"/>
              </a:rPr>
              <a:t>Volcanic </a:t>
            </a:r>
            <a:r>
              <a:rPr lang="en-US" b="1" dirty="0" smtClean="0">
                <a:solidFill>
                  <a:srgbClr val="C00000"/>
                </a:solidFill>
                <a:effectLst/>
                <a:latin typeface="arial"/>
              </a:rPr>
              <a:t>Activity</a:t>
            </a:r>
            <a:r>
              <a:rPr lang="ru-RU" b="1" dirty="0" smtClean="0">
                <a:solidFill>
                  <a:srgbClr val="C00000"/>
                </a:solidFill>
                <a:effectLst/>
                <a:latin typeface="arial"/>
              </a:rPr>
              <a:t>.</a:t>
            </a:r>
            <a:endParaRPr lang="ru-RU" b="1" dirty="0">
              <a:solidFill>
                <a:srgbClr val="C00000"/>
              </a:solidFill>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3387595"/>
            <a:ext cx="3960440" cy="2838916"/>
          </a:xfrm>
          <a:prstGeom prst="rect">
            <a:avLst/>
          </a:prstGeom>
        </p:spPr>
      </p:pic>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6" y="332656"/>
            <a:ext cx="3960440" cy="3054939"/>
          </a:xfrm>
          <a:prstGeom prst="rect">
            <a:avLst/>
          </a:prstGeom>
        </p:spPr>
      </p:pic>
      <p:sp>
        <p:nvSpPr>
          <p:cNvPr id="10" name="TextBox 9"/>
          <p:cNvSpPr txBox="1"/>
          <p:nvPr/>
        </p:nvSpPr>
        <p:spPr>
          <a:xfrm>
            <a:off x="467544" y="1340768"/>
            <a:ext cx="4104456" cy="2308324"/>
          </a:xfrm>
          <a:prstGeom prst="rect">
            <a:avLst/>
          </a:prstGeom>
          <a:noFill/>
        </p:spPr>
        <p:txBody>
          <a:bodyPr wrap="square" rtlCol="0">
            <a:spAutoFit/>
          </a:bodyPr>
          <a:lstStyle/>
          <a:p>
            <a:r>
              <a:rPr lang="en-US" sz="1600" dirty="0" smtClean="0">
                <a:solidFill>
                  <a:srgbClr val="222222"/>
                </a:solidFill>
                <a:latin typeface="arial"/>
              </a:rPr>
              <a:t>Volcanoes</a:t>
            </a:r>
            <a:r>
              <a:rPr lang="en-US" sz="1600" dirty="0">
                <a:solidFill>
                  <a:srgbClr val="222222"/>
                </a:solidFill>
                <a:latin typeface="arial"/>
              </a:rPr>
              <a:t> are divided according to the </a:t>
            </a:r>
            <a:r>
              <a:rPr lang="en-US" sz="1600" dirty="0" smtClean="0">
                <a:solidFill>
                  <a:srgbClr val="222222"/>
                </a:solidFill>
                <a:latin typeface="arial"/>
              </a:rPr>
              <a:t>degree of </a:t>
            </a:r>
            <a:r>
              <a:rPr lang="en-US" sz="1600" dirty="0">
                <a:solidFill>
                  <a:srgbClr val="222222"/>
                </a:solidFill>
                <a:latin typeface="arial"/>
              </a:rPr>
              <a:t>volcanic activity on the active, dormant and extinct. The active volcano is considered to be a volcano erupted in the historical period of time or during the Holocene. Sleepers </a:t>
            </a:r>
            <a:r>
              <a:rPr lang="en-US" sz="1600" dirty="0" smtClean="0">
                <a:solidFill>
                  <a:srgbClr val="222222"/>
                </a:solidFill>
                <a:latin typeface="arial"/>
              </a:rPr>
              <a:t>considered inactive</a:t>
            </a:r>
            <a:r>
              <a:rPr lang="en-US" sz="1600" dirty="0">
                <a:solidFill>
                  <a:srgbClr val="222222"/>
                </a:solidFill>
                <a:latin typeface="arial"/>
              </a:rPr>
              <a:t> volcanoes, where possible </a:t>
            </a:r>
            <a:r>
              <a:rPr lang="en-US" sz="1600" dirty="0" smtClean="0">
                <a:solidFill>
                  <a:srgbClr val="222222"/>
                </a:solidFill>
                <a:latin typeface="arial"/>
              </a:rPr>
              <a:t>eruption sand</a:t>
            </a:r>
            <a:r>
              <a:rPr lang="en-US" sz="1600" dirty="0">
                <a:solidFill>
                  <a:srgbClr val="222222"/>
                </a:solidFill>
                <a:latin typeface="arial"/>
              </a:rPr>
              <a:t> extinct - on which they are </a:t>
            </a:r>
            <a:r>
              <a:rPr lang="en-US" sz="1600" dirty="0" smtClean="0">
                <a:solidFill>
                  <a:srgbClr val="222222"/>
                </a:solidFill>
                <a:latin typeface="arial"/>
              </a:rPr>
              <a:t>unlikely.</a:t>
            </a:r>
            <a:endParaRPr lang="ru-RU" sz="1600" dirty="0">
              <a:solidFill>
                <a:srgbClr val="800000"/>
              </a:solidFill>
            </a:endParaRPr>
          </a:p>
        </p:txBody>
      </p:sp>
      <p:sp>
        <p:nvSpPr>
          <p:cNvPr id="11" name="TextBox 10"/>
          <p:cNvSpPr txBox="1"/>
          <p:nvPr/>
        </p:nvSpPr>
        <p:spPr>
          <a:xfrm>
            <a:off x="467544" y="3861048"/>
            <a:ext cx="4104456" cy="2554545"/>
          </a:xfrm>
          <a:prstGeom prst="rect">
            <a:avLst/>
          </a:prstGeom>
          <a:noFill/>
        </p:spPr>
        <p:txBody>
          <a:bodyPr wrap="square" rtlCol="0">
            <a:spAutoFit/>
          </a:bodyPr>
          <a:lstStyle/>
          <a:p>
            <a:r>
              <a:rPr lang="ru-RU" sz="1600" dirty="0" smtClean="0">
                <a:solidFill>
                  <a:srgbClr val="222222"/>
                </a:solidFill>
                <a:latin typeface="arial"/>
              </a:rPr>
              <a:t>Вулканы </a:t>
            </a:r>
            <a:r>
              <a:rPr lang="ru-RU" sz="1600" dirty="0">
                <a:solidFill>
                  <a:srgbClr val="222222"/>
                </a:solidFill>
                <a:latin typeface="arial"/>
              </a:rPr>
              <a:t>делятся в зависимости от степени вулканической активности на действующие, спящие и потухшие. Действующим вулканом принято считать вулкан</a:t>
            </a:r>
            <a:r>
              <a:rPr lang="ru-RU" sz="1600" dirty="0" smtClean="0">
                <a:solidFill>
                  <a:srgbClr val="222222"/>
                </a:solidFill>
                <a:latin typeface="arial"/>
              </a:rPr>
              <a:t>, извергавшийся </a:t>
            </a:r>
            <a:r>
              <a:rPr lang="ru-RU" sz="1600" dirty="0">
                <a:solidFill>
                  <a:srgbClr val="222222"/>
                </a:solidFill>
                <a:latin typeface="arial"/>
              </a:rPr>
              <a:t>в исторический период времени или в голоцене. Спящими считаются недействующие вулканы, на которых возможны извержения, а потухшими - на которых они маловероятны</a:t>
            </a:r>
            <a:r>
              <a:rPr lang="ru-RU" sz="1600" dirty="0" smtClean="0">
                <a:solidFill>
                  <a:srgbClr val="222222"/>
                </a:solidFill>
                <a:latin typeface="arial"/>
              </a:rPr>
              <a:t>.</a:t>
            </a:r>
            <a:endParaRPr lang="ru-RU" sz="1600" dirty="0"/>
          </a:p>
        </p:txBody>
      </p:sp>
    </p:spTree>
    <p:extLst>
      <p:ext uri="{BB962C8B-B14F-4D97-AF65-F5344CB8AC3E}">
        <p14:creationId xmlns:p14="http://schemas.microsoft.com/office/powerpoint/2010/main" val="301608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b="1" dirty="0">
                <a:solidFill>
                  <a:schemeClr val="bg2">
                    <a:lumMod val="75000"/>
                  </a:schemeClr>
                </a:solidFill>
                <a:effectLst/>
                <a:latin typeface="arial"/>
              </a:rPr>
              <a:t>Volcanoes around the world.</a:t>
            </a:r>
            <a:endParaRPr lang="ru-RU" b="1" dirty="0">
              <a:solidFill>
                <a:schemeClr val="bg2">
                  <a:lumMod val="75000"/>
                </a:schemeClr>
              </a:solidFill>
            </a:endParaRPr>
          </a:p>
        </p:txBody>
      </p:sp>
      <p:sp>
        <p:nvSpPr>
          <p:cNvPr id="4" name="TextBox 3"/>
          <p:cNvSpPr txBox="1"/>
          <p:nvPr/>
        </p:nvSpPr>
        <p:spPr>
          <a:xfrm>
            <a:off x="611560" y="1497798"/>
            <a:ext cx="7920880" cy="707886"/>
          </a:xfrm>
          <a:prstGeom prst="rect">
            <a:avLst/>
          </a:prstGeom>
          <a:noFill/>
        </p:spPr>
        <p:txBody>
          <a:bodyPr wrap="square" rtlCol="0">
            <a:spAutoFit/>
          </a:bodyPr>
          <a:lstStyle/>
          <a:p>
            <a:r>
              <a:rPr lang="en-US" sz="4000" b="1" dirty="0" smtClean="0">
                <a:solidFill>
                  <a:schemeClr val="bg2"/>
                </a:solidFill>
                <a:latin typeface="arial"/>
              </a:rPr>
              <a:t>Mauna</a:t>
            </a:r>
            <a:r>
              <a:rPr lang="ru-RU" sz="4000" b="1" dirty="0" smtClean="0">
                <a:solidFill>
                  <a:schemeClr val="bg2"/>
                </a:solidFill>
                <a:latin typeface="arial"/>
              </a:rPr>
              <a:t>-</a:t>
            </a:r>
            <a:r>
              <a:rPr lang="en-US" sz="4000" b="1" dirty="0" smtClean="0">
                <a:solidFill>
                  <a:schemeClr val="bg2"/>
                </a:solidFill>
                <a:latin typeface="arial"/>
              </a:rPr>
              <a:t>Loa</a:t>
            </a:r>
            <a:r>
              <a:rPr lang="ru-RU" sz="4000" b="1" dirty="0" smtClean="0">
                <a:solidFill>
                  <a:schemeClr val="bg2"/>
                </a:solidFill>
                <a:latin typeface="arial"/>
              </a:rPr>
              <a:t>.</a:t>
            </a:r>
            <a:endParaRPr lang="ru-RU" sz="4000" b="1" dirty="0">
              <a:solidFill>
                <a:schemeClr val="bg2"/>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205684"/>
            <a:ext cx="4111107" cy="4103636"/>
          </a:xfrm>
          <a:prstGeom prst="rect">
            <a:avLst/>
          </a:prstGeom>
        </p:spPr>
      </p:pic>
      <p:sp>
        <p:nvSpPr>
          <p:cNvPr id="8" name="TextBox 7"/>
          <p:cNvSpPr txBox="1"/>
          <p:nvPr/>
        </p:nvSpPr>
        <p:spPr>
          <a:xfrm>
            <a:off x="427228" y="2223286"/>
            <a:ext cx="3960440" cy="1815882"/>
          </a:xfrm>
          <a:prstGeom prst="rect">
            <a:avLst/>
          </a:prstGeom>
          <a:noFill/>
        </p:spPr>
        <p:txBody>
          <a:bodyPr wrap="square" rtlCol="0">
            <a:spAutoFit/>
          </a:bodyPr>
          <a:lstStyle/>
          <a:p>
            <a:r>
              <a:rPr lang="en-US" sz="1400" dirty="0" smtClean="0">
                <a:solidFill>
                  <a:schemeClr val="bg2">
                    <a:lumMod val="75000"/>
                  </a:schemeClr>
                </a:solidFill>
                <a:latin typeface="arial"/>
              </a:rPr>
              <a:t>The </a:t>
            </a:r>
            <a:r>
              <a:rPr lang="en-US" sz="1400" dirty="0">
                <a:solidFill>
                  <a:schemeClr val="bg2">
                    <a:lumMod val="75000"/>
                  </a:schemeClr>
                </a:solidFill>
                <a:latin typeface="arial"/>
              </a:rPr>
              <a:t>volcano was born at least 700 000 years ago on the Hawaiian hotspot, whose activities led to the formation of the Hawaiian island chain for tens of millions of </a:t>
            </a:r>
            <a:r>
              <a:rPr lang="en-US" sz="1400" dirty="0" smtClean="0">
                <a:solidFill>
                  <a:schemeClr val="bg2">
                    <a:lumMod val="75000"/>
                  </a:schemeClr>
                </a:solidFill>
                <a:latin typeface="arial"/>
              </a:rPr>
              <a:t>years.</a:t>
            </a:r>
            <a:r>
              <a:rPr lang="ru-RU" sz="1400" dirty="0" smtClean="0">
                <a:solidFill>
                  <a:schemeClr val="bg2">
                    <a:lumMod val="75000"/>
                  </a:schemeClr>
                </a:solidFill>
                <a:latin typeface="arial"/>
              </a:rPr>
              <a:t> </a:t>
            </a:r>
            <a:r>
              <a:rPr lang="en-US" sz="1400" dirty="0" smtClean="0">
                <a:solidFill>
                  <a:schemeClr val="bg2">
                    <a:lumMod val="75000"/>
                  </a:schemeClr>
                </a:solidFill>
                <a:latin typeface="arial"/>
              </a:rPr>
              <a:t>Above</a:t>
            </a:r>
            <a:r>
              <a:rPr lang="en-US" sz="1400" dirty="0">
                <a:solidFill>
                  <a:schemeClr val="bg2">
                    <a:lumMod val="75000"/>
                  </a:schemeClr>
                </a:solidFill>
                <a:latin typeface="arial"/>
              </a:rPr>
              <a:t> sea level has risen a volcano, probably about 400 000 years ago, and the </a:t>
            </a:r>
            <a:r>
              <a:rPr lang="en-US" sz="1400" dirty="0" smtClean="0">
                <a:solidFill>
                  <a:schemeClr val="bg2">
                    <a:lumMod val="75000"/>
                  </a:schemeClr>
                </a:solidFill>
                <a:latin typeface="arial"/>
              </a:rPr>
              <a:t>oldest</a:t>
            </a:r>
            <a:r>
              <a:rPr lang="ru-RU" sz="1400" dirty="0" smtClean="0">
                <a:solidFill>
                  <a:schemeClr val="bg2">
                    <a:lumMod val="75000"/>
                  </a:schemeClr>
                </a:solidFill>
                <a:latin typeface="arial"/>
              </a:rPr>
              <a:t> </a:t>
            </a:r>
            <a:r>
              <a:rPr lang="en-US" sz="1400" dirty="0" smtClean="0">
                <a:solidFill>
                  <a:schemeClr val="bg2">
                    <a:lumMod val="75000"/>
                  </a:schemeClr>
                </a:solidFill>
                <a:latin typeface="arial"/>
              </a:rPr>
              <a:t>dating</a:t>
            </a:r>
            <a:r>
              <a:rPr lang="en-US" sz="1400" dirty="0">
                <a:solidFill>
                  <a:schemeClr val="bg2">
                    <a:lumMod val="75000"/>
                  </a:schemeClr>
                </a:solidFill>
                <a:latin typeface="arial"/>
              </a:rPr>
              <a:t> of volcanic rocks does not exceed 200 000 years</a:t>
            </a:r>
            <a:r>
              <a:rPr lang="en-US" sz="1400" dirty="0" smtClean="0">
                <a:solidFill>
                  <a:schemeClr val="bg2">
                    <a:lumMod val="75000"/>
                  </a:schemeClr>
                </a:solidFill>
                <a:latin typeface="arial"/>
              </a:rPr>
              <a:t>.</a:t>
            </a:r>
            <a:endParaRPr lang="ru-RU" sz="1400" dirty="0">
              <a:solidFill>
                <a:schemeClr val="bg2">
                  <a:lumMod val="75000"/>
                </a:schemeClr>
              </a:solidFill>
            </a:endParaRPr>
          </a:p>
        </p:txBody>
      </p:sp>
      <p:sp>
        <p:nvSpPr>
          <p:cNvPr id="9" name="TextBox 8"/>
          <p:cNvSpPr txBox="1"/>
          <p:nvPr/>
        </p:nvSpPr>
        <p:spPr>
          <a:xfrm>
            <a:off x="427228" y="4080062"/>
            <a:ext cx="3816424" cy="2246769"/>
          </a:xfrm>
          <a:prstGeom prst="rect">
            <a:avLst/>
          </a:prstGeom>
          <a:noFill/>
        </p:spPr>
        <p:txBody>
          <a:bodyPr wrap="square" rtlCol="0">
            <a:spAutoFit/>
          </a:bodyPr>
          <a:lstStyle/>
          <a:p>
            <a:r>
              <a:rPr lang="ru-RU" sz="1400" dirty="0" smtClean="0">
                <a:solidFill>
                  <a:srgbClr val="003601"/>
                </a:solidFill>
                <a:latin typeface="arial"/>
              </a:rPr>
              <a:t>Вулкан </a:t>
            </a:r>
            <a:r>
              <a:rPr lang="ru-RU" sz="1400" dirty="0">
                <a:solidFill>
                  <a:srgbClr val="003601"/>
                </a:solidFill>
                <a:latin typeface="arial"/>
              </a:rPr>
              <a:t>зародился как минимум 700 000 лет назад над Гавайской горячей точкой</a:t>
            </a:r>
            <a:r>
              <a:rPr lang="ru-RU" sz="1400" dirty="0" smtClean="0">
                <a:solidFill>
                  <a:srgbClr val="003601"/>
                </a:solidFill>
                <a:latin typeface="arial"/>
              </a:rPr>
              <a:t>, деятельность </a:t>
            </a:r>
            <a:r>
              <a:rPr lang="ru-RU" sz="1400" dirty="0">
                <a:solidFill>
                  <a:srgbClr val="003601"/>
                </a:solidFill>
                <a:latin typeface="arial"/>
              </a:rPr>
              <a:t>которой привела к формированию цепи Гавайских островов за несколько десятков миллионов лет. Выше уровня моря вулкан поднялся, </a:t>
            </a:r>
            <a:r>
              <a:rPr lang="ru-RU" sz="1400" dirty="0" smtClean="0">
                <a:solidFill>
                  <a:srgbClr val="003601"/>
                </a:solidFill>
                <a:latin typeface="arial"/>
              </a:rPr>
              <a:t>вероятно, около</a:t>
            </a:r>
            <a:r>
              <a:rPr lang="ru-RU" sz="1400" dirty="0">
                <a:solidFill>
                  <a:srgbClr val="003601"/>
                </a:solidFill>
                <a:latin typeface="arial"/>
              </a:rPr>
              <a:t> 400 000 лет назад, а самые древние датировки для вулканических горных пород не превышают 200 000 лет.</a:t>
            </a:r>
            <a:endParaRPr lang="ru-RU" sz="1400" dirty="0">
              <a:solidFill>
                <a:srgbClr val="003601"/>
              </a:solidFill>
            </a:endParaRPr>
          </a:p>
        </p:txBody>
      </p:sp>
    </p:spTree>
    <p:extLst>
      <p:ext uri="{BB962C8B-B14F-4D97-AF65-F5344CB8AC3E}">
        <p14:creationId xmlns:p14="http://schemas.microsoft.com/office/powerpoint/2010/main" val="20441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en-US" sz="6000" b="1" dirty="0" smtClean="0">
                <a:solidFill>
                  <a:srgbClr val="800000"/>
                </a:solidFill>
                <a:effectLst/>
                <a:latin typeface="arial"/>
              </a:rPr>
              <a:t>Nyiragongo</a:t>
            </a:r>
            <a:r>
              <a:rPr lang="ru-RU" sz="6000" b="1" dirty="0" smtClean="0">
                <a:solidFill>
                  <a:srgbClr val="800000"/>
                </a:solidFill>
                <a:effectLst/>
                <a:latin typeface="arial"/>
              </a:rPr>
              <a:t>.</a:t>
            </a:r>
            <a:endParaRPr lang="ru-RU" sz="6000" b="1" dirty="0">
              <a:solidFill>
                <a:srgbClr val="800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007" y="1412776"/>
            <a:ext cx="4315009" cy="4816264"/>
          </a:xfrm>
          <a:prstGeom prst="rect">
            <a:avLst/>
          </a:prstGeom>
        </p:spPr>
      </p:pic>
      <p:sp>
        <p:nvSpPr>
          <p:cNvPr id="5" name="TextBox 4"/>
          <p:cNvSpPr txBox="1"/>
          <p:nvPr/>
        </p:nvSpPr>
        <p:spPr>
          <a:xfrm>
            <a:off x="4939177" y="1124743"/>
            <a:ext cx="3816424" cy="2462213"/>
          </a:xfrm>
          <a:prstGeom prst="rect">
            <a:avLst/>
          </a:prstGeom>
          <a:noFill/>
        </p:spPr>
        <p:txBody>
          <a:bodyPr wrap="square" numCol="1" rtlCol="0">
            <a:spAutoFit/>
          </a:bodyPr>
          <a:lstStyle/>
          <a:p>
            <a:r>
              <a:rPr lang="en-US" sz="1400" dirty="0" smtClean="0">
                <a:solidFill>
                  <a:srgbClr val="500000"/>
                </a:solidFill>
                <a:latin typeface="arial"/>
              </a:rPr>
              <a:t>Volcano </a:t>
            </a:r>
            <a:r>
              <a:rPr lang="en-US" sz="1400" dirty="0">
                <a:solidFill>
                  <a:srgbClr val="500000"/>
                </a:solidFill>
                <a:latin typeface="arial"/>
              </a:rPr>
              <a:t>in Africa Virunga Mountains, 20 km north of Lake Kivu, on the border with Rwanda Congolese territory. 34 eruptions have been reported since 1882, while it also happens that the volcanic activity continuously lasted for many years.</a:t>
            </a:r>
            <a:r>
              <a:rPr lang="en-US" sz="1400" dirty="0">
                <a:solidFill>
                  <a:srgbClr val="500000"/>
                </a:solidFill>
              </a:rPr>
              <a:t/>
            </a:r>
            <a:br>
              <a:rPr lang="en-US" sz="1400" dirty="0">
                <a:solidFill>
                  <a:srgbClr val="500000"/>
                </a:solidFill>
              </a:rPr>
            </a:br>
            <a:r>
              <a:rPr lang="en-US" sz="1400" dirty="0">
                <a:solidFill>
                  <a:srgbClr val="500000"/>
                </a:solidFill>
                <a:latin typeface="arial"/>
              </a:rPr>
              <a:t>The main crater is 250 meters deep and 2 km wide; there is seething lava lake, which is constantly active and does not fade in recent years</a:t>
            </a:r>
            <a:r>
              <a:rPr lang="en-US" sz="1400" dirty="0" smtClean="0">
                <a:solidFill>
                  <a:srgbClr val="500000"/>
                </a:solidFill>
                <a:latin typeface="arial"/>
              </a:rPr>
              <a:t>.</a:t>
            </a:r>
            <a:endParaRPr lang="ru-RU" sz="1400" dirty="0">
              <a:solidFill>
                <a:srgbClr val="500000"/>
              </a:solidFill>
            </a:endParaRPr>
          </a:p>
        </p:txBody>
      </p:sp>
      <p:sp>
        <p:nvSpPr>
          <p:cNvPr id="6" name="TextBox 5"/>
          <p:cNvSpPr txBox="1"/>
          <p:nvPr/>
        </p:nvSpPr>
        <p:spPr>
          <a:xfrm>
            <a:off x="4939177" y="3651681"/>
            <a:ext cx="3816424" cy="2893100"/>
          </a:xfrm>
          <a:prstGeom prst="rect">
            <a:avLst/>
          </a:prstGeom>
          <a:noFill/>
        </p:spPr>
        <p:txBody>
          <a:bodyPr wrap="square" rtlCol="0">
            <a:spAutoFit/>
          </a:bodyPr>
          <a:lstStyle/>
          <a:p>
            <a:r>
              <a:rPr lang="ru-RU" sz="1400" dirty="0" smtClean="0">
                <a:solidFill>
                  <a:srgbClr val="003601"/>
                </a:solidFill>
                <a:latin typeface="arial"/>
              </a:rPr>
              <a:t>Вулкан </a:t>
            </a:r>
            <a:r>
              <a:rPr lang="ru-RU" sz="1400" dirty="0">
                <a:solidFill>
                  <a:srgbClr val="003601"/>
                </a:solidFill>
                <a:latin typeface="arial"/>
              </a:rPr>
              <a:t>в африканских горах Вирунга в 20 км к северу от озера Киву на приграничной с Руандой конголезской территории. С 1882 года было зарегистрировано </a:t>
            </a:r>
            <a:r>
              <a:rPr lang="ru-RU" sz="1400" dirty="0" smtClean="0">
                <a:solidFill>
                  <a:srgbClr val="003601"/>
                </a:solidFill>
                <a:latin typeface="arial"/>
              </a:rPr>
              <a:t>34 извержения</a:t>
            </a:r>
            <a:r>
              <a:rPr lang="ru-RU" sz="1400" dirty="0">
                <a:solidFill>
                  <a:srgbClr val="003601"/>
                </a:solidFill>
                <a:latin typeface="arial"/>
              </a:rPr>
              <a:t>, при этом бывало и так, что вулканическая активность непрерывно продолжалась в течение многих лет.</a:t>
            </a:r>
            <a:r>
              <a:rPr lang="ru-RU" sz="1400" dirty="0">
                <a:solidFill>
                  <a:srgbClr val="003601"/>
                </a:solidFill>
              </a:rPr>
              <a:t/>
            </a:r>
            <a:br>
              <a:rPr lang="ru-RU" sz="1400" dirty="0">
                <a:solidFill>
                  <a:srgbClr val="003601"/>
                </a:solidFill>
              </a:rPr>
            </a:br>
            <a:r>
              <a:rPr lang="ru-RU" sz="1400" dirty="0">
                <a:solidFill>
                  <a:srgbClr val="003601"/>
                </a:solidFill>
                <a:latin typeface="arial"/>
              </a:rPr>
              <a:t>Главный кратер вулкана имеет 250 метров в глубину и 2 км в ширину; в нём располагается озеро бурлящей лавы, которое в последние годы постоянно активно и не затухает.</a:t>
            </a:r>
            <a:endParaRPr lang="ru-RU" sz="1400" dirty="0">
              <a:solidFill>
                <a:srgbClr val="003601"/>
              </a:solidFill>
            </a:endParaRPr>
          </a:p>
        </p:txBody>
      </p:sp>
    </p:spTree>
    <p:extLst>
      <p:ext uri="{BB962C8B-B14F-4D97-AF65-F5344CB8AC3E}">
        <p14:creationId xmlns:p14="http://schemas.microsoft.com/office/powerpoint/2010/main" val="276691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sz="6000" b="1" dirty="0">
                <a:solidFill>
                  <a:srgbClr val="500000"/>
                </a:solidFill>
                <a:effectLst/>
                <a:latin typeface="arial"/>
              </a:rPr>
              <a:t>Yellowstone.</a:t>
            </a:r>
            <a:endParaRPr lang="ru-RU" sz="6000" b="1" dirty="0">
              <a:solidFill>
                <a:srgbClr val="500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1628800"/>
            <a:ext cx="4393414" cy="2847461"/>
          </a:xfrm>
          <a:prstGeom prst="rect">
            <a:avLst/>
          </a:prstGeom>
        </p:spPr>
      </p:pic>
      <p:sp>
        <p:nvSpPr>
          <p:cNvPr id="5" name="TextBox 4"/>
          <p:cNvSpPr txBox="1"/>
          <p:nvPr/>
        </p:nvSpPr>
        <p:spPr>
          <a:xfrm>
            <a:off x="467544" y="1628800"/>
            <a:ext cx="3672408" cy="2677656"/>
          </a:xfrm>
          <a:prstGeom prst="rect">
            <a:avLst/>
          </a:prstGeom>
          <a:noFill/>
        </p:spPr>
        <p:txBody>
          <a:bodyPr wrap="square" rtlCol="0">
            <a:spAutoFit/>
          </a:bodyPr>
          <a:lstStyle/>
          <a:p>
            <a:r>
              <a:rPr lang="en-US" sz="1200" dirty="0" smtClean="0">
                <a:solidFill>
                  <a:srgbClr val="003601"/>
                </a:solidFill>
                <a:latin typeface="arial"/>
              </a:rPr>
              <a:t>The </a:t>
            </a:r>
            <a:r>
              <a:rPr lang="en-US" sz="1200" dirty="0">
                <a:solidFill>
                  <a:srgbClr val="003601"/>
                </a:solidFill>
                <a:latin typeface="arial"/>
              </a:rPr>
              <a:t>main culprit end of the world according to the creators of the movie "2012" is located inside Yellowstone National Park. The scientists of this wonder of nature is classified as a </a:t>
            </a:r>
            <a:r>
              <a:rPr lang="en-US" sz="1200" dirty="0" smtClean="0">
                <a:solidFill>
                  <a:srgbClr val="003601"/>
                </a:solidFill>
                <a:latin typeface="arial"/>
              </a:rPr>
              <a:t>super</a:t>
            </a:r>
            <a:r>
              <a:rPr lang="ru-RU" sz="1200" dirty="0" smtClean="0">
                <a:solidFill>
                  <a:srgbClr val="003601"/>
                </a:solidFill>
                <a:latin typeface="arial"/>
              </a:rPr>
              <a:t> </a:t>
            </a:r>
            <a:r>
              <a:rPr lang="en-US" sz="1200" dirty="0" smtClean="0">
                <a:solidFill>
                  <a:srgbClr val="003601"/>
                </a:solidFill>
                <a:latin typeface="arial"/>
              </a:rPr>
              <a:t>volcano </a:t>
            </a:r>
            <a:r>
              <a:rPr lang="en-US" sz="1200" dirty="0">
                <a:solidFill>
                  <a:srgbClr val="003601"/>
                </a:solidFill>
                <a:latin typeface="arial"/>
              </a:rPr>
              <a:t>- that is three times larger and more powerful than normal, and it is an absolute champion in strength and power among volcanoes on the planet.</a:t>
            </a:r>
            <a:br>
              <a:rPr lang="en-US" sz="1200" dirty="0">
                <a:solidFill>
                  <a:srgbClr val="003601"/>
                </a:solidFill>
                <a:latin typeface="arial"/>
              </a:rPr>
            </a:br>
            <a:r>
              <a:rPr lang="en-US" sz="1200" dirty="0">
                <a:solidFill>
                  <a:srgbClr val="003601"/>
                </a:solidFill>
                <a:latin typeface="arial"/>
              </a:rPr>
              <a:t>The volcano is surrounded by several hot geysers, which, incidentally, in 2002 became noticeable hot and the soil became to show signs of impending eruptions. In 2006 it was also recorded by raising the soil at 4-6 cm per year and the formation of obscure relief cone at the bottom of Yellowstone Lake</a:t>
            </a:r>
            <a:r>
              <a:rPr lang="en-US" sz="1200" dirty="0" smtClean="0">
                <a:solidFill>
                  <a:srgbClr val="003601"/>
                </a:solidFill>
                <a:latin typeface="arial"/>
              </a:rPr>
              <a:t>.</a:t>
            </a:r>
            <a:endParaRPr lang="ru-RU" sz="1200" dirty="0">
              <a:solidFill>
                <a:srgbClr val="003601"/>
              </a:solidFill>
            </a:endParaRPr>
          </a:p>
        </p:txBody>
      </p:sp>
      <p:sp>
        <p:nvSpPr>
          <p:cNvPr id="6" name="TextBox 5"/>
          <p:cNvSpPr txBox="1"/>
          <p:nvPr/>
        </p:nvSpPr>
        <p:spPr>
          <a:xfrm>
            <a:off x="467544" y="4869160"/>
            <a:ext cx="8208912" cy="1384995"/>
          </a:xfrm>
          <a:prstGeom prst="rect">
            <a:avLst/>
          </a:prstGeom>
          <a:noFill/>
        </p:spPr>
        <p:txBody>
          <a:bodyPr wrap="square" rtlCol="0">
            <a:spAutoFit/>
          </a:bodyPr>
          <a:lstStyle/>
          <a:p>
            <a:r>
              <a:rPr lang="ru-RU" sz="1200" dirty="0" smtClean="0">
                <a:solidFill>
                  <a:srgbClr val="010163"/>
                </a:solidFill>
                <a:latin typeface="arial"/>
              </a:rPr>
              <a:t>Главный </a:t>
            </a:r>
            <a:r>
              <a:rPr lang="ru-RU" sz="1200" dirty="0">
                <a:solidFill>
                  <a:srgbClr val="010163"/>
                </a:solidFill>
                <a:latin typeface="arial"/>
              </a:rPr>
              <a:t>виновник конца света по версии создателей фильма «2012» находится на территории Йеллоустоунского национального парка. Учеными данное чудо природы классифицируется как </a:t>
            </a:r>
            <a:r>
              <a:rPr lang="ru-RU" sz="1200" dirty="0" smtClean="0">
                <a:solidFill>
                  <a:srgbClr val="010163"/>
                </a:solidFill>
                <a:latin typeface="arial"/>
              </a:rPr>
              <a:t>супер вулкан </a:t>
            </a:r>
            <a:r>
              <a:rPr lang="ru-RU" sz="1200" dirty="0">
                <a:solidFill>
                  <a:srgbClr val="010163"/>
                </a:solidFill>
                <a:latin typeface="arial"/>
              </a:rPr>
              <a:t>- то есть в три раза больше и мощнее обычных, и он является абсолютным чемпионом по силе и мощности среди вулканов на планете.</a:t>
            </a:r>
            <a:br>
              <a:rPr lang="ru-RU" sz="1200" dirty="0">
                <a:solidFill>
                  <a:srgbClr val="010163"/>
                </a:solidFill>
                <a:latin typeface="arial"/>
              </a:rPr>
            </a:br>
            <a:r>
              <a:rPr lang="ru-RU" sz="1200" dirty="0">
                <a:solidFill>
                  <a:srgbClr val="010163"/>
                </a:solidFill>
                <a:latin typeface="arial"/>
              </a:rPr>
              <a:t>Вулкан окружают несколько горячих гейзеров, которые, кстати, в 2002 году стали заметно горячее, а почва стала подавать признаки готовящегося извержения. В 2006 было также зафиксировано поднятие почвы на 4-6 см в год и образование непонятного рельефного конуса на дне Йеллоустоунского озера</a:t>
            </a:r>
            <a:r>
              <a:rPr lang="ru-RU" sz="1200" dirty="0" smtClean="0">
                <a:solidFill>
                  <a:srgbClr val="222222"/>
                </a:solidFill>
                <a:latin typeface="arial"/>
              </a:rPr>
              <a:t>.</a:t>
            </a:r>
            <a:endParaRPr lang="ru-RU" sz="1200" dirty="0"/>
          </a:p>
        </p:txBody>
      </p:sp>
    </p:spTree>
    <p:extLst>
      <p:ext uri="{BB962C8B-B14F-4D97-AF65-F5344CB8AC3E}">
        <p14:creationId xmlns:p14="http://schemas.microsoft.com/office/powerpoint/2010/main" val="159905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7" y="0"/>
            <a:ext cx="9186973" cy="6858000"/>
          </a:xfrm>
          <a:prstGeom prst="rect">
            <a:avLst/>
          </a:prstGeom>
        </p:spPr>
      </p:pic>
      <p:sp>
        <p:nvSpPr>
          <p:cNvPr id="5" name="TextBox 4"/>
          <p:cNvSpPr txBox="1"/>
          <p:nvPr/>
        </p:nvSpPr>
        <p:spPr>
          <a:xfrm>
            <a:off x="3517425" y="1859340"/>
            <a:ext cx="5616624" cy="156966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9600" b="1" cap="all" dirty="0" smtClean="0">
                <a:ln/>
                <a:solidFill>
                  <a:srgbClr val="8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End.</a:t>
            </a:r>
            <a:endParaRPr lang="ru-RU" sz="9600" b="1" cap="all" dirty="0">
              <a:ln/>
              <a:solidFill>
                <a:srgbClr val="80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11889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105</TotalTime>
  <Words>84</Words>
  <Application>Microsoft Office PowerPoint</Application>
  <PresentationFormat>Экран (4:3)</PresentationFormat>
  <Paragraphs>17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Бумажная</vt:lpstr>
      <vt:lpstr>Презентация PowerPoint</vt:lpstr>
      <vt:lpstr>Volcanic Activity.</vt:lpstr>
      <vt:lpstr>Volcanoes around the world.</vt:lpstr>
      <vt:lpstr>Nyiragongo.</vt:lpstr>
      <vt:lpstr>Yellowstone.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11</cp:revision>
  <dcterms:created xsi:type="dcterms:W3CDTF">2016-10-10T09:54:39Z</dcterms:created>
  <dcterms:modified xsi:type="dcterms:W3CDTF">2016-10-10T11:50:59Z</dcterms:modified>
</cp:coreProperties>
</file>