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6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3" r:id="rId14"/>
    <p:sldId id="258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B448406-0752-46EA-AEC0-4C68F63E8850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F363C29-4001-4A8A-9C4E-46581DBEE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8406-0752-46EA-AEC0-4C68F63E8850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3C29-4001-4A8A-9C4E-46581DBEE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8406-0752-46EA-AEC0-4C68F63E8850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3C29-4001-4A8A-9C4E-46581DBEE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8406-0752-46EA-AEC0-4C68F63E8850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3C29-4001-4A8A-9C4E-46581DBEE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8406-0752-46EA-AEC0-4C68F63E8850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3C29-4001-4A8A-9C4E-46581DBEE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8406-0752-46EA-AEC0-4C68F63E8850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3C29-4001-4A8A-9C4E-46581DBEE42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8406-0752-46EA-AEC0-4C68F63E8850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3C29-4001-4A8A-9C4E-46581DBEE42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8406-0752-46EA-AEC0-4C68F63E8850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3C29-4001-4A8A-9C4E-46581DBEE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8406-0752-46EA-AEC0-4C68F63E8850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3C29-4001-4A8A-9C4E-46581DBEE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B448406-0752-46EA-AEC0-4C68F63E8850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F363C29-4001-4A8A-9C4E-46581DBEE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B448406-0752-46EA-AEC0-4C68F63E8850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F363C29-4001-4A8A-9C4E-46581DBEE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B448406-0752-46EA-AEC0-4C68F63E8850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F363C29-4001-4A8A-9C4E-46581DBEE4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484784"/>
            <a:ext cx="5723468" cy="1828090"/>
          </a:xfrm>
        </p:spPr>
        <p:txBody>
          <a:bodyPr/>
          <a:lstStyle/>
          <a:p>
            <a:r>
              <a:rPr lang="ru-RU" dirty="0" smtClean="0"/>
              <a:t>20 февраля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56048" y="2420888"/>
            <a:ext cx="5723468" cy="18280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Классная 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85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Пример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Найдите коэффициенты </a:t>
            </a:r>
            <a:r>
              <a:rPr lang="en-US" dirty="0" smtClean="0"/>
              <a:t>b</a:t>
            </a:r>
            <a:r>
              <a:rPr lang="ru-RU" dirty="0" smtClean="0"/>
              <a:t> и </a:t>
            </a:r>
            <a:r>
              <a:rPr lang="en-US" dirty="0" smtClean="0"/>
              <a:t>c</a:t>
            </a:r>
            <a:r>
              <a:rPr lang="ru-RU" dirty="0" smtClean="0"/>
              <a:t> уравнения</a:t>
            </a:r>
            <a:r>
              <a:rPr lang="en-US" dirty="0"/>
              <a:t> x</a:t>
            </a:r>
            <a:r>
              <a:rPr lang="ru-RU" baseline="30000" dirty="0"/>
              <a:t>2</a:t>
            </a:r>
            <a:r>
              <a:rPr lang="ru-RU" dirty="0"/>
              <a:t>+</a:t>
            </a:r>
            <a:r>
              <a:rPr lang="en-US" dirty="0" err="1"/>
              <a:t>bx</a:t>
            </a:r>
            <a:r>
              <a:rPr lang="ru-RU" dirty="0"/>
              <a:t>+</a:t>
            </a:r>
            <a:r>
              <a:rPr lang="en-US" dirty="0"/>
              <a:t>c</a:t>
            </a:r>
            <a:r>
              <a:rPr lang="ru-RU" dirty="0" smtClean="0"/>
              <a:t>=0, если его корнями являются числа </a:t>
            </a:r>
            <a:r>
              <a:rPr lang="en-US" dirty="0" smtClean="0"/>
              <a:t>-7</a:t>
            </a:r>
            <a:r>
              <a:rPr lang="ru-RU" dirty="0" smtClean="0"/>
              <a:t> и 4.</a:t>
            </a:r>
          </a:p>
          <a:p>
            <a:r>
              <a:rPr lang="ru-RU" dirty="0" smtClean="0"/>
              <a:t>По теореме Виета </a:t>
            </a:r>
          </a:p>
          <a:p>
            <a:r>
              <a:rPr lang="en-US" dirty="0" smtClean="0"/>
              <a:t>b</a:t>
            </a:r>
            <a:r>
              <a:rPr lang="ru-RU" dirty="0" smtClean="0"/>
              <a:t> = -(-7+4) = 3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ru-RU" dirty="0" smtClean="0"/>
              <a:t> = -7*4 = -28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5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65245" cy="1202485"/>
          </a:xfrm>
        </p:spPr>
        <p:txBody>
          <a:bodyPr/>
          <a:lstStyle/>
          <a:p>
            <a:pPr algn="l"/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Пример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28800"/>
            <a:ext cx="6196405" cy="417646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Составьте квадратное уравнение с целыми коэффициентами, корни которого равны 4 и </a:t>
            </a:r>
            <a:r>
              <a:rPr lang="ru-RU" dirty="0"/>
              <a:t>– </a:t>
            </a:r>
            <a:r>
              <a:rPr lang="ru-RU" dirty="0" smtClean="0"/>
              <a:t>5/7</a:t>
            </a:r>
          </a:p>
          <a:p>
            <a:r>
              <a:rPr lang="ru-RU" dirty="0" smtClean="0"/>
              <a:t>Пусть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/>
              <a:t>=</a:t>
            </a:r>
            <a:r>
              <a:rPr lang="ru-RU" dirty="0"/>
              <a:t> </a:t>
            </a:r>
            <a:r>
              <a:rPr lang="ru-RU" dirty="0" smtClean="0"/>
              <a:t>4 и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 smtClean="0"/>
              <a:t>= </a:t>
            </a:r>
            <a:r>
              <a:rPr lang="ru-RU" dirty="0"/>
              <a:t>– </a:t>
            </a:r>
            <a:r>
              <a:rPr lang="ru-RU" dirty="0" smtClean="0"/>
              <a:t>5/7</a:t>
            </a:r>
          </a:p>
          <a:p>
            <a:r>
              <a:rPr lang="ru-RU" dirty="0" smtClean="0"/>
              <a:t>Тогда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/>
              <a:t>+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 smtClean="0"/>
              <a:t>= 4 – 5/7 = 23/7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/>
              <a:t>*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/>
              <a:t>= 4 </a:t>
            </a:r>
            <a:r>
              <a:rPr lang="ru-RU" dirty="0" smtClean="0"/>
              <a:t>*(– 5/7) </a:t>
            </a:r>
            <a:r>
              <a:rPr lang="ru-RU" dirty="0"/>
              <a:t>= </a:t>
            </a:r>
            <a:r>
              <a:rPr lang="ru-RU" dirty="0" smtClean="0"/>
              <a:t>– 20/7</a:t>
            </a:r>
          </a:p>
          <a:p>
            <a:r>
              <a:rPr lang="ru-RU" dirty="0" smtClean="0"/>
              <a:t>По теореме, обратной теореме Виета, числа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dirty="0" smtClean="0"/>
              <a:t>и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dirty="0" smtClean="0"/>
              <a:t>являются корнями уравнения </a:t>
            </a:r>
            <a:r>
              <a:rPr lang="en-US" dirty="0" smtClean="0"/>
              <a:t>x</a:t>
            </a:r>
            <a:r>
              <a:rPr lang="ru-RU" baseline="30000" dirty="0" smtClean="0"/>
              <a:t>2</a:t>
            </a:r>
            <a:r>
              <a:rPr lang="ru-RU" dirty="0"/>
              <a:t> – </a:t>
            </a:r>
            <a:r>
              <a:rPr lang="en-US" dirty="0" smtClean="0"/>
              <a:t>23/7x</a:t>
            </a:r>
            <a:r>
              <a:rPr lang="ru-RU" dirty="0"/>
              <a:t> – </a:t>
            </a:r>
            <a:r>
              <a:rPr lang="en-US" dirty="0" smtClean="0"/>
              <a:t>20/7</a:t>
            </a:r>
            <a:r>
              <a:rPr lang="ru-RU" dirty="0" smtClean="0"/>
              <a:t>=0</a:t>
            </a:r>
            <a:endParaRPr lang="en-US" dirty="0" smtClean="0"/>
          </a:p>
          <a:p>
            <a:r>
              <a:rPr lang="ru-RU" dirty="0" smtClean="0"/>
              <a:t>Умножив обе части этого уравнения на 7, получим квадратное уравнение с целыми коэффициентами: 7</a:t>
            </a:r>
            <a:r>
              <a:rPr lang="en-US" dirty="0" smtClean="0"/>
              <a:t>x</a:t>
            </a:r>
            <a:r>
              <a:rPr lang="ru-RU" baseline="30000" dirty="0"/>
              <a:t>2</a:t>
            </a:r>
            <a:r>
              <a:rPr lang="ru-RU" dirty="0"/>
              <a:t> – </a:t>
            </a:r>
            <a:r>
              <a:rPr lang="en-US" dirty="0" smtClean="0"/>
              <a:t>23x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en-US" dirty="0" smtClean="0"/>
              <a:t>20</a:t>
            </a:r>
            <a:r>
              <a:rPr lang="ru-RU" dirty="0" smtClean="0"/>
              <a:t>=0</a:t>
            </a:r>
            <a:endParaRPr lang="en-US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75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34.6 Составьте квадратное уравнение с целыми коэффициентами, корни которого равны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2 и 5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2. – 1/3 и 2</a:t>
            </a:r>
          </a:p>
          <a:p>
            <a:endParaRPr lang="ru-RU" dirty="0" smtClean="0"/>
          </a:p>
          <a:p>
            <a:r>
              <a:rPr lang="ru-RU" dirty="0" smtClean="0"/>
              <a:t>3. – 0,2 и – 10 </a:t>
            </a:r>
          </a:p>
          <a:p>
            <a:endParaRPr lang="ru-RU" dirty="0" smtClean="0"/>
          </a:p>
          <a:p>
            <a:r>
              <a:rPr lang="ru-RU" dirty="0" smtClean="0"/>
              <a:t>4. </a:t>
            </a:r>
            <a:r>
              <a:rPr lang="ru-RU" dirty="0"/>
              <a:t>–</a:t>
            </a:r>
            <a:r>
              <a:rPr lang="ru-RU" dirty="0" smtClean="0"/>
              <a:t> </a:t>
            </a:r>
            <a:r>
              <a:rPr lang="ru-RU" dirty="0" smtClean="0">
                <a:sym typeface="Symbol"/>
              </a:rPr>
              <a:t>7 и </a:t>
            </a:r>
            <a:r>
              <a:rPr lang="ru-RU" dirty="0">
                <a:sym typeface="Symbol"/>
              </a:rPr>
              <a:t>7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2439425"/>
            <a:ext cx="2124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x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 – 7</a:t>
            </a:r>
            <a:r>
              <a:rPr lang="en-US" sz="2400" dirty="0" smtClean="0"/>
              <a:t>x</a:t>
            </a:r>
            <a:r>
              <a:rPr lang="ru-RU" sz="2400" dirty="0" smtClean="0"/>
              <a:t> + </a:t>
            </a:r>
            <a:r>
              <a:rPr lang="ru-RU" sz="2400" dirty="0"/>
              <a:t>1</a:t>
            </a:r>
            <a:r>
              <a:rPr lang="en-US" sz="2400" dirty="0" smtClean="0"/>
              <a:t>0</a:t>
            </a:r>
            <a:r>
              <a:rPr lang="ru-RU" sz="2400" dirty="0" smtClean="0"/>
              <a:t>=0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3356992"/>
            <a:ext cx="2465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x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 – 5/3</a:t>
            </a:r>
            <a:r>
              <a:rPr lang="en-US" sz="2400" dirty="0" smtClean="0"/>
              <a:t>x</a:t>
            </a:r>
            <a:r>
              <a:rPr lang="ru-RU" sz="2400" dirty="0" smtClean="0"/>
              <a:t> – </a:t>
            </a:r>
            <a:r>
              <a:rPr lang="en-US" sz="2400" dirty="0" smtClean="0"/>
              <a:t>2</a:t>
            </a:r>
            <a:r>
              <a:rPr lang="ru-RU" sz="2400" dirty="0" smtClean="0"/>
              <a:t>/3=0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70802" y="4370431"/>
            <a:ext cx="2388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x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 + 10,2</a:t>
            </a:r>
            <a:r>
              <a:rPr lang="en-US" sz="2400" dirty="0" smtClean="0"/>
              <a:t>x</a:t>
            </a:r>
            <a:r>
              <a:rPr lang="ru-RU" sz="2400" dirty="0" smtClean="0"/>
              <a:t> + </a:t>
            </a:r>
            <a:r>
              <a:rPr lang="en-US" sz="2400" dirty="0" smtClean="0"/>
              <a:t>2</a:t>
            </a:r>
            <a:r>
              <a:rPr lang="ru-RU" sz="2400" dirty="0" smtClean="0"/>
              <a:t>=0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5301207"/>
            <a:ext cx="1309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x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 – 7=0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9412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077377" cy="1675314"/>
          </a:xfrm>
        </p:spPr>
        <p:txBody>
          <a:bodyPr>
            <a:noAutofit/>
          </a:bodyPr>
          <a:lstStyle/>
          <a:p>
            <a:r>
              <a:rPr lang="ru-RU" sz="2800" dirty="0" smtClean="0"/>
              <a:t>34.10 Число 1/3 является корнем</a:t>
            </a:r>
            <a:r>
              <a:rPr lang="ru-RU" sz="2800" dirty="0"/>
              <a:t> уравнения </a:t>
            </a:r>
            <a:r>
              <a:rPr lang="ru-RU" sz="2800" dirty="0" smtClean="0"/>
              <a:t>6</a:t>
            </a:r>
            <a:r>
              <a:rPr lang="en-US" sz="2800" dirty="0" smtClean="0"/>
              <a:t>x</a:t>
            </a:r>
            <a:r>
              <a:rPr lang="ru-RU" sz="2800" baseline="30000" dirty="0"/>
              <a:t>2</a:t>
            </a:r>
            <a:r>
              <a:rPr lang="en-US" sz="2800" baseline="30000" dirty="0"/>
              <a:t> </a:t>
            </a:r>
            <a:r>
              <a:rPr lang="ru-RU" sz="2800" dirty="0"/>
              <a:t>–</a:t>
            </a:r>
            <a:r>
              <a:rPr lang="en-US" sz="2800" dirty="0"/>
              <a:t> </a:t>
            </a:r>
            <a:r>
              <a:rPr lang="en-US" sz="2800" dirty="0" err="1" smtClean="0"/>
              <a:t>bx</a:t>
            </a:r>
            <a:r>
              <a:rPr lang="ru-RU" sz="2800" dirty="0" smtClean="0"/>
              <a:t> </a:t>
            </a:r>
            <a:r>
              <a:rPr lang="ru-RU" sz="2800" dirty="0"/>
              <a:t>+</a:t>
            </a:r>
            <a:r>
              <a:rPr lang="en-US" sz="2800" dirty="0"/>
              <a:t> </a:t>
            </a:r>
            <a:r>
              <a:rPr lang="ru-RU" sz="2800" dirty="0" smtClean="0"/>
              <a:t>4=0</a:t>
            </a:r>
            <a:r>
              <a:rPr lang="ru-RU" sz="2800" dirty="0"/>
              <a:t>. Найдите второй корень уравнения и значение параметра </a:t>
            </a:r>
            <a:r>
              <a:rPr lang="en-US" sz="2800" dirty="0" smtClean="0"/>
              <a:t>b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708921"/>
            <a:ext cx="6709360" cy="301414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dirty="0"/>
              <a:t>= </a:t>
            </a:r>
            <a:r>
              <a:rPr lang="ru-RU" dirty="0" smtClean="0"/>
              <a:t>1/3</a:t>
            </a:r>
          </a:p>
          <a:p>
            <a:r>
              <a:rPr lang="ru-RU" dirty="0" smtClean="0"/>
              <a:t>Преобразуем уравнение: </a:t>
            </a:r>
            <a:r>
              <a:rPr lang="en-US" dirty="0" smtClean="0"/>
              <a:t>x</a:t>
            </a:r>
            <a:r>
              <a:rPr lang="ru-RU" baseline="30000" dirty="0"/>
              <a:t>2</a:t>
            </a:r>
            <a:r>
              <a:rPr lang="en-US" baseline="30000" dirty="0"/>
              <a:t> </a:t>
            </a:r>
            <a:r>
              <a:rPr lang="ru-RU" dirty="0"/>
              <a:t>–</a:t>
            </a:r>
            <a:r>
              <a:rPr lang="en-US" dirty="0"/>
              <a:t> </a:t>
            </a:r>
            <a:r>
              <a:rPr lang="ru-RU" dirty="0" smtClean="0"/>
              <a:t>(</a:t>
            </a:r>
            <a:r>
              <a:rPr lang="en-US" dirty="0" smtClean="0"/>
              <a:t>b</a:t>
            </a:r>
            <a:r>
              <a:rPr lang="ru-RU" dirty="0" smtClean="0"/>
              <a:t>/6)</a:t>
            </a:r>
            <a:r>
              <a:rPr lang="en-US" dirty="0" smtClean="0"/>
              <a:t>x</a:t>
            </a:r>
            <a:r>
              <a:rPr lang="ru-RU" dirty="0" smtClean="0"/>
              <a:t> </a:t>
            </a:r>
            <a:r>
              <a:rPr lang="ru-RU" dirty="0"/>
              <a:t>+</a:t>
            </a:r>
            <a:r>
              <a:rPr lang="en-US" dirty="0"/>
              <a:t> </a:t>
            </a:r>
            <a:r>
              <a:rPr lang="ru-RU" dirty="0" smtClean="0"/>
              <a:t>2/3=0</a:t>
            </a:r>
            <a:endParaRPr lang="ru-RU" dirty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/>
              <a:t>*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/>
              <a:t> = </a:t>
            </a:r>
            <a:r>
              <a:rPr lang="ru-RU" dirty="0" smtClean="0"/>
              <a:t>2/3 = 1/3 * 2</a:t>
            </a:r>
            <a:endParaRPr lang="ru-RU" dirty="0"/>
          </a:p>
          <a:p>
            <a:r>
              <a:rPr lang="ru-RU" dirty="0"/>
              <a:t>Тогда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/>
              <a:t> = </a:t>
            </a:r>
            <a:r>
              <a:rPr lang="ru-RU" dirty="0" smtClean="0"/>
              <a:t>2</a:t>
            </a:r>
          </a:p>
          <a:p>
            <a:r>
              <a:rPr lang="en-US" dirty="0" smtClean="0"/>
              <a:t>b/6</a:t>
            </a:r>
            <a:r>
              <a:rPr lang="ru-RU" dirty="0" smtClean="0"/>
              <a:t> </a:t>
            </a:r>
            <a:r>
              <a:rPr lang="ru-RU" dirty="0"/>
              <a:t>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/>
              <a:t>+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/>
              <a:t> = </a:t>
            </a:r>
            <a:r>
              <a:rPr lang="ru-RU" dirty="0" smtClean="0"/>
              <a:t>1/3+2 = 7/3</a:t>
            </a:r>
            <a:endParaRPr lang="ru-RU" dirty="0"/>
          </a:p>
          <a:p>
            <a:r>
              <a:rPr lang="en-US" dirty="0" smtClean="0"/>
              <a:t>b</a:t>
            </a:r>
            <a:r>
              <a:rPr lang="ru-RU" dirty="0" smtClean="0"/>
              <a:t> = 7/3 * 6 = 14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47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692696"/>
            <a:ext cx="6965245" cy="1202485"/>
          </a:xfrm>
        </p:spPr>
        <p:txBody>
          <a:bodyPr/>
          <a:lstStyle/>
          <a:p>
            <a:r>
              <a:rPr lang="en-US" i="1" dirty="0"/>
              <a:t>x</a:t>
            </a:r>
            <a:r>
              <a:rPr lang="ru-RU" i="1" baseline="30000" dirty="0"/>
              <a:t>2 </a:t>
            </a:r>
            <a:r>
              <a:rPr lang="ru-RU" i="1" dirty="0"/>
              <a:t>– 2020</a:t>
            </a:r>
            <a:r>
              <a:rPr lang="en-US" i="1" dirty="0"/>
              <a:t>x </a:t>
            </a:r>
            <a:r>
              <a:rPr lang="ru-RU" i="1" dirty="0"/>
              <a:t>+ 2019 </a:t>
            </a:r>
            <a:r>
              <a:rPr lang="ru-RU" i="1" dirty="0" smtClean="0"/>
              <a:t>=</a:t>
            </a:r>
            <a:r>
              <a:rPr lang="en-US" i="1" dirty="0" smtClean="0"/>
              <a:t> </a:t>
            </a:r>
            <a:r>
              <a:rPr lang="ru-RU" i="1" dirty="0" smtClean="0"/>
              <a:t>0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24944"/>
            <a:ext cx="2448272" cy="333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61930" y="179923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i="1" dirty="0">
                <a:latin typeface="+mj-lt"/>
              </a:rPr>
              <a:t>x</a:t>
            </a:r>
            <a:r>
              <a:rPr lang="ru-RU" sz="2800" i="1" baseline="-25000" dirty="0">
                <a:latin typeface="+mj-lt"/>
              </a:rPr>
              <a:t>1</a:t>
            </a:r>
            <a:r>
              <a:rPr lang="ru-RU" sz="2800" i="1" dirty="0">
                <a:latin typeface="+mj-lt"/>
              </a:rPr>
              <a:t>+</a:t>
            </a:r>
            <a:r>
              <a:rPr lang="en-US" sz="2800" i="1" dirty="0">
                <a:latin typeface="+mj-lt"/>
              </a:rPr>
              <a:t>x</a:t>
            </a:r>
            <a:r>
              <a:rPr lang="en-US" sz="2800" i="1" baseline="-25000" dirty="0">
                <a:latin typeface="+mj-lt"/>
              </a:rPr>
              <a:t>2</a:t>
            </a:r>
            <a:r>
              <a:rPr lang="en-US" sz="2800" i="1" dirty="0">
                <a:latin typeface="+mj-lt"/>
              </a:rPr>
              <a:t>= - </a:t>
            </a:r>
            <a:r>
              <a:rPr lang="en-US" sz="2800" i="1" dirty="0" smtClean="0">
                <a:latin typeface="+mj-lt"/>
              </a:rPr>
              <a:t>b</a:t>
            </a:r>
            <a:r>
              <a:rPr lang="ru-RU" sz="2800" i="1" dirty="0" smtClean="0">
                <a:latin typeface="+mj-lt"/>
              </a:rPr>
              <a:t> = 2020</a:t>
            </a:r>
            <a:r>
              <a:rPr lang="en-US" sz="2800" i="1" dirty="0" smtClean="0">
                <a:latin typeface="+mj-lt"/>
              </a:rPr>
              <a:t> </a:t>
            </a:r>
            <a:endParaRPr lang="en-US" sz="2800" i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4928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i="1" dirty="0" smtClean="0">
                <a:latin typeface="+mj-lt"/>
              </a:rPr>
              <a:t>x</a:t>
            </a:r>
            <a:r>
              <a:rPr lang="ru-RU" sz="2800" i="1" baseline="-25000" dirty="0">
                <a:latin typeface="+mj-lt"/>
              </a:rPr>
              <a:t>1</a:t>
            </a:r>
            <a:r>
              <a:rPr lang="ru-RU" sz="2800" i="1" dirty="0">
                <a:latin typeface="+mj-lt"/>
              </a:rPr>
              <a:t>*</a:t>
            </a:r>
            <a:r>
              <a:rPr lang="en-US" sz="2800" i="1" dirty="0">
                <a:latin typeface="+mj-lt"/>
              </a:rPr>
              <a:t>x</a:t>
            </a:r>
            <a:r>
              <a:rPr lang="en-US" sz="2800" i="1" baseline="-25000" dirty="0">
                <a:latin typeface="+mj-lt"/>
              </a:rPr>
              <a:t>2</a:t>
            </a:r>
            <a:r>
              <a:rPr lang="en-US" sz="2800" i="1" dirty="0">
                <a:latin typeface="+mj-lt"/>
              </a:rPr>
              <a:t>= </a:t>
            </a:r>
            <a:r>
              <a:rPr lang="en-US" sz="2800" i="1" dirty="0" smtClean="0">
                <a:latin typeface="+mj-lt"/>
              </a:rPr>
              <a:t>c</a:t>
            </a:r>
            <a:r>
              <a:rPr lang="ru-RU" sz="2800" i="1" dirty="0" smtClean="0">
                <a:latin typeface="+mj-lt"/>
              </a:rPr>
              <a:t> = 2019</a:t>
            </a:r>
            <a:endParaRPr lang="ru-RU" sz="2800" i="1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03215" y="3244334"/>
            <a:ext cx="830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+mj-lt"/>
              </a:rPr>
              <a:t>x</a:t>
            </a:r>
            <a:r>
              <a:rPr lang="ru-RU" sz="2800" i="1" baseline="-25000" dirty="0" smtClean="0">
                <a:latin typeface="+mj-lt"/>
              </a:rPr>
              <a:t>1</a:t>
            </a:r>
            <a:r>
              <a:rPr lang="en-US" sz="2800" i="1" dirty="0" smtClean="0">
                <a:latin typeface="+mj-lt"/>
              </a:rPr>
              <a:t>= </a:t>
            </a:r>
            <a:r>
              <a:rPr lang="ru-RU" sz="2800" i="1" dirty="0" smtClean="0">
                <a:latin typeface="+mj-lt"/>
              </a:rPr>
              <a:t>1</a:t>
            </a:r>
            <a:endParaRPr lang="ru-RU" sz="28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71955" y="3789040"/>
            <a:ext cx="1503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+mj-lt"/>
              </a:rPr>
              <a:t>x</a:t>
            </a:r>
            <a:r>
              <a:rPr lang="en-US" sz="2800" i="1" baseline="-25000" dirty="0" smtClean="0">
                <a:latin typeface="+mj-lt"/>
              </a:rPr>
              <a:t>2</a:t>
            </a:r>
            <a:r>
              <a:rPr lang="en-US" sz="2800" i="1" dirty="0" smtClean="0">
                <a:latin typeface="+mj-lt"/>
              </a:rPr>
              <a:t>=</a:t>
            </a:r>
            <a:r>
              <a:rPr lang="ru-RU" sz="2800" i="1" dirty="0" smtClean="0">
                <a:latin typeface="+mj-lt"/>
              </a:rPr>
              <a:t> 2019</a:t>
            </a:r>
            <a:r>
              <a:rPr lang="en-US" sz="2800" i="1" dirty="0" smtClean="0">
                <a:latin typeface="+mj-lt"/>
              </a:rPr>
              <a:t> 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777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920880" cy="5040560"/>
          </a:xfrm>
        </p:spPr>
        <p:txBody>
          <a:bodyPr>
            <a:noAutofit/>
          </a:bodyPr>
          <a:lstStyle/>
          <a:p>
            <a:r>
              <a:rPr lang="ru-RU" sz="2400" b="1" dirty="0"/>
              <a:t>Домашнее задание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Выучить теорему Виета, обратную теорему и их следствия.</a:t>
            </a:r>
            <a:br>
              <a:rPr lang="ru-RU" sz="2400" dirty="0" smtClean="0"/>
            </a:br>
            <a:r>
              <a:rPr lang="en-US" sz="2400" b="1" dirty="0"/>
              <a:t>I </a:t>
            </a:r>
            <a:r>
              <a:rPr lang="ru-RU" sz="2400" b="1" dirty="0" err="1"/>
              <a:t>ур</a:t>
            </a:r>
            <a:r>
              <a:rPr lang="ru-RU" sz="2400" dirty="0"/>
              <a:t>.: № 34.2, № 34.5, № 34.7 (1,2) – максимум «4»</a:t>
            </a:r>
            <a:br>
              <a:rPr lang="ru-RU" sz="2400" dirty="0"/>
            </a:br>
            <a:r>
              <a:rPr lang="en-US" sz="2400" b="1" dirty="0"/>
              <a:t>II</a:t>
            </a:r>
            <a:r>
              <a:rPr lang="ru-RU" sz="2400" b="1" dirty="0"/>
              <a:t> </a:t>
            </a:r>
            <a:r>
              <a:rPr lang="ru-RU" sz="2400" b="1" dirty="0" err="1"/>
              <a:t>ур</a:t>
            </a:r>
            <a:r>
              <a:rPr lang="ru-RU" sz="2400" dirty="0"/>
              <a:t>.: № 34.5, № 34.7 (1,2) № 34.9 – максимум «5» </a:t>
            </a:r>
            <a:br>
              <a:rPr lang="ru-RU" sz="2400" dirty="0"/>
            </a:br>
            <a:r>
              <a:rPr lang="en-US" sz="2400" b="1" dirty="0"/>
              <a:t>III </a:t>
            </a:r>
            <a:r>
              <a:rPr lang="ru-RU" sz="2400" b="1" dirty="0" err="1"/>
              <a:t>ур</a:t>
            </a:r>
            <a:r>
              <a:rPr lang="ru-RU" sz="2400" dirty="0"/>
              <a:t>.: № </a:t>
            </a:r>
            <a:r>
              <a:rPr lang="ru-RU" sz="2400" dirty="0" smtClean="0"/>
              <a:t>34.11, </a:t>
            </a:r>
            <a:r>
              <a:rPr lang="ru-RU" sz="2400" dirty="0"/>
              <a:t>№ 34.7 (1,2) № 34.16 (1,2,3) </a:t>
            </a:r>
            <a:r>
              <a:rPr lang="ru-RU" sz="2400" dirty="0" smtClean="0"/>
              <a:t>– </a:t>
            </a:r>
            <a:br>
              <a:rPr lang="ru-RU" sz="2400" dirty="0" smtClean="0"/>
            </a:br>
            <a:r>
              <a:rPr lang="ru-RU" sz="2400" dirty="0" smtClean="0"/>
              <a:t>максимум </a:t>
            </a:r>
            <a:r>
              <a:rPr lang="ru-RU" sz="2400" dirty="0"/>
              <a:t>«5»</a:t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+ </a:t>
            </a:r>
            <a:r>
              <a:rPr lang="ru-RU" sz="2400" dirty="0"/>
              <a:t>Творческое задание на выбор на оценку:</a:t>
            </a:r>
            <a:br>
              <a:rPr lang="ru-RU" sz="2400" dirty="0"/>
            </a:br>
            <a:r>
              <a:rPr lang="ru-RU" sz="2400" dirty="0"/>
              <a:t>– Доказать теорему Виета;</a:t>
            </a:r>
            <a:br>
              <a:rPr lang="ru-RU" sz="2400" dirty="0"/>
            </a:br>
            <a:r>
              <a:rPr lang="ru-RU" sz="2400" dirty="0"/>
              <a:t>– Доказать теорему, обратную теореме Виета;</a:t>
            </a:r>
            <a:br>
              <a:rPr lang="ru-RU" sz="2400" dirty="0"/>
            </a:br>
            <a:r>
              <a:rPr lang="ru-RU" sz="2400" dirty="0"/>
              <a:t>– В группе (3 чел) доклад по биографии </a:t>
            </a:r>
            <a:r>
              <a:rPr lang="ru-RU" sz="2400" dirty="0" smtClean="0"/>
              <a:t>Виета.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056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433683"/>
              </p:ext>
            </p:extLst>
          </p:nvPr>
        </p:nvGraphicFramePr>
        <p:xfrm>
          <a:off x="1187623" y="738943"/>
          <a:ext cx="6628061" cy="2367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9755"/>
                <a:gridCol w="611517"/>
                <a:gridCol w="611517"/>
                <a:gridCol w="612134"/>
                <a:gridCol w="702752"/>
                <a:gridCol w="702752"/>
                <a:gridCol w="961045"/>
                <a:gridCol w="786589"/>
              </a:tblGrid>
              <a:tr h="4578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 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7" marR="62237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a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7" marR="62237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b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7" marR="62237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c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7" marR="62237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X</a:t>
                      </a:r>
                      <a:r>
                        <a:rPr lang="en-US" sz="2000" baseline="-25000">
                          <a:effectLst/>
                          <a:latin typeface="+mj-lt"/>
                        </a:rPr>
                        <a:t>1</a:t>
                      </a:r>
                      <a:endParaRPr lang="ru-RU" sz="105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7" marR="62237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X</a:t>
                      </a:r>
                      <a:r>
                        <a:rPr lang="en-US" sz="2000" baseline="-25000">
                          <a:effectLst/>
                          <a:latin typeface="+mj-lt"/>
                        </a:rPr>
                        <a:t>2</a:t>
                      </a:r>
                      <a:endParaRPr lang="ru-RU" sz="105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7" marR="62237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X</a:t>
                      </a:r>
                      <a:r>
                        <a:rPr lang="en-US" sz="2000" baseline="-25000">
                          <a:effectLst/>
                          <a:latin typeface="+mj-lt"/>
                        </a:rPr>
                        <a:t>1</a:t>
                      </a:r>
                      <a:r>
                        <a:rPr lang="en-US" sz="2000">
                          <a:effectLst/>
                          <a:latin typeface="+mj-lt"/>
                        </a:rPr>
                        <a:t>+ X</a:t>
                      </a:r>
                      <a:r>
                        <a:rPr lang="en-US" sz="2000" baseline="-25000">
                          <a:effectLst/>
                          <a:latin typeface="+mj-lt"/>
                        </a:rPr>
                        <a:t>2</a:t>
                      </a:r>
                      <a:endParaRPr lang="ru-RU" sz="105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7" marR="62237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X</a:t>
                      </a:r>
                      <a:r>
                        <a:rPr lang="en-US" sz="2000" baseline="-25000">
                          <a:effectLst/>
                          <a:latin typeface="+mj-lt"/>
                        </a:rPr>
                        <a:t>1</a:t>
                      </a:r>
                      <a:r>
                        <a:rPr lang="en-US" sz="2000">
                          <a:effectLst/>
                          <a:latin typeface="+mj-lt"/>
                        </a:rPr>
                        <a:t>*X</a:t>
                      </a:r>
                      <a:r>
                        <a:rPr lang="en-US" sz="2000" baseline="-25000">
                          <a:effectLst/>
                          <a:latin typeface="+mj-lt"/>
                        </a:rPr>
                        <a:t>2</a:t>
                      </a:r>
                      <a:endParaRPr lang="ru-RU" sz="105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7" marR="62237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36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x</a:t>
                      </a:r>
                      <a:r>
                        <a:rPr lang="ru-RU" sz="2000" baseline="30000" dirty="0">
                          <a:effectLst/>
                          <a:latin typeface="+mj-lt"/>
                        </a:rPr>
                        <a:t>2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+6x+8=0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7" marR="62237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 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7" marR="62237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 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7" marR="62237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 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7" marR="62237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 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7" marR="62237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j-lt"/>
                        </a:rPr>
                        <a:t> </a:t>
                      </a:r>
                      <a:endParaRPr lang="ru-RU" sz="105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7" marR="62237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 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7" marR="62237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 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7" marR="62237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36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x</a:t>
                      </a:r>
                      <a:r>
                        <a:rPr lang="ru-RU" sz="2000" baseline="30000" dirty="0">
                          <a:effectLst/>
                          <a:latin typeface="+mj-lt"/>
                        </a:rPr>
                        <a:t>2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+x-90=0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7" marR="62237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 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7" marR="62237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 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7" marR="62237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 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7" marR="62237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 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7" marR="62237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 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7" marR="62237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 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7" marR="62237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 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7" marR="62237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36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3x</a:t>
                      </a:r>
                      <a:r>
                        <a:rPr lang="ru-RU" sz="2000" baseline="30000">
                          <a:effectLst/>
                          <a:latin typeface="+mj-lt"/>
                        </a:rPr>
                        <a:t>2</a:t>
                      </a:r>
                      <a:r>
                        <a:rPr lang="en-US" sz="2000">
                          <a:effectLst/>
                          <a:latin typeface="+mj-lt"/>
                        </a:rPr>
                        <a:t>-5x+2=0</a:t>
                      </a:r>
                      <a:endParaRPr lang="ru-RU" sz="105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7" marR="62237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 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7" marR="62237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j-lt"/>
                        </a:rPr>
                        <a:t> </a:t>
                      </a:r>
                      <a:endParaRPr lang="ru-RU" sz="105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7" marR="62237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j-lt"/>
                        </a:rPr>
                        <a:t> </a:t>
                      </a:r>
                      <a:endParaRPr lang="ru-RU" sz="105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7" marR="62237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j-lt"/>
                        </a:rPr>
                        <a:t> </a:t>
                      </a:r>
                      <a:endParaRPr lang="ru-RU" sz="105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7" marR="62237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 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7" marR="62237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 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7" marR="62237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 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237" marR="62237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840" y="3356992"/>
            <a:ext cx="2519124" cy="289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43808" y="1196752"/>
            <a:ext cx="504055" cy="52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491880" y="1268760"/>
            <a:ext cx="568357" cy="52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 smtClean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139952" y="1268760"/>
            <a:ext cx="500209" cy="52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>
                <a:solidFill>
                  <a:schemeClr val="bg1"/>
                </a:solidFill>
              </a:rPr>
              <a:t>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716016" y="1203506"/>
            <a:ext cx="538137" cy="52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 smtClean="0">
                <a:solidFill>
                  <a:schemeClr val="bg1"/>
                </a:solidFill>
              </a:rPr>
              <a:t>-4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436096" y="1238963"/>
            <a:ext cx="612070" cy="52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 smtClean="0">
                <a:solidFill>
                  <a:schemeClr val="bg1"/>
                </a:solidFill>
              </a:rPr>
              <a:t>-2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048166" y="1253848"/>
            <a:ext cx="864095" cy="52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 smtClean="0">
                <a:solidFill>
                  <a:schemeClr val="bg1"/>
                </a:solidFill>
              </a:rPr>
              <a:t>-6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077402" y="1268760"/>
            <a:ext cx="545375" cy="52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 smtClean="0">
                <a:solidFill>
                  <a:schemeClr val="bg1"/>
                </a:solidFill>
              </a:rPr>
              <a:t>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843808" y="1861518"/>
            <a:ext cx="504055" cy="52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491880" y="1861518"/>
            <a:ext cx="504055" cy="52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995935" y="1767627"/>
            <a:ext cx="730394" cy="622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 smtClean="0">
                <a:solidFill>
                  <a:schemeClr val="bg1"/>
                </a:solidFill>
              </a:rPr>
              <a:t>-90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640161" y="1797424"/>
            <a:ext cx="723927" cy="615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 smtClean="0">
                <a:solidFill>
                  <a:schemeClr val="bg1"/>
                </a:solidFill>
              </a:rPr>
              <a:t>-10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502791" y="1884631"/>
            <a:ext cx="545375" cy="52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>
                <a:solidFill>
                  <a:schemeClr val="bg1"/>
                </a:solidFill>
              </a:rPr>
              <a:t>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048166" y="1858773"/>
            <a:ext cx="864095" cy="52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 smtClean="0">
                <a:solidFill>
                  <a:schemeClr val="bg1"/>
                </a:solidFill>
              </a:rPr>
              <a:t>-1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7020272" y="1914543"/>
            <a:ext cx="756084" cy="52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 smtClean="0">
                <a:solidFill>
                  <a:schemeClr val="bg1"/>
                </a:solidFill>
              </a:rPr>
              <a:t>-90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843808" y="2527021"/>
            <a:ext cx="504055" cy="52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522100" y="2527021"/>
            <a:ext cx="538137" cy="52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 smtClean="0">
                <a:solidFill>
                  <a:schemeClr val="bg1"/>
                </a:solidFill>
              </a:rPr>
              <a:t>-5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4136106" y="2523820"/>
            <a:ext cx="504055" cy="52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750096" y="2523820"/>
            <a:ext cx="504055" cy="52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5364089" y="2527021"/>
            <a:ext cx="684078" cy="52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 smtClean="0">
                <a:solidFill>
                  <a:schemeClr val="bg1"/>
                </a:solidFill>
              </a:rPr>
              <a:t>2/3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6138174" y="2520619"/>
            <a:ext cx="684078" cy="52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>
                <a:solidFill>
                  <a:schemeClr val="bg1"/>
                </a:solidFill>
              </a:rPr>
              <a:t>5</a:t>
            </a:r>
            <a:r>
              <a:rPr lang="en-US" i="1" dirty="0" smtClean="0">
                <a:solidFill>
                  <a:schemeClr val="bg1"/>
                </a:solidFill>
              </a:rPr>
              <a:t>/3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7066216" y="2534706"/>
            <a:ext cx="684078" cy="52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 smtClean="0">
                <a:solidFill>
                  <a:schemeClr val="bg1"/>
                </a:solidFill>
              </a:rPr>
              <a:t>2/3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4733056" y="3524708"/>
            <a:ext cx="504055" cy="52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i="1" dirty="0" smtClean="0">
                <a:solidFill>
                  <a:schemeClr val="accent2"/>
                </a:solidFill>
              </a:rPr>
              <a:t>т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1320578" y="4337097"/>
            <a:ext cx="504055" cy="52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i="1" dirty="0">
                <a:solidFill>
                  <a:schemeClr val="accent2"/>
                </a:solidFill>
              </a:rPr>
              <a:t>Т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2475519" y="3524708"/>
            <a:ext cx="504055" cy="52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i="1" dirty="0" smtClean="0">
                <a:solidFill>
                  <a:schemeClr val="accent2"/>
                </a:solidFill>
              </a:rPr>
              <a:t>е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3857077" y="3524708"/>
            <a:ext cx="504055" cy="52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i="1" dirty="0" smtClean="0">
                <a:solidFill>
                  <a:schemeClr val="accent2"/>
                </a:solidFill>
              </a:rPr>
              <a:t>е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2701884" y="4865761"/>
            <a:ext cx="504055" cy="52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i="1" dirty="0" smtClean="0">
                <a:solidFill>
                  <a:schemeClr val="accent2"/>
                </a:solidFill>
              </a:rPr>
              <a:t>е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2880756" y="4072765"/>
            <a:ext cx="504055" cy="52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i="1" dirty="0" smtClean="0">
                <a:solidFill>
                  <a:schemeClr val="accent2"/>
                </a:solidFill>
              </a:rPr>
              <a:t>о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4246041" y="4541566"/>
            <a:ext cx="504055" cy="52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i="1" dirty="0" smtClean="0">
                <a:solidFill>
                  <a:schemeClr val="accent2"/>
                </a:solidFill>
              </a:rPr>
              <a:t>и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2246140" y="4232727"/>
            <a:ext cx="504055" cy="52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i="1" dirty="0" smtClean="0">
                <a:solidFill>
                  <a:schemeClr val="accent2"/>
                </a:solidFill>
              </a:rPr>
              <a:t>р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3556182" y="4229090"/>
            <a:ext cx="504055" cy="52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i="1" dirty="0" smtClean="0">
                <a:solidFill>
                  <a:schemeClr val="accent2"/>
                </a:solidFill>
              </a:rPr>
              <a:t>В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1694683" y="3615871"/>
            <a:ext cx="504055" cy="52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i="1" dirty="0" smtClean="0">
                <a:solidFill>
                  <a:schemeClr val="accent2"/>
                </a:solidFill>
              </a:rPr>
              <a:t>м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694683" y="4865761"/>
            <a:ext cx="504055" cy="52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i="1" dirty="0" smtClean="0">
                <a:solidFill>
                  <a:schemeClr val="accent2"/>
                </a:solidFill>
              </a:rPr>
              <a:t>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4983727" y="4229090"/>
            <a:ext cx="504055" cy="52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i="1" dirty="0" smtClean="0">
                <a:solidFill>
                  <a:schemeClr val="accent2"/>
                </a:solidFill>
              </a:rPr>
              <a:t>а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1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Теорема Виета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74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115616" y="1988840"/>
                <a:ext cx="7016660" cy="2520280"/>
              </a:xfrm>
            </p:spPr>
            <p:txBody>
              <a:bodyPr>
                <a:noAutofit/>
              </a:bodyPr>
              <a:lstStyle/>
              <a:p>
                <a:r>
                  <a:rPr lang="en-US" sz="3600" b="1" dirty="0" smtClean="0"/>
                  <a:t/>
                </a:r>
                <a:br>
                  <a:rPr lang="en-US" sz="3600" b="1" dirty="0" smtClean="0"/>
                </a:br>
                <a:r>
                  <a:rPr lang="ru-RU" sz="3600" b="1" dirty="0" smtClean="0"/>
                  <a:t>Если </a:t>
                </a:r>
                <a:r>
                  <a:rPr lang="en-US" sz="3600" b="1" dirty="0"/>
                  <a:t>x</a:t>
                </a:r>
                <a:r>
                  <a:rPr lang="ru-RU" sz="3600" b="1" baseline="-25000" dirty="0" smtClean="0"/>
                  <a:t>1</a:t>
                </a:r>
                <a:r>
                  <a:rPr lang="ru-RU" sz="3600" b="1" dirty="0" smtClean="0"/>
                  <a:t> и  </a:t>
                </a:r>
                <a:r>
                  <a:rPr lang="en-US" sz="3600" b="1" dirty="0" smtClean="0"/>
                  <a:t>x</a:t>
                </a:r>
                <a:r>
                  <a:rPr lang="en-US" sz="3600" b="1" baseline="-25000" dirty="0" smtClean="0"/>
                  <a:t>2</a:t>
                </a:r>
                <a:r>
                  <a:rPr lang="ru-RU" sz="3600" b="1" baseline="-25000" dirty="0" smtClean="0"/>
                  <a:t> </a:t>
                </a:r>
                <a:r>
                  <a:rPr lang="ru-RU" sz="3600" b="1" dirty="0"/>
                  <a:t>– </a:t>
                </a:r>
                <a:r>
                  <a:rPr lang="ru-RU" sz="3600" b="1" dirty="0" smtClean="0"/>
                  <a:t> </a:t>
                </a:r>
                <a:r>
                  <a:rPr lang="ru-RU" sz="3600" b="1" dirty="0"/>
                  <a:t>корни </a:t>
                </a:r>
                <a:r>
                  <a:rPr lang="ru-RU" sz="3600" b="1" dirty="0" smtClean="0"/>
                  <a:t>уравнения </a:t>
                </a:r>
                <a:r>
                  <a:rPr lang="en-US" sz="3600" b="1" dirty="0"/>
                  <a:t>ax</a:t>
                </a:r>
                <a:r>
                  <a:rPr lang="ru-RU" sz="3600" b="1" baseline="30000" dirty="0"/>
                  <a:t>2</a:t>
                </a:r>
                <a:r>
                  <a:rPr lang="ru-RU" sz="3600" b="1" dirty="0"/>
                  <a:t>+</a:t>
                </a:r>
                <a:r>
                  <a:rPr lang="en-US" sz="3600" b="1" dirty="0" err="1"/>
                  <a:t>bx</a:t>
                </a:r>
                <a:r>
                  <a:rPr lang="ru-RU" sz="3600" b="1" dirty="0"/>
                  <a:t>+</a:t>
                </a:r>
                <a:r>
                  <a:rPr lang="en-US" sz="3600" b="1" dirty="0"/>
                  <a:t>c</a:t>
                </a:r>
                <a:r>
                  <a:rPr lang="ru-RU" sz="3600" b="1" dirty="0" smtClean="0"/>
                  <a:t>=0, то </a:t>
                </a:r>
                <a:r>
                  <a:rPr lang="en-US" sz="3600" b="1" dirty="0" smtClean="0"/>
                  <a:t/>
                </a:r>
                <a:br>
                  <a:rPr lang="en-US" sz="3600" b="1" dirty="0" smtClean="0"/>
                </a:br>
                <a:r>
                  <a:rPr lang="en-US" sz="3600" b="1" dirty="0" smtClean="0"/>
                  <a:t>x</a:t>
                </a:r>
                <a:r>
                  <a:rPr lang="ru-RU" sz="3600" b="1" baseline="-25000" dirty="0" smtClean="0"/>
                  <a:t>1</a:t>
                </a:r>
                <a:r>
                  <a:rPr lang="ru-RU" sz="3600" b="1" dirty="0" smtClean="0"/>
                  <a:t>+</a:t>
                </a:r>
                <a:r>
                  <a:rPr lang="en-US" sz="3600" b="1" dirty="0" smtClean="0"/>
                  <a:t>x</a:t>
                </a:r>
                <a:r>
                  <a:rPr lang="en-US" sz="3600" b="1" baseline="-25000" dirty="0" smtClean="0"/>
                  <a:t>2</a:t>
                </a:r>
                <a:r>
                  <a:rPr lang="en-US" sz="36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3600" b="1" i="1" smtClean="0"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3600" dirty="0" smtClean="0"/>
                  <a:t>и </a:t>
                </a:r>
                <a:r>
                  <a:rPr lang="en-US" sz="3600" b="1" dirty="0"/>
                  <a:t>x</a:t>
                </a:r>
                <a:r>
                  <a:rPr lang="ru-RU" sz="3600" b="1" baseline="-25000" dirty="0" smtClean="0"/>
                  <a:t>1</a:t>
                </a:r>
                <a:r>
                  <a:rPr lang="ru-RU" sz="3600" b="1" dirty="0" smtClean="0"/>
                  <a:t>*</a:t>
                </a:r>
                <a:r>
                  <a:rPr lang="en-US" sz="3600" b="1" dirty="0" smtClean="0"/>
                  <a:t>x</a:t>
                </a:r>
                <a:r>
                  <a:rPr lang="en-US" sz="3600" b="1" baseline="-25000" dirty="0" smtClean="0"/>
                  <a:t>2</a:t>
                </a:r>
                <a:r>
                  <a:rPr lang="en-US" sz="3600" b="1" dirty="0"/>
                  <a:t>=</a:t>
                </a:r>
                <a:r>
                  <a:rPr lang="en-US" sz="36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</a:rPr>
                          <m:t>𝒄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r>
                  <a:rPr lang="ru-RU" sz="3600" dirty="0">
                    <a:solidFill>
                      <a:schemeClr val="bg1"/>
                    </a:solidFill>
                  </a:rPr>
                  <a:t/>
                </a:r>
                <a:br>
                  <a:rPr lang="ru-RU" sz="3600" dirty="0">
                    <a:solidFill>
                      <a:schemeClr val="bg1"/>
                    </a:solidFill>
                  </a:rPr>
                </a:br>
                <a:endParaRPr lang="ru-RU" sz="36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15616" y="1988840"/>
                <a:ext cx="7016660" cy="252028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8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628800"/>
            <a:ext cx="6965245" cy="2232248"/>
          </a:xfrm>
        </p:spPr>
        <p:txBody>
          <a:bodyPr>
            <a:noAutofit/>
          </a:bodyPr>
          <a:lstStyle/>
          <a:p>
            <a:r>
              <a:rPr lang="ru-RU" sz="3600" b="1" dirty="0"/>
              <a:t>Если </a:t>
            </a:r>
            <a:r>
              <a:rPr lang="en-US" sz="3600" b="1" dirty="0"/>
              <a:t>x</a:t>
            </a:r>
            <a:r>
              <a:rPr lang="ru-RU" sz="3600" b="1" baseline="-25000" dirty="0"/>
              <a:t>1</a:t>
            </a:r>
            <a:r>
              <a:rPr lang="ru-RU" sz="3600" b="1" dirty="0"/>
              <a:t> и  </a:t>
            </a:r>
            <a:r>
              <a:rPr lang="en-US" sz="3600" b="1" dirty="0"/>
              <a:t>x</a:t>
            </a:r>
            <a:r>
              <a:rPr lang="en-US" sz="3600" b="1" baseline="-25000" dirty="0"/>
              <a:t>2</a:t>
            </a:r>
            <a:r>
              <a:rPr lang="ru-RU" sz="3600" b="1" baseline="-25000" dirty="0"/>
              <a:t> </a:t>
            </a:r>
            <a:r>
              <a:rPr lang="ru-RU" sz="3600" b="1" dirty="0"/>
              <a:t>–  </a:t>
            </a:r>
            <a:r>
              <a:rPr lang="ru-RU" sz="3600" b="1" dirty="0" smtClean="0"/>
              <a:t>корни приведённого </a:t>
            </a:r>
            <a:r>
              <a:rPr lang="ru-RU" sz="3600" b="1" dirty="0"/>
              <a:t>уравнения </a:t>
            </a:r>
            <a:r>
              <a:rPr lang="en-US" sz="3600" b="1" dirty="0" smtClean="0"/>
              <a:t>  x</a:t>
            </a:r>
            <a:r>
              <a:rPr lang="ru-RU" sz="3600" b="1" baseline="30000" dirty="0"/>
              <a:t>2</a:t>
            </a:r>
            <a:r>
              <a:rPr lang="ru-RU" sz="3600" b="1" dirty="0"/>
              <a:t>+</a:t>
            </a:r>
            <a:r>
              <a:rPr lang="en-US" sz="3600" b="1" dirty="0" err="1"/>
              <a:t>bx</a:t>
            </a:r>
            <a:r>
              <a:rPr lang="ru-RU" sz="3600" b="1" dirty="0"/>
              <a:t>+</a:t>
            </a:r>
            <a:r>
              <a:rPr lang="en-US" sz="3600" b="1" dirty="0"/>
              <a:t>c</a:t>
            </a:r>
            <a:r>
              <a:rPr lang="ru-RU" sz="3600" b="1" dirty="0"/>
              <a:t>=0, </a:t>
            </a:r>
            <a:r>
              <a:rPr lang="ru-RU" sz="3600" b="1" dirty="0" smtClean="0"/>
              <a:t>то …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3663026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+mj-lt"/>
              </a:rPr>
              <a:t>x</a:t>
            </a:r>
            <a:r>
              <a:rPr lang="ru-RU" sz="3600" b="1" baseline="-25000" dirty="0">
                <a:latin typeface="+mj-lt"/>
              </a:rPr>
              <a:t>1</a:t>
            </a:r>
            <a:r>
              <a:rPr lang="ru-RU" sz="3600" b="1" dirty="0">
                <a:latin typeface="+mj-lt"/>
              </a:rPr>
              <a:t>+</a:t>
            </a:r>
            <a:r>
              <a:rPr lang="en-US" sz="3600" b="1" dirty="0">
                <a:latin typeface="+mj-lt"/>
              </a:rPr>
              <a:t>x</a:t>
            </a:r>
            <a:r>
              <a:rPr lang="en-US" sz="3600" b="1" baseline="-25000" dirty="0">
                <a:latin typeface="+mj-lt"/>
              </a:rPr>
              <a:t>2</a:t>
            </a:r>
            <a:r>
              <a:rPr lang="en-US" sz="3600" b="1" dirty="0" smtClean="0">
                <a:latin typeface="+mj-lt"/>
              </a:rPr>
              <a:t>= - b </a:t>
            </a:r>
            <a:endParaRPr lang="en-US" sz="3600" dirty="0" smtClean="0">
              <a:latin typeface="+mj-lt"/>
            </a:endParaRPr>
          </a:p>
          <a:p>
            <a:r>
              <a:rPr lang="en-US" sz="3600" b="1" dirty="0" smtClean="0">
                <a:latin typeface="+mj-lt"/>
              </a:rPr>
              <a:t>x</a:t>
            </a:r>
            <a:r>
              <a:rPr lang="ru-RU" sz="3600" b="1" baseline="-25000" dirty="0">
                <a:latin typeface="+mj-lt"/>
              </a:rPr>
              <a:t>1</a:t>
            </a:r>
            <a:r>
              <a:rPr lang="ru-RU" sz="3600" b="1" dirty="0">
                <a:latin typeface="+mj-lt"/>
              </a:rPr>
              <a:t>*</a:t>
            </a:r>
            <a:r>
              <a:rPr lang="en-US" sz="3600" b="1" dirty="0">
                <a:latin typeface="+mj-lt"/>
              </a:rPr>
              <a:t>x</a:t>
            </a:r>
            <a:r>
              <a:rPr lang="en-US" sz="3600" b="1" baseline="-25000" dirty="0">
                <a:latin typeface="+mj-lt"/>
              </a:rPr>
              <a:t>2</a:t>
            </a:r>
            <a:r>
              <a:rPr lang="en-US" sz="3600" b="1" dirty="0" smtClean="0">
                <a:latin typeface="+mj-lt"/>
              </a:rPr>
              <a:t>= c</a:t>
            </a:r>
            <a:endParaRPr lang="ru-RU" sz="36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62068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+mj-lt"/>
              </a:rPr>
              <a:t>Следствие:</a:t>
            </a:r>
            <a:endParaRPr lang="ru-RU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19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787369" y="1035317"/>
                <a:ext cx="6965245" cy="596161"/>
              </a:xfrm>
            </p:spPr>
            <p:txBody>
              <a:bodyPr>
                <a:noAutofit/>
              </a:bodyPr>
              <a:lstStyle/>
              <a:p>
                <a:r>
                  <a:rPr lang="ru-RU" sz="2800" b="1" dirty="0" smtClean="0"/>
                  <a:t>Если числа </a:t>
                </a:r>
                <a:r>
                  <a:rPr lang="ru-RU" sz="2800" b="1" dirty="0"/>
                  <a:t>α и β таковы, что </a:t>
                </a:r>
                <a:r>
                  <a:rPr lang="en-US" sz="2800" b="1" dirty="0" smtClean="0"/>
                  <a:t/>
                </a:r>
                <a:br>
                  <a:rPr lang="en-US" sz="2800" b="1" dirty="0" smtClean="0"/>
                </a:br>
                <a:r>
                  <a:rPr lang="ru-RU" sz="2800" b="1" dirty="0" smtClean="0"/>
                  <a:t>α+β =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r>
                  <a:rPr lang="ru-RU" sz="2800" b="1" dirty="0"/>
                  <a:t> </a:t>
                </a:r>
                <a:r>
                  <a:rPr lang="ru-RU" sz="2800" b="1" dirty="0" smtClean="0"/>
                  <a:t>и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87369" y="1035317"/>
                <a:ext cx="6965245" cy="596161"/>
              </a:xfrm>
              <a:blipFill rotWithShape="1">
                <a:blip r:embed="rId2"/>
                <a:stretch>
                  <a:fillRect t="-55102" b="-591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бъект 2"/>
          <p:cNvSpPr txBox="1">
            <a:spLocks/>
          </p:cNvSpPr>
          <p:nvPr/>
        </p:nvSpPr>
        <p:spPr>
          <a:xfrm>
            <a:off x="899592" y="548680"/>
            <a:ext cx="2952328" cy="6798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/>
              <a:t>Обратная теореме Виета</a:t>
            </a:r>
            <a:endParaRPr lang="ru-RU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>
              <a:xfrm>
                <a:off x="4904308" y="1228564"/>
                <a:ext cx="1584176" cy="596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ru-RU" sz="2800" b="1" dirty="0" smtClean="0"/>
                  <a:t>α*β =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𝒄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308" y="1228564"/>
                <a:ext cx="1584176" cy="596161"/>
              </a:xfrm>
              <a:prstGeom prst="rect">
                <a:avLst/>
              </a:prstGeom>
              <a:blipFill rotWithShape="1">
                <a:blip r:embed="rId3"/>
                <a:stretch>
                  <a:fillRect t="-6186" b="-206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Заголовок 1"/>
          <p:cNvSpPr txBox="1">
            <a:spLocks/>
          </p:cNvSpPr>
          <p:nvPr/>
        </p:nvSpPr>
        <p:spPr>
          <a:xfrm>
            <a:off x="1056995" y="1916832"/>
            <a:ext cx="6965245" cy="596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/>
              <a:t>то эти числа являются корнями квадратного уравнения</a:t>
            </a:r>
            <a:r>
              <a:rPr lang="en-US" sz="2800" b="1" dirty="0"/>
              <a:t> ax</a:t>
            </a:r>
            <a:r>
              <a:rPr lang="ru-RU" sz="2800" b="1" baseline="30000" dirty="0"/>
              <a:t>2</a:t>
            </a:r>
            <a:r>
              <a:rPr lang="ru-RU" sz="2800" b="1" dirty="0"/>
              <a:t>+</a:t>
            </a:r>
            <a:r>
              <a:rPr lang="en-US" sz="2800" b="1" dirty="0" err="1"/>
              <a:t>bx</a:t>
            </a:r>
            <a:r>
              <a:rPr lang="ru-RU" sz="2800" b="1" dirty="0"/>
              <a:t>+</a:t>
            </a:r>
            <a:r>
              <a:rPr lang="en-US" sz="2800" b="1" dirty="0"/>
              <a:t>c</a:t>
            </a:r>
            <a:r>
              <a:rPr lang="ru-RU" sz="2800" b="1" dirty="0"/>
              <a:t>=0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636912"/>
            <a:ext cx="2400749" cy="546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/>
              <a:t>12</a:t>
            </a:r>
            <a:r>
              <a:rPr lang="en-US" sz="2800" dirty="0" smtClean="0"/>
              <a:t>x</a:t>
            </a:r>
            <a:r>
              <a:rPr lang="ru-RU" sz="2800" baseline="30000" dirty="0"/>
              <a:t>2</a:t>
            </a:r>
            <a:r>
              <a:rPr lang="en-US" sz="2800" dirty="0" smtClean="0"/>
              <a:t>+</a:t>
            </a:r>
            <a:r>
              <a:rPr lang="ru-RU" sz="2800" dirty="0" smtClean="0"/>
              <a:t>7</a:t>
            </a:r>
            <a:r>
              <a:rPr lang="en-US" sz="2800" dirty="0" smtClean="0"/>
              <a:t>x+</a:t>
            </a:r>
            <a:r>
              <a:rPr lang="ru-RU" sz="2800" dirty="0" smtClean="0"/>
              <a:t>1</a:t>
            </a:r>
            <a:r>
              <a:rPr lang="en-US" sz="2800" dirty="0" smtClean="0"/>
              <a:t>=0</a:t>
            </a:r>
            <a:endParaRPr lang="ru-RU" sz="1200" dirty="0"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299735" y="3171554"/>
                <a:ext cx="4457792" cy="517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 smtClean="0"/>
                  <a:t>D</a:t>
                </a:r>
                <a:r>
                  <a:rPr lang="ru-RU" sz="2400" dirty="0" smtClean="0"/>
                  <a:t> = 7</a:t>
                </a:r>
                <a:r>
                  <a:rPr lang="ru-RU" sz="2400" baseline="30000" dirty="0" smtClean="0"/>
                  <a:t>2</a:t>
                </a: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− </m:t>
                    </m:r>
                  </m:oMath>
                </a14:m>
                <a:r>
                  <a:rPr lang="ru-RU" sz="2400" dirty="0" smtClean="0"/>
                  <a:t>4*12</a:t>
                </a:r>
                <a:r>
                  <a:rPr lang="en-US" sz="2400" dirty="0" smtClean="0"/>
                  <a:t>=</a:t>
                </a:r>
                <a:r>
                  <a:rPr lang="ru-RU" sz="2400" dirty="0" smtClean="0"/>
                  <a:t> 49 – 48 = 1</a:t>
                </a:r>
                <a:endParaRPr lang="ru-RU" sz="11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735" y="3171554"/>
                <a:ext cx="4457792" cy="517065"/>
              </a:xfrm>
              <a:prstGeom prst="rect">
                <a:avLst/>
              </a:prstGeom>
              <a:blipFill rotWithShape="1">
                <a:blip r:embed="rId4"/>
                <a:stretch>
                  <a:fillRect t="-4706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161386" y="3708409"/>
                <a:ext cx="2690534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X</a:t>
                </a:r>
                <a:r>
                  <a:rPr lang="ru-RU" sz="2400" baseline="-25000" dirty="0" smtClean="0">
                    <a:latin typeface="+mj-lt"/>
                  </a:rPr>
                  <a:t>1 </a:t>
                </a:r>
                <a:r>
                  <a:rPr lang="en-US" sz="2400" dirty="0" smtClean="0">
                    <a:latin typeface="+mj-lt"/>
                  </a:rPr>
                  <a:t>=</a:t>
                </a:r>
                <a:r>
                  <a:rPr lang="ru-RU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−7+1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j-lt"/>
                  </a:rPr>
                  <a:t> </a:t>
                </a:r>
                <a:r>
                  <a:rPr lang="ru-RU" sz="2400" dirty="0" smtClean="0">
                    <a:latin typeface="+mj-lt"/>
                  </a:rPr>
                  <a:t>=</a:t>
                </a:r>
                <a:r>
                  <a:rPr lang="ru-RU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>
                            <a:latin typeface="Cambria Math"/>
                          </a:rPr>
                          <m:t>−</m:t>
                        </m:r>
                        <m:r>
                          <a:rPr lang="ru-RU" sz="24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ru-RU" sz="2400" b="0" i="1">
                            <a:latin typeface="Cambria Math"/>
                          </a:rPr>
                          <m:t>24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+mj-lt"/>
                  </a:rPr>
                  <a:t> </a:t>
                </a:r>
                <a:r>
                  <a:rPr lang="ru-RU" sz="2400" dirty="0"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>
                            <a:latin typeface="Cambria Math"/>
                          </a:rPr>
                          <m:t>−</m:t>
                        </m:r>
                        <m:r>
                          <a:rPr lang="ru-RU" sz="2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ru-RU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386" y="3708409"/>
                <a:ext cx="2690534" cy="624082"/>
              </a:xfrm>
              <a:prstGeom prst="rect">
                <a:avLst/>
              </a:prstGeom>
              <a:blipFill rotWithShape="1">
                <a:blip r:embed="rId5"/>
                <a:stretch>
                  <a:fillRect l="-3628" b="-87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269992" y="3708409"/>
                <a:ext cx="3326911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X</a:t>
                </a:r>
                <a:r>
                  <a:rPr lang="ru-RU" sz="2400" baseline="-25000" dirty="0">
                    <a:latin typeface="+mj-lt"/>
                  </a:rPr>
                  <a:t>2</a:t>
                </a:r>
                <a:r>
                  <a:rPr lang="ru-RU" sz="2400" baseline="-25000" dirty="0" smtClean="0">
                    <a:latin typeface="+mj-lt"/>
                  </a:rPr>
                  <a:t> </a:t>
                </a:r>
                <a:r>
                  <a:rPr lang="en-US" sz="2400" dirty="0" smtClean="0">
                    <a:latin typeface="+mj-lt"/>
                  </a:rPr>
                  <a:t>=</a:t>
                </a:r>
                <a:r>
                  <a:rPr lang="ru-RU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</a:rPr>
                          <m:t>−7−1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j-lt"/>
                  </a:rPr>
                  <a:t> </a:t>
                </a:r>
                <a:r>
                  <a:rPr lang="ru-RU" sz="2400" dirty="0" smtClean="0">
                    <a:latin typeface="+mj-lt"/>
                  </a:rPr>
                  <a:t>=</a:t>
                </a:r>
                <a:r>
                  <a:rPr lang="ru-RU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>
                            <a:latin typeface="Cambria Math"/>
                          </a:rPr>
                          <m:t>−</m:t>
                        </m:r>
                        <m:r>
                          <a:rPr lang="ru-RU" sz="2400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ru-RU" sz="2400" b="0" i="1">
                            <a:latin typeface="Cambria Math"/>
                          </a:rPr>
                          <m:t>24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+mj-lt"/>
                  </a:rPr>
                  <a:t> </a:t>
                </a:r>
                <a:r>
                  <a:rPr lang="ru-RU" sz="2400" dirty="0"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>
                            <a:latin typeface="Cambria Math"/>
                          </a:rPr>
                          <m:t>−</m:t>
                        </m:r>
                        <m:r>
                          <a:rPr lang="ru-RU" sz="24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/>
                          </a:rPr>
                          <m:t>−</m:t>
                        </m:r>
                        <m:r>
                          <a:rPr lang="ru-RU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ru-RU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992" y="3708409"/>
                <a:ext cx="3326911" cy="624082"/>
              </a:xfrm>
              <a:prstGeom prst="rect">
                <a:avLst/>
              </a:prstGeom>
              <a:blipFill rotWithShape="1">
                <a:blip r:embed="rId6"/>
                <a:stretch>
                  <a:fillRect l="-2747" b="-87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947895" y="4596921"/>
                <a:ext cx="4809632" cy="15340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x</a:t>
                </a:r>
                <a:r>
                  <a:rPr lang="ru-RU" sz="2400" baseline="-25000" dirty="0">
                    <a:latin typeface="+mj-lt"/>
                  </a:rPr>
                  <a:t>1</a:t>
                </a:r>
                <a:r>
                  <a:rPr lang="ru-RU" sz="2400" dirty="0">
                    <a:latin typeface="+mj-lt"/>
                  </a:rPr>
                  <a:t>+</a:t>
                </a:r>
                <a:r>
                  <a:rPr lang="en-US" sz="2400" dirty="0" smtClean="0">
                    <a:latin typeface="+mj-lt"/>
                  </a:rPr>
                  <a:t>x</a:t>
                </a:r>
                <a:r>
                  <a:rPr lang="en-US" sz="2400" baseline="-25000" dirty="0" smtClean="0">
                    <a:latin typeface="+mj-lt"/>
                  </a:rPr>
                  <a:t>2</a:t>
                </a:r>
                <a:r>
                  <a:rPr lang="ru-RU" sz="2400" baseline="-25000" dirty="0" smtClean="0">
                    <a:latin typeface="+mj-lt"/>
                  </a:rPr>
                  <a:t> </a:t>
                </a:r>
                <a:r>
                  <a:rPr lang="en-US" sz="2400" dirty="0" smtClean="0"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>
                            <a:latin typeface="Cambria Math"/>
                          </a:rPr>
                          <m:t>−3</m:t>
                        </m:r>
                      </m:num>
                      <m:den>
                        <m:r>
                          <a:rPr lang="ru-RU" sz="2400" b="0" i="1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ru-RU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>
                            <a:latin typeface="Cambria Math"/>
                          </a:rPr>
                          <m:t>−4</m:t>
                        </m:r>
                      </m:num>
                      <m:den>
                        <m:r>
                          <a:rPr lang="ru-RU" sz="2400" b="0" i="1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ru-RU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>
                            <a:latin typeface="Cambria Math"/>
                          </a:rPr>
                          <m:t>−</m:t>
                        </m:r>
                        <m:r>
                          <a:rPr lang="ru-RU" sz="24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ru-RU" sz="2400" b="0" i="1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ru-RU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/>
                          </a:rPr>
                          <m:t>−</m:t>
                        </m:r>
                        <m:r>
                          <a:rPr lang="en-US" sz="2400" b="0" i="1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2400" b="0" i="1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endParaRPr lang="en-US" sz="2400" dirty="0">
                  <a:latin typeface="+mj-lt"/>
                </a:endParaRPr>
              </a:p>
              <a:p>
                <a:endParaRPr lang="ru-RU" sz="2400" dirty="0" smtClean="0">
                  <a:latin typeface="+mj-lt"/>
                </a:endParaRPr>
              </a:p>
              <a:p>
                <a:r>
                  <a:rPr lang="en-US" sz="2400" dirty="0" smtClean="0">
                    <a:latin typeface="+mj-lt"/>
                  </a:rPr>
                  <a:t>x</a:t>
                </a:r>
                <a:r>
                  <a:rPr lang="ru-RU" sz="2400" baseline="-25000" dirty="0">
                    <a:latin typeface="+mj-lt"/>
                  </a:rPr>
                  <a:t>1</a:t>
                </a:r>
                <a:r>
                  <a:rPr lang="ru-RU" sz="2400" dirty="0">
                    <a:latin typeface="+mj-lt"/>
                  </a:rPr>
                  <a:t>*</a:t>
                </a:r>
                <a:r>
                  <a:rPr lang="en-US" sz="2400" dirty="0">
                    <a:latin typeface="+mj-lt"/>
                  </a:rPr>
                  <a:t>x</a:t>
                </a:r>
                <a:r>
                  <a:rPr lang="en-US" sz="2400" baseline="-25000" dirty="0">
                    <a:latin typeface="+mj-lt"/>
                  </a:rPr>
                  <a:t>2</a:t>
                </a:r>
                <a:r>
                  <a:rPr lang="en-US" sz="2400" dirty="0" smtClean="0">
                    <a:latin typeface="+mj-lt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>
                            <a:latin typeface="Cambria Math"/>
                          </a:rPr>
                          <m:t>−3</m:t>
                        </m:r>
                      </m:num>
                      <m:den>
                        <m:r>
                          <a:rPr lang="ru-RU" sz="2400" b="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+mj-lt"/>
                  </a:rPr>
                  <a:t>*</a:t>
                </a:r>
                <a:r>
                  <a:rPr lang="ru-RU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ru-RU" sz="2400" b="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2400" b="0" i="1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endParaRPr lang="ru-RU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895" y="4596921"/>
                <a:ext cx="4809632" cy="1534010"/>
              </a:xfrm>
              <a:prstGeom prst="rect">
                <a:avLst/>
              </a:prstGeom>
              <a:blipFill rotWithShape="1">
                <a:blip r:embed="rId7"/>
                <a:stretch>
                  <a:fillRect l="-1901" b="-31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4887483" y="4455985"/>
            <a:ext cx="36003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j-lt"/>
              </a:rPr>
              <a:t>α = </a:t>
            </a:r>
            <a:r>
              <a:rPr lang="en-US" sz="2800" dirty="0" smtClean="0">
                <a:latin typeface="+mj-lt"/>
              </a:rPr>
              <a:t>x</a:t>
            </a:r>
            <a:r>
              <a:rPr lang="ru-RU" sz="2800" baseline="-25000" dirty="0">
                <a:latin typeface="+mj-lt"/>
              </a:rPr>
              <a:t>1</a:t>
            </a:r>
            <a:r>
              <a:rPr lang="ru-RU" sz="2800" dirty="0" smtClean="0">
                <a:latin typeface="+mj-lt"/>
              </a:rPr>
              <a:t> </a:t>
            </a:r>
          </a:p>
          <a:p>
            <a:r>
              <a:rPr lang="ru-RU" sz="2800" dirty="0" smtClean="0">
                <a:latin typeface="+mj-lt"/>
              </a:rPr>
              <a:t>β =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x</a:t>
            </a:r>
            <a:r>
              <a:rPr lang="en-US" sz="2800" baseline="-25000" dirty="0" smtClean="0">
                <a:latin typeface="+mj-lt"/>
              </a:rPr>
              <a:t>2</a:t>
            </a:r>
            <a:endParaRPr lang="ru-RU" sz="2800" baseline="-25000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То есть α и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smtClean="0">
                <a:latin typeface="+mj-lt"/>
              </a:rPr>
              <a:t>β являются корнями 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008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3" grpId="0"/>
      <p:bldP spid="19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168" y="1844824"/>
            <a:ext cx="7344816" cy="1202485"/>
          </a:xfrm>
        </p:spPr>
        <p:txBody>
          <a:bodyPr>
            <a:normAutofit/>
          </a:bodyPr>
          <a:lstStyle/>
          <a:p>
            <a:r>
              <a:rPr lang="ru-RU" sz="3600" dirty="0"/>
              <a:t>Если α и β таковы, что α+β = -</a:t>
            </a:r>
            <a:r>
              <a:rPr lang="en-US" sz="3600" dirty="0" smtClean="0"/>
              <a:t>b </a:t>
            </a:r>
            <a:r>
              <a:rPr lang="ru-RU" sz="3600" dirty="0" smtClean="0"/>
              <a:t>и</a:t>
            </a:r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2708920"/>
            <a:ext cx="7344816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/>
              <a:t>αβ = </a:t>
            </a:r>
            <a:r>
              <a:rPr lang="en-US" sz="3600" dirty="0" smtClean="0"/>
              <a:t>c</a:t>
            </a:r>
            <a:r>
              <a:rPr lang="ru-RU" sz="3600" dirty="0" smtClean="0"/>
              <a:t>,</a:t>
            </a:r>
            <a:r>
              <a:rPr lang="en-US" sz="3600" dirty="0" smtClean="0"/>
              <a:t> </a:t>
            </a:r>
            <a:r>
              <a:rPr lang="ru-RU" sz="3600" dirty="0" smtClean="0"/>
              <a:t>то эти числа являются корнями приведённого квадратного уравнения </a:t>
            </a:r>
            <a:r>
              <a:rPr lang="en-US" sz="3600" dirty="0" smtClean="0"/>
              <a:t>x</a:t>
            </a:r>
            <a:r>
              <a:rPr lang="ru-RU" sz="3600" baseline="30000" dirty="0"/>
              <a:t>2</a:t>
            </a:r>
            <a:r>
              <a:rPr lang="ru-RU" sz="3600" dirty="0"/>
              <a:t>+</a:t>
            </a:r>
            <a:r>
              <a:rPr lang="en-US" sz="3600" dirty="0" err="1"/>
              <a:t>bx</a:t>
            </a:r>
            <a:r>
              <a:rPr lang="ru-RU" sz="3600" dirty="0"/>
              <a:t>+</a:t>
            </a:r>
            <a:r>
              <a:rPr lang="en-US" sz="3600" dirty="0"/>
              <a:t>c</a:t>
            </a:r>
            <a:r>
              <a:rPr lang="ru-RU" sz="3600" dirty="0"/>
              <a:t>=0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62068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+mj-lt"/>
              </a:rPr>
              <a:t>Следствие:</a:t>
            </a:r>
            <a:endParaRPr lang="ru-RU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293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Пример 1</a:t>
            </a:r>
            <a:endParaRPr lang="ru-RU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8056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Найдите сумму и произведение корней уравнения 3</a:t>
            </a:r>
            <a:r>
              <a:rPr lang="en-US" dirty="0" smtClean="0"/>
              <a:t>x</a:t>
            </a:r>
            <a:r>
              <a:rPr lang="ru-RU" baseline="30000" dirty="0" smtClean="0"/>
              <a:t>2 </a:t>
            </a:r>
            <a:r>
              <a:rPr lang="ru-RU" dirty="0" smtClean="0"/>
              <a:t>– 15</a:t>
            </a:r>
            <a:r>
              <a:rPr lang="en-US" dirty="0" smtClean="0"/>
              <a:t>x</a:t>
            </a:r>
            <a:r>
              <a:rPr lang="ru-RU" dirty="0" smtClean="0"/>
              <a:t> +2=0 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475656" y="2780928"/>
            <a:ext cx="6196405" cy="13681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Имеем: </a:t>
            </a:r>
            <a:r>
              <a:rPr lang="en-US" dirty="0" smtClean="0"/>
              <a:t>D</a:t>
            </a:r>
            <a:r>
              <a:rPr lang="ru-RU" dirty="0" smtClean="0"/>
              <a:t> =</a:t>
            </a:r>
            <a:r>
              <a:rPr lang="en-US" dirty="0"/>
              <a:t> </a:t>
            </a:r>
            <a:r>
              <a:rPr lang="ru-RU" dirty="0" smtClean="0"/>
              <a:t>(</a:t>
            </a:r>
            <a:r>
              <a:rPr lang="ru-RU" dirty="0"/>
              <a:t>– </a:t>
            </a:r>
            <a:r>
              <a:rPr lang="ru-RU" dirty="0" smtClean="0"/>
              <a:t>15)</a:t>
            </a:r>
            <a:r>
              <a:rPr lang="ru-RU" baseline="30000" dirty="0" smtClean="0"/>
              <a:t>2 </a:t>
            </a:r>
            <a:r>
              <a:rPr lang="ru-RU" dirty="0" smtClean="0"/>
              <a:t>– 4*3*2 = 225 – 24</a:t>
            </a:r>
          </a:p>
          <a:p>
            <a:r>
              <a:rPr lang="ru-RU" dirty="0" smtClean="0"/>
              <a:t>Получили, что </a:t>
            </a:r>
            <a:r>
              <a:rPr lang="en-US" dirty="0" smtClean="0"/>
              <a:t>D</a:t>
            </a:r>
            <a:r>
              <a:rPr lang="ru-RU" dirty="0" smtClean="0"/>
              <a:t>&gt;0. Следовательно, уравнение имеет два корня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Brush Script MT" pitchFamily="66" charset="0"/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2"/>
              <p:cNvSpPr txBox="1">
                <a:spLocks/>
              </p:cNvSpPr>
              <p:nvPr/>
            </p:nvSpPr>
            <p:spPr>
              <a:xfrm>
                <a:off x="1475656" y="4077072"/>
                <a:ext cx="6408712" cy="173502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4592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0116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4320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dirty="0" smtClean="0"/>
                  <a:t>Тогда по теореме Виета 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ru-RU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ru-RU" dirty="0"/>
                  <a:t>–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ru-RU" b="1" i="1" smtClean="0">
                            <a:latin typeface="Cambria Math"/>
                          </a:rPr>
                          <m:t>𝟏𝟓</m:t>
                        </m:r>
                      </m:num>
                      <m:den>
                        <m:r>
                          <a:rPr lang="ru-RU" b="1" i="1" smtClean="0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ru-RU" b="1" i="1" smtClean="0">
                        <a:latin typeface="Cambria Math"/>
                      </a:rPr>
                      <m:t>=</m:t>
                    </m:r>
                    <m:r>
                      <a:rPr lang="ru-RU" b="1" i="1" smtClean="0">
                        <a:latin typeface="Cambria Math"/>
                      </a:rPr>
                      <m:t>𝟓</m:t>
                    </m:r>
                    <m:r>
                      <a:rPr lang="ru-RU" b="0" i="0" smtClean="0">
                        <a:latin typeface="Cambria Math"/>
                      </a:rPr>
                      <m:t> </m:t>
                    </m:r>
                  </m:oMath>
                </a14:m>
                <a:endParaRPr lang="ru-RU" b="0" dirty="0" smtClean="0">
                  <a:latin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ru-RU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b="1" i="1" smtClean="0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Font typeface="Brush Script MT" pitchFamily="66" charset="0"/>
                  <a:buNone/>
                </a:pP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6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077072"/>
                <a:ext cx="6408712" cy="1735022"/>
              </a:xfrm>
              <a:prstGeom prst="rect">
                <a:avLst/>
              </a:prstGeom>
              <a:blipFill rotWithShape="1">
                <a:blip r:embed="rId2"/>
                <a:stretch>
                  <a:fillRect l="-951" t="-2465" b="-35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77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34.3 Применяя теорему, обратную теореме Виета, определите, являются ли корнями уравнения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325395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x</a:t>
            </a:r>
            <a:r>
              <a:rPr lang="ru-RU" baseline="30000" dirty="0" smtClean="0"/>
              <a:t>2 </a:t>
            </a:r>
            <a:r>
              <a:rPr lang="ru-RU" dirty="0" smtClean="0"/>
              <a:t>– 8</a:t>
            </a:r>
            <a:r>
              <a:rPr lang="en-US" dirty="0" smtClean="0"/>
              <a:t>x</a:t>
            </a:r>
            <a:r>
              <a:rPr lang="ru-RU" dirty="0" smtClean="0"/>
              <a:t> + 12 = 0 числа 2 и 6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x</a:t>
            </a:r>
            <a:r>
              <a:rPr lang="ru-RU" baseline="30000" dirty="0" smtClean="0"/>
              <a:t>2 </a:t>
            </a:r>
            <a:r>
              <a:rPr lang="ru-RU" dirty="0" smtClean="0"/>
              <a:t>– 13</a:t>
            </a:r>
            <a:r>
              <a:rPr lang="en-US" dirty="0" smtClean="0"/>
              <a:t>x</a:t>
            </a:r>
            <a:r>
              <a:rPr lang="ru-RU" dirty="0" smtClean="0"/>
              <a:t> + 42 = 0 числа 5 и 8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2564904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 = </a:t>
            </a:r>
            <a:r>
              <a:rPr lang="ru-RU" sz="2400" dirty="0" smtClean="0"/>
              <a:t>–</a:t>
            </a:r>
            <a:r>
              <a:rPr lang="en-US" sz="2400" dirty="0" smtClean="0"/>
              <a:t> 8, c = 12</a:t>
            </a:r>
            <a:endParaRPr lang="ru-RU" sz="2400" dirty="0" smtClean="0"/>
          </a:p>
          <a:p>
            <a:r>
              <a:rPr lang="ru-RU" sz="2400" dirty="0" smtClean="0"/>
              <a:t>2 + 6 = – 8 </a:t>
            </a:r>
            <a:r>
              <a:rPr lang="en-US" sz="2400" dirty="0" smtClean="0"/>
              <a:t>= b</a:t>
            </a:r>
          </a:p>
          <a:p>
            <a:r>
              <a:rPr lang="en-US" sz="2400" dirty="0" smtClean="0"/>
              <a:t>2*6 = 12 = c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4204" y="3284984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числа 2 и 6</a:t>
            </a:r>
            <a:r>
              <a:rPr lang="en-US" sz="2400" dirty="0" smtClean="0"/>
              <a:t> </a:t>
            </a:r>
            <a:r>
              <a:rPr lang="ru-RU" sz="2400" dirty="0" smtClean="0"/>
              <a:t>являются корнями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6250" y="4800201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 = </a:t>
            </a:r>
            <a:r>
              <a:rPr lang="ru-RU" sz="2400" dirty="0" smtClean="0"/>
              <a:t>–</a:t>
            </a:r>
            <a:r>
              <a:rPr lang="en-US" sz="2400" dirty="0" smtClean="0"/>
              <a:t> </a:t>
            </a:r>
            <a:r>
              <a:rPr lang="ru-RU" sz="2400" dirty="0" smtClean="0"/>
              <a:t>13</a:t>
            </a:r>
            <a:r>
              <a:rPr lang="en-US" sz="2400" dirty="0" smtClean="0"/>
              <a:t>, c = </a:t>
            </a:r>
            <a:r>
              <a:rPr lang="ru-RU" sz="2400" dirty="0" smtClean="0"/>
              <a:t>4</a:t>
            </a:r>
            <a:r>
              <a:rPr lang="en-US" sz="2400" dirty="0" smtClean="0"/>
              <a:t>2</a:t>
            </a:r>
            <a:endParaRPr lang="ru-RU" sz="2400" dirty="0" smtClean="0"/>
          </a:p>
          <a:p>
            <a:r>
              <a:rPr lang="ru-RU" sz="2400" dirty="0" smtClean="0"/>
              <a:t>5 + 8 = 13 </a:t>
            </a:r>
            <a:r>
              <a:rPr lang="en-US" sz="2400" dirty="0" smtClean="0">
                <a:sym typeface="Symbol"/>
              </a:rPr>
              <a:t></a:t>
            </a:r>
            <a:r>
              <a:rPr lang="en-US" sz="2400" dirty="0" smtClean="0"/>
              <a:t> b</a:t>
            </a:r>
          </a:p>
          <a:p>
            <a:r>
              <a:rPr lang="ru-RU" sz="2400" dirty="0" smtClean="0"/>
              <a:t>5</a:t>
            </a:r>
            <a:r>
              <a:rPr lang="en-US" sz="2400" dirty="0" smtClean="0"/>
              <a:t>*</a:t>
            </a:r>
            <a:r>
              <a:rPr lang="ru-RU" sz="2400" dirty="0" smtClean="0"/>
              <a:t>8</a:t>
            </a:r>
            <a:r>
              <a:rPr lang="en-US" sz="2400" dirty="0" smtClean="0"/>
              <a:t> = </a:t>
            </a:r>
            <a:r>
              <a:rPr lang="ru-RU" sz="2400" dirty="0" smtClean="0"/>
              <a:t>40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</a:t>
            </a:r>
            <a:r>
              <a:rPr lang="en-US" sz="2400" dirty="0" smtClean="0"/>
              <a:t> c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48538" y="4984866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числа 5 и 8 </a:t>
            </a:r>
            <a:r>
              <a:rPr lang="ru-RU" sz="2400" b="1" dirty="0" smtClean="0"/>
              <a:t>не</a:t>
            </a:r>
            <a:r>
              <a:rPr lang="ru-RU" sz="2400" dirty="0" smtClean="0"/>
              <a:t> являются корнями</a:t>
            </a:r>
          </a:p>
        </p:txBody>
      </p:sp>
    </p:spTree>
    <p:extLst>
      <p:ext uri="{BB962C8B-B14F-4D97-AF65-F5344CB8AC3E}">
        <p14:creationId xmlns:p14="http://schemas.microsoft.com/office/powerpoint/2010/main" val="254512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406</TotalTime>
  <Words>778</Words>
  <Application>Microsoft Office PowerPoint</Application>
  <PresentationFormat>Экран (4:3)</PresentationFormat>
  <Paragraphs>152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20 февраля</vt:lpstr>
      <vt:lpstr>Презентация PowerPoint</vt:lpstr>
      <vt:lpstr>Теорема Виета</vt:lpstr>
      <vt:lpstr> Если x1 и  x2 –  корни уравнения ax2+bx+c=0, то  x1+x2= (-b)/a и x1*x2= c/a </vt:lpstr>
      <vt:lpstr>Если x1 и  x2 –  корни приведённого уравнения   x2+bx+c=0, то … </vt:lpstr>
      <vt:lpstr>Если числа α и β таковы, что  α+β = (-b)/a и</vt:lpstr>
      <vt:lpstr>Если α и β таковы, что α+β = -b и</vt:lpstr>
      <vt:lpstr>Пример 1</vt:lpstr>
      <vt:lpstr>34.3 Применяя теорему, обратную теореме Виета, определите, являются ли корнями уравнения</vt:lpstr>
      <vt:lpstr>Пример 2</vt:lpstr>
      <vt:lpstr>Пример 3</vt:lpstr>
      <vt:lpstr>34.6 Составьте квадратное уравнение с целыми коэффициентами, корни которого равны</vt:lpstr>
      <vt:lpstr>34.10 Число 1/3 является корнем уравнения 6x2 – bx + 4=0. Найдите второй корень уравнения и значение параметра b.</vt:lpstr>
      <vt:lpstr>x2 – 2020x + 2019 = 0</vt:lpstr>
      <vt:lpstr>Домашнее задание  Выучить теорему Виета, обратную теорему и их следствия. I ур.: № 34.2, № 34.5, № 34.7 (1,2) – максимум «4» II ур.: № 34.5, № 34.7 (1,2) № 34.9 – максимум «5»  III ур.: № 34.11, № 34.7 (1,2) № 34.16 (1,2,3) –  максимум «5»  + Творческое задание на выбор на оценку: – Доказать теорему Виета; – Доказать теорему, обратную теореме Виета; – В группе (3 чел) доклад по биографии Виета.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33</cp:revision>
  <dcterms:created xsi:type="dcterms:W3CDTF">2020-02-12T10:35:31Z</dcterms:created>
  <dcterms:modified xsi:type="dcterms:W3CDTF">2020-02-21T15:44:34Z</dcterms:modified>
</cp:coreProperties>
</file>