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92" r:id="rId4"/>
    <p:sldId id="259" r:id="rId5"/>
    <p:sldId id="257" r:id="rId6"/>
    <p:sldId id="258" r:id="rId7"/>
    <p:sldId id="294" r:id="rId8"/>
    <p:sldId id="264" r:id="rId9"/>
    <p:sldId id="265" r:id="rId10"/>
    <p:sldId id="270" r:id="rId11"/>
    <p:sldId id="271" r:id="rId12"/>
    <p:sldId id="272" r:id="rId13"/>
    <p:sldId id="274" r:id="rId14"/>
    <p:sldId id="289" r:id="rId15"/>
    <p:sldId id="290" r:id="rId16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8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/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strLit>
              <c:ptCount val="9"/>
              <c:pt idx="0">
                <c:v>2009 год  ( 8 детей)</c:v>
              </c:pt>
              <c:pt idx="1">
                <c:v>2010год  (5 детей)</c:v>
              </c:pt>
              <c:pt idx="2">
                <c:v>2011год  (8 детей)</c:v>
              </c:pt>
              <c:pt idx="3">
                <c:v>2012 год  (11 детей)</c:v>
              </c:pt>
              <c:pt idx="4">
                <c:v>2013 год  (8 детей)</c:v>
              </c:pt>
              <c:pt idx="5">
                <c:v>2014год  (14 детей)</c:v>
              </c:pt>
              <c:pt idx="6">
                <c:v>2015год  (20 детей) </c:v>
              </c:pt>
              <c:pt idx="7">
                <c:v>2016год  (7 детей)</c:v>
              </c:pt>
              <c:pt idx="8">
                <c:v>2017год  (6 детей)</c:v>
              </c:pt>
            </c:strLit>
          </c:cat>
          <c:val>
            <c:numLit>
              <c:formatCode>General</c:formatCode>
              <c:ptCount val="9"/>
              <c:pt idx="0">
                <c:v>8</c:v>
              </c:pt>
              <c:pt idx="1">
                <c:v>5</c:v>
              </c:pt>
              <c:pt idx="2">
                <c:v>8</c:v>
              </c:pt>
              <c:pt idx="3">
                <c:v>11</c:v>
              </c:pt>
              <c:pt idx="4">
                <c:v>8</c:v>
              </c:pt>
              <c:pt idx="5">
                <c:v>14</c:v>
              </c:pt>
              <c:pt idx="6">
                <c:v>20</c:v>
              </c:pt>
              <c:pt idx="7">
                <c:v>7</c:v>
              </c:pt>
              <c:pt idx="8">
                <c:v>6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017984"/>
        <c:axId val="95016448"/>
      </c:barChart>
      <c:valAx>
        <c:axId val="95016448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95017984"/>
        <c:crosses val="autoZero"/>
        <c:crossBetween val="between"/>
      </c:valAx>
      <c:catAx>
        <c:axId val="95017984"/>
        <c:scaling>
          <c:orientation val="minMax"/>
        </c:scaling>
        <c:delete val="0"/>
        <c:axPos val="b"/>
        <c:numFmt formatCode="[$-1000419]dd&quot;.&quot;mm&quot;.&quot;yyyy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95016448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с именем Иван в СОШ №2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0.17721549124109412"/>
                  <c:y val="-6.8623866643989506E-2"/>
                </c:manualLayout>
              </c:layout>
              <c:tx>
                <c:rich>
                  <a:bodyPr/>
                  <a:lstStyle/>
                  <a:p>
                    <a:r>
                      <a:rPr lang="en-US" sz="4000" b="1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137012182428562"/>
                  <c:y val="-0.16890960784129913"/>
                </c:manualLayout>
              </c:layout>
              <c:tx>
                <c:rich>
                  <a:bodyPr/>
                  <a:lstStyle/>
                  <a:p>
                    <a:r>
                      <a:rPr lang="en-US" sz="4000" b="1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177962022297129"/>
                  <c:y val="6.6563726625892411E-2"/>
                </c:manualLayout>
              </c:layout>
              <c:tx>
                <c:rich>
                  <a:bodyPr/>
                  <a:lstStyle/>
                  <a:p>
                    <a:r>
                      <a:rPr lang="en-US" sz="4000" b="1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1-ые классы</c:v>
                </c:pt>
                <c:pt idx="1">
                  <c:v>2-ые классы </c:v>
                </c:pt>
                <c:pt idx="2">
                  <c:v>3-ьи классы</c:v>
                </c:pt>
                <c:pt idx="3">
                  <c:v>4-ые классы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B7CD01F-941D-4AEA-9AFB-65AE36BE6FF5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05343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6999" y="812520"/>
            <a:ext cx="5345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19"/>
            <a:ext cx="6047639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B9EB1A49-2C2E-4D55-8537-4896F4779E1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41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13B0C5-FF24-4E0E-AEDA-E2CD7E406DB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71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E62AF-4F52-4897-91B5-0A65EE1E1D7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38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37F4CC-A373-48E6-872B-01A3ADAFCF2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66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EC77AD-C605-4FB7-8523-466272FC3DD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7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A9B969-9473-492A-96D9-783340A9C04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49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30B8DC-09CA-4738-80E8-6DC57F0DEAC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5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CCA0BD-DC8E-47E6-BF4D-EA9C63EFDF7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7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D09A7A-7495-4A47-8388-25BD8323754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5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E92ED0-24DD-45C9-B9BB-6A99218333F3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5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7AB35A-AF17-4EC3-967B-B83B70C71A3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3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AE2547-656A-40DF-BFC0-EF8BCB4C1B4E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7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D4CC1A-0B65-4B7B-BBBE-74874303CA0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87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2CA7EB-3647-4C15-8080-B9477440483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6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D40CE2-D58E-4CA2-814C-8AEAF35425A9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2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3DD5C7-63C0-4C3D-9A5D-1298A1BCE739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4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1404EA-4FC5-4B71-A03E-03746F1A6F2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5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5D9F33-ACDE-4CA9-842E-2C7DC56161E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4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4A8384-8711-431A-9DDA-1DADDC9D6EC8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03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8DCD95-8A29-4FF9-AE48-90DE6E22E70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83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15A097-B644-4F85-A931-4A145F442BF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223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98698A-B3BE-431E-A661-04D3758B310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831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51EF71-57BF-4C68-AB55-D5A541551E2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93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39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79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79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528A76AA-70E3-4286-BE4E-03D1C86C0FD5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39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79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79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D65EB552-5AE2-473A-9323-0525F870EFA4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x-none" sz="400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1800" y="395461"/>
            <a:ext cx="9071640" cy="622223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endParaRPr lang="ru-RU" i="1" dirty="0"/>
          </a:p>
          <a:p>
            <a:pPr lvl="0" algn="ctr">
              <a:buNone/>
            </a:pPr>
            <a:r>
              <a:rPr lang="ru-RU" sz="4400" i="1" dirty="0">
                <a:latin typeface="Segoe Print" panose="02000600000000000000" pitchFamily="2" charset="0"/>
              </a:rPr>
              <a:t>                                     </a:t>
            </a:r>
            <a:endParaRPr lang="ru-RU" sz="4400" dirty="0">
              <a:solidFill>
                <a:srgbClr val="404040"/>
              </a:solidFill>
              <a:latin typeface="Segoe Print" panose="02000600000000000000" pitchFamily="2" charset="0"/>
            </a:endParaRPr>
          </a:p>
          <a:p>
            <a:pPr marL="108000" indent="0" algn="ctr">
              <a:buNone/>
            </a:pPr>
            <a:r>
              <a:rPr lang="ru-RU" b="1" dirty="0">
                <a:latin typeface="Segoe Print" panose="02000600000000000000" pitchFamily="2" charset="0"/>
              </a:rPr>
              <a:t>Добрый день!</a:t>
            </a:r>
          </a:p>
          <a:p>
            <a:pPr marL="108000" indent="0" algn="ctr">
              <a:buNone/>
            </a:pPr>
            <a:r>
              <a:rPr lang="ru-RU" b="1" dirty="0">
                <a:latin typeface="Segoe Print" panose="02000600000000000000" pitchFamily="2" charset="0"/>
              </a:rPr>
              <a:t>Вас приветствует </a:t>
            </a:r>
            <a:r>
              <a:rPr lang="ru-RU" b="1" dirty="0" smtClean="0">
                <a:latin typeface="Segoe Print" panose="02000600000000000000" pitchFamily="2" charset="0"/>
              </a:rPr>
              <a:t>участник </a:t>
            </a:r>
          </a:p>
          <a:p>
            <a:pPr marL="108000" indent="0" algn="ctr">
              <a:buNone/>
            </a:pPr>
            <a:r>
              <a:rPr lang="ru-RU" b="1" dirty="0" smtClean="0">
                <a:latin typeface="Segoe Print" panose="02000600000000000000" pitchFamily="2" charset="0"/>
              </a:rPr>
              <a:t>научно-практической </a:t>
            </a:r>
            <a:r>
              <a:rPr lang="ru-RU" b="1" dirty="0">
                <a:latin typeface="Segoe Print" panose="02000600000000000000" pitchFamily="2" charset="0"/>
              </a:rPr>
              <a:t>конференции</a:t>
            </a:r>
          </a:p>
          <a:p>
            <a:pPr marL="108000" indent="0" algn="ctr">
              <a:buNone/>
            </a:pPr>
            <a:r>
              <a:rPr lang="ru-RU" b="1" dirty="0">
                <a:latin typeface="Segoe Print" panose="02000600000000000000" pitchFamily="2" charset="0"/>
              </a:rPr>
              <a:t>МОАУ СОШ №2, 2Б </a:t>
            </a:r>
            <a:r>
              <a:rPr lang="ru-RU" b="1" dirty="0" smtClean="0">
                <a:latin typeface="Segoe Print" panose="02000600000000000000" pitchFamily="2" charset="0"/>
              </a:rPr>
              <a:t>класса</a:t>
            </a:r>
          </a:p>
          <a:p>
            <a:pPr marL="108000" indent="0" algn="ctr">
              <a:buNone/>
            </a:pPr>
            <a:r>
              <a:rPr lang="ru-RU" b="1" dirty="0" err="1" smtClean="0">
                <a:latin typeface="Segoe Print" panose="02000600000000000000" pitchFamily="2" charset="0"/>
              </a:rPr>
              <a:t>Вайтин</a:t>
            </a:r>
            <a:r>
              <a:rPr lang="ru-RU" b="1" dirty="0" smtClean="0">
                <a:latin typeface="Segoe Print" panose="02000600000000000000" pitchFamily="2" charset="0"/>
              </a:rPr>
              <a:t> Иван</a:t>
            </a:r>
            <a:endParaRPr lang="ru-RU" b="1" dirty="0">
              <a:latin typeface="Segoe Print" panose="02000600000000000000" pitchFamily="2" charset="0"/>
            </a:endParaRPr>
          </a:p>
          <a:p>
            <a:pPr lvl="0" algn="ctr">
              <a:buNone/>
            </a:pP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68104" y="2411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40000" y="360000"/>
            <a:ext cx="9071640" cy="12621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2800">
                <a:latin typeface="Segoe Print" panose="02000600000000000000" pitchFamily="2" charset="0"/>
              </a:rPr>
              <a:t>           По данным отдела Нефтекамского ЗАГСа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4008" y="1907629"/>
            <a:ext cx="5544616" cy="4144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584000" y="440999"/>
            <a:ext cx="7956000" cy="11073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2600"/>
              <a:t>По этому графику мы можем увидеть скольких малышей называли именем Иван с период       2009 года до сегодняшнего числа.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01890479"/>
              </p:ext>
            </p:extLst>
          </p:nvPr>
        </p:nvGraphicFramePr>
        <p:xfrm>
          <a:off x="719832" y="1763613"/>
          <a:ext cx="8459800" cy="507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230040"/>
            <a:ext cx="9071640" cy="14054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/>
              <a:t>         А много ли Вань в нашей школе?</a:t>
            </a:r>
            <a:br>
              <a:rPr lang="x-none" sz="3600"/>
            </a:br>
            <a:r>
              <a:rPr lang="x-none" sz="3600"/>
              <a:t>          </a:t>
            </a:r>
            <a:r>
              <a:rPr lang="x-none" sz="2400">
                <a:solidFill>
                  <a:srgbClr val="404040"/>
                </a:solidFill>
                <a:latin typeface="Trebuchet MS" pitchFamily="18"/>
              </a:rPr>
              <a:t>Для этого мы провели опрос классных руководителей и учеников  нашей школы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68359" y="1670760"/>
            <a:ext cx="907164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l" hangingPunct="1">
              <a:buNone/>
            </a:pPr>
            <a:r>
              <a:rPr lang="ru-RU" sz="2400">
                <a:solidFill>
                  <a:srgbClr val="404040"/>
                </a:solidFill>
                <a:latin typeface="Trebuchet MS"/>
              </a:rPr>
              <a:t>.</a:t>
            </a:r>
          </a:p>
          <a:p>
            <a:pPr lvl="0" algn="l" hangingPunct="1">
              <a:buNone/>
            </a:pPr>
            <a:endParaRPr lang="ru-RU" sz="2400">
              <a:solidFill>
                <a:srgbClr val="404040"/>
              </a:solidFill>
              <a:latin typeface="Trebuchet MS"/>
            </a:endParaRPr>
          </a:p>
          <a:p>
            <a:pPr lvl="0" algn="l" hangingPunct="1">
              <a:buNone/>
            </a:pPr>
            <a:endParaRPr lang="ru-RU" sz="2400">
              <a:solidFill>
                <a:srgbClr val="404040"/>
              </a:solidFill>
              <a:latin typeface="Trebuchet MS"/>
            </a:endParaRPr>
          </a:p>
          <a:p>
            <a:pPr lvl="0" algn="l" hangingPunct="1">
              <a:buNone/>
            </a:pPr>
            <a:endParaRPr lang="ru-RU" sz="240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65" y="1907629"/>
            <a:ext cx="265575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43" y="1865704"/>
            <a:ext cx="287940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00" y="4499917"/>
            <a:ext cx="272134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4643933"/>
            <a:ext cx="262983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x-none" sz="2400">
                <a:solidFill>
                  <a:srgbClr val="404040"/>
                </a:solidFill>
                <a:latin typeface="Trebuchet MS" pitchFamily="18"/>
              </a:rPr>
              <a:t>   Оказалось, что в нашей школе это имя не очень-то популярно. 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l" hangingPunct="1">
              <a:buNone/>
            </a:pPr>
            <a:r>
              <a:rPr lang="ru-RU" sz="2400">
                <a:solidFill>
                  <a:srgbClr val="404040"/>
                </a:solidFill>
                <a:latin typeface="Trebuchet MS"/>
              </a:rPr>
              <a:t>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58580769"/>
              </p:ext>
            </p:extLst>
          </p:nvPr>
        </p:nvGraphicFramePr>
        <p:xfrm>
          <a:off x="1680104" y="1539698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x-none" sz="4000" b="1">
                <a:solidFill>
                  <a:srgbClr val="C00000"/>
                </a:solidFill>
                <a:latin typeface="Trebuchet MS" pitchFamily="18"/>
              </a:rPr>
              <a:t>Вывод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3384128" y="1620000"/>
            <a:ext cx="5795871" cy="533771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l" hangingPunct="1">
              <a:buNone/>
            </a:pPr>
            <a:r>
              <a:rPr lang="ru-RU" sz="2000" dirty="0" smtClean="0">
                <a:solidFill>
                  <a:srgbClr val="404040"/>
                </a:solidFill>
                <a:latin typeface="Segoe Print" panose="02000600000000000000" pitchFamily="2" charset="0"/>
              </a:rPr>
              <a:t>     Итак</a:t>
            </a:r>
            <a:r>
              <a:rPr lang="ru-RU" sz="2000" dirty="0">
                <a:solidFill>
                  <a:srgbClr val="404040"/>
                </a:solidFill>
                <a:latin typeface="Segoe Print" panose="02000600000000000000" pitchFamily="2" charset="0"/>
              </a:rPr>
              <a:t>, мы знаем, что музыкальным символом России является </a:t>
            </a:r>
            <a:r>
              <a:rPr lang="ru-RU" sz="2000" b="1" dirty="0">
                <a:solidFill>
                  <a:srgbClr val="404040"/>
                </a:solidFill>
                <a:latin typeface="Segoe Print" panose="02000600000000000000" pitchFamily="2" charset="0"/>
              </a:rPr>
              <a:t>балалайка</a:t>
            </a:r>
            <a:r>
              <a:rPr lang="ru-RU" sz="2000" dirty="0">
                <a:solidFill>
                  <a:srgbClr val="404040"/>
                </a:solidFill>
                <a:latin typeface="Segoe Print" panose="02000600000000000000" pitchFamily="2" charset="0"/>
              </a:rPr>
              <a:t>, национальной игрушкой - </a:t>
            </a:r>
            <a:r>
              <a:rPr lang="ru-RU" sz="2000" b="1" dirty="0">
                <a:solidFill>
                  <a:srgbClr val="404040"/>
                </a:solidFill>
                <a:latin typeface="Segoe Print" panose="02000600000000000000" pitchFamily="2" charset="0"/>
              </a:rPr>
              <a:t>Матрешка</a:t>
            </a:r>
            <a:r>
              <a:rPr lang="ru-RU" sz="2000" dirty="0">
                <a:solidFill>
                  <a:srgbClr val="404040"/>
                </a:solidFill>
                <a:latin typeface="Segoe Print" panose="02000600000000000000" pitchFamily="2" charset="0"/>
              </a:rPr>
              <a:t>. </a:t>
            </a:r>
            <a:endParaRPr lang="ru-RU" sz="2000" dirty="0" smtClean="0">
              <a:solidFill>
                <a:srgbClr val="404040"/>
              </a:solidFill>
              <a:latin typeface="Segoe Print" panose="02000600000000000000" pitchFamily="2" charset="0"/>
            </a:endParaRPr>
          </a:p>
          <a:p>
            <a:pPr lvl="0" algn="l" hangingPunct="1">
              <a:buNone/>
            </a:pPr>
            <a:r>
              <a:rPr lang="ru-RU" sz="2000" dirty="0" smtClean="0">
                <a:solidFill>
                  <a:srgbClr val="404040"/>
                </a:solidFill>
                <a:latin typeface="Segoe Print" panose="02000600000000000000" pitchFamily="2" charset="0"/>
              </a:rPr>
              <a:t>А </a:t>
            </a:r>
            <a:r>
              <a:rPr lang="ru-RU" sz="2000" dirty="0">
                <a:solidFill>
                  <a:srgbClr val="404040"/>
                </a:solidFill>
                <a:latin typeface="Segoe Print" panose="02000600000000000000" pitchFamily="2" charset="0"/>
              </a:rPr>
              <a:t>на основании результатов данного исследования я доказал, что имя </a:t>
            </a:r>
            <a:r>
              <a:rPr lang="ru-RU" sz="2000" b="1" dirty="0">
                <a:solidFill>
                  <a:srgbClr val="404040"/>
                </a:solidFill>
                <a:latin typeface="Segoe Print" panose="02000600000000000000" pitchFamily="2" charset="0"/>
              </a:rPr>
              <a:t>Иван</a:t>
            </a:r>
            <a:r>
              <a:rPr lang="ru-RU" sz="2000" dirty="0">
                <a:solidFill>
                  <a:srgbClr val="404040"/>
                </a:solidFill>
                <a:latin typeface="Segoe Print" panose="02000600000000000000" pitchFamily="2" charset="0"/>
              </a:rPr>
              <a:t> популярно среди носителей русского языка,  символизирует Русскую нацию и является символом русского </a:t>
            </a:r>
            <a:r>
              <a:rPr lang="ru-RU" sz="2000" dirty="0" smtClean="0">
                <a:solidFill>
                  <a:srgbClr val="404040"/>
                </a:solidFill>
                <a:latin typeface="Segoe Print" panose="02000600000000000000" pitchFamily="2" charset="0"/>
              </a:rPr>
              <a:t>человека. Однако в последнее время наблюдается, что родители реже стали называть этим именем своих детей. Наверно, в моду входят более современные имена.  </a:t>
            </a:r>
            <a:endParaRPr lang="ru-RU" sz="2000" dirty="0">
              <a:solidFill>
                <a:srgbClr val="40404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6400" y="3680639"/>
            <a:ext cx="1202399" cy="171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23888" y="5003973"/>
            <a:ext cx="1800000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2" descr="https://s7.hostingkartinok.com/uploads/images/2015/01/83c5572db0f6be07662fec85fc8de6f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Users\ILDUS\Desktop\83c5572db0f6be07662fec85fc8de6f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539477"/>
            <a:ext cx="2376264" cy="36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87784" y="755501"/>
            <a:ext cx="9071640" cy="622223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l" hangingPunct="1">
              <a:buNone/>
            </a:pPr>
            <a:endParaRPr lang="ru-RU" sz="2600" dirty="0">
              <a:solidFill>
                <a:srgbClr val="404040"/>
              </a:solidFill>
              <a:latin typeface="Trebuchet MS"/>
            </a:endParaRPr>
          </a:p>
          <a:p>
            <a:pPr lvl="0" algn="ctr">
              <a:buNone/>
            </a:pPr>
            <a:endParaRPr lang="ru-RU" sz="2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9" r="2679"/>
          <a:stretch/>
        </p:blipFill>
        <p:spPr bwMode="auto">
          <a:xfrm>
            <a:off x="1692000" y="755501"/>
            <a:ext cx="6720747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71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9832" y="2051645"/>
            <a:ext cx="9071640" cy="126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/>
              <a:t>           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x-none" smtClean="0"/>
              <a:t>.</a:t>
            </a:r>
            <a:endParaRPr lang="x-none"/>
          </a:p>
        </p:txBody>
      </p:sp>
      <p:sp>
        <p:nvSpPr>
          <p:cNvPr id="4" name="TextBox 3"/>
          <p:cNvSpPr txBox="1"/>
          <p:nvPr/>
        </p:nvSpPr>
        <p:spPr>
          <a:xfrm>
            <a:off x="1511920" y="1835621"/>
            <a:ext cx="75376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Segoe Print" panose="02000600000000000000" pitchFamily="2" charset="0"/>
              </a:rPr>
              <a:t>Имя Иван – символ</a:t>
            </a:r>
          </a:p>
          <a:p>
            <a:pPr algn="ctr"/>
            <a:r>
              <a:rPr lang="ru-RU" sz="5400" dirty="0" smtClean="0">
                <a:latin typeface="Segoe Print" panose="02000600000000000000" pitchFamily="2" charset="0"/>
              </a:rPr>
              <a:t>русского человека.</a:t>
            </a:r>
            <a:endParaRPr lang="ru-RU" sz="5400"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40000" y="357839"/>
            <a:ext cx="9071640" cy="12621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x-none" sz="3600"/>
              <a:t>         </a:t>
            </a:r>
            <a:r>
              <a:rPr lang="x-none" sz="3600" b="1">
                <a:latin typeface="Segoe Print" panose="02000600000000000000" pitchFamily="2" charset="0"/>
              </a:rPr>
              <a:t>Цель  исследования</a:t>
            </a:r>
            <a:r>
              <a:rPr lang="x-none" sz="3600" b="1"/>
              <a:t>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47824" y="1259557"/>
            <a:ext cx="9071640" cy="5160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l">
              <a:buNone/>
            </a:pPr>
            <a:r>
              <a:rPr lang="ru-RU" sz="2400" i="1" dirty="0">
                <a:latin typeface="Segoe Print" panose="02000600000000000000" pitchFamily="2" charset="0"/>
              </a:rPr>
              <a:t>      Доказать что имя Иван –      символ русского человека</a:t>
            </a:r>
            <a:r>
              <a:rPr lang="ru-RU" sz="2400" i="1" dirty="0" smtClean="0">
                <a:latin typeface="Segoe Print" panose="02000600000000000000" pitchFamily="2" charset="0"/>
              </a:rPr>
              <a:t>.</a:t>
            </a:r>
          </a:p>
          <a:p>
            <a:pPr lvl="0"/>
            <a:r>
              <a:rPr lang="ru-RU" sz="3600" b="1" dirty="0" smtClean="0">
                <a:latin typeface="Segoe Print" panose="02000600000000000000" pitchFamily="2" charset="0"/>
              </a:rPr>
              <a:t>Задачи:</a:t>
            </a:r>
          </a:p>
          <a:p>
            <a:pPr lvl="0"/>
            <a:r>
              <a:rPr lang="ru-RU" sz="2400" i="1" dirty="0" smtClean="0">
                <a:latin typeface="Segoe Print" panose="02000600000000000000" pitchFamily="2" charset="0"/>
              </a:rPr>
              <a:t>Узнать, </a:t>
            </a:r>
            <a:r>
              <a:rPr lang="ru-RU" sz="2400" i="1" dirty="0">
                <a:latin typeface="Segoe Print" panose="02000600000000000000" pitchFamily="2" charset="0"/>
              </a:rPr>
              <a:t>когда появилось имя </a:t>
            </a:r>
            <a:r>
              <a:rPr lang="ru-RU" sz="2400" i="1" dirty="0" smtClean="0">
                <a:latin typeface="Segoe Print" panose="02000600000000000000" pitchFamily="2" charset="0"/>
              </a:rPr>
              <a:t>Иван, </a:t>
            </a:r>
            <a:r>
              <a:rPr lang="ru-RU" sz="2400" i="1" dirty="0">
                <a:latin typeface="Segoe Print" panose="02000600000000000000" pitchFamily="2" charset="0"/>
              </a:rPr>
              <a:t>и что оно </a:t>
            </a:r>
            <a:r>
              <a:rPr lang="ru-RU" sz="2400" i="1" dirty="0" smtClean="0">
                <a:latin typeface="Segoe Print" panose="02000600000000000000" pitchFamily="2" charset="0"/>
              </a:rPr>
              <a:t>означает. </a:t>
            </a:r>
            <a:endParaRPr lang="ru-RU" sz="2400" i="1" dirty="0">
              <a:latin typeface="Segoe Print" panose="02000600000000000000" pitchFamily="2" charset="0"/>
            </a:endParaRPr>
          </a:p>
          <a:p>
            <a:pPr lvl="0"/>
            <a:r>
              <a:rPr lang="ru-RU" sz="2400" i="1" dirty="0" smtClean="0">
                <a:latin typeface="Segoe Print" panose="02000600000000000000" pitchFamily="2" charset="0"/>
              </a:rPr>
              <a:t>Выяснить, какие </a:t>
            </a:r>
            <a:r>
              <a:rPr lang="ru-RU" sz="2400" i="1" dirty="0">
                <a:latin typeface="Segoe Print" panose="02000600000000000000" pitchFamily="2" charset="0"/>
              </a:rPr>
              <a:t>известные люди в истории носили это имя.</a:t>
            </a:r>
          </a:p>
          <a:p>
            <a:pPr lvl="0"/>
            <a:r>
              <a:rPr lang="ru-RU" sz="2400" i="1" dirty="0">
                <a:latin typeface="Segoe Print" panose="02000600000000000000" pitchFamily="2" charset="0"/>
              </a:rPr>
              <a:t>Имя Иван в моей семье.</a:t>
            </a:r>
          </a:p>
          <a:p>
            <a:pPr lvl="0"/>
            <a:r>
              <a:rPr lang="ru-RU" sz="2400" i="1" dirty="0">
                <a:latin typeface="Segoe Print" panose="02000600000000000000" pitchFamily="2" charset="0"/>
              </a:rPr>
              <a:t>Узнать сколько детей с именем Иван в нашей школе.</a:t>
            </a:r>
          </a:p>
          <a:p>
            <a:pPr lvl="0" algn="l">
              <a:buNone/>
            </a:pPr>
            <a:endParaRPr lang="ru-RU" sz="3600" b="1" dirty="0" smtClean="0">
              <a:latin typeface="Segoe Print" panose="02000600000000000000" pitchFamily="2" charset="0"/>
            </a:endParaRPr>
          </a:p>
          <a:p>
            <a:pPr lvl="0" algn="ctr">
              <a:buNone/>
            </a:pPr>
            <a:endParaRPr lang="ru-RU" sz="2800" b="1" i="1" dirty="0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1800" y="179437"/>
            <a:ext cx="9071640" cy="640871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ru-RU" sz="4300" b="1" dirty="0">
                <a:solidFill>
                  <a:srgbClr val="40404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>
                <a:solidFill>
                  <a:srgbClr val="404040"/>
                </a:solidFill>
                <a:latin typeface="Segoe Print" panose="02000600000000000000" pitchFamily="2" charset="0"/>
              </a:rPr>
              <a:t>Гипотеза:  </a:t>
            </a:r>
          </a:p>
          <a:p>
            <a:pPr lvl="0" algn="just" hangingPunct="1">
              <a:buNone/>
            </a:pPr>
            <a:r>
              <a:rPr lang="ru-RU" i="1" dirty="0" smtClean="0">
                <a:solidFill>
                  <a:srgbClr val="404040"/>
                </a:solidFill>
                <a:latin typeface="Segoe Print" panose="02000600000000000000" pitchFamily="2" charset="0"/>
              </a:rPr>
              <a:t>     </a:t>
            </a:r>
            <a:r>
              <a:rPr lang="ru-RU" i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Если </a:t>
            </a:r>
            <a:r>
              <a:rPr lang="ru-RU" i="1" dirty="0">
                <a:solidFill>
                  <a:srgbClr val="C00000"/>
                </a:solidFill>
                <a:latin typeface="Segoe Print" panose="02000600000000000000" pitchFamily="2" charset="0"/>
              </a:rPr>
              <a:t>имя Иван настолько популярно среди носителей русского языка, то это имя является  символом русского </a:t>
            </a:r>
            <a:r>
              <a:rPr lang="ru-RU" i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человека.</a:t>
            </a:r>
          </a:p>
          <a:p>
            <a:pPr lvl="0" algn="just" hangingPunct="1">
              <a:buNone/>
            </a:pPr>
            <a:r>
              <a:rPr lang="ru-RU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Методы исследования:</a:t>
            </a:r>
          </a:p>
          <a:p>
            <a:pPr algn="just" hangingPunct="1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Изучение литературы;</a:t>
            </a:r>
          </a:p>
          <a:p>
            <a:pPr algn="just" hangingPunct="1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Работа с интернет источниками;</a:t>
            </a:r>
          </a:p>
          <a:p>
            <a:pPr algn="just" hangingPunct="1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Анкетирование;</a:t>
            </a:r>
          </a:p>
          <a:p>
            <a:pPr algn="just" hangingPunct="1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Анализ.</a:t>
            </a:r>
          </a:p>
          <a:p>
            <a:pPr algn="just" hangingPunct="1">
              <a:buFont typeface="Wingdings" panose="05000000000000000000" pitchFamily="2" charset="2"/>
              <a:buChar char="§"/>
            </a:pPr>
            <a:endParaRPr lang="ru-RU" sz="28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467469"/>
            <a:ext cx="73882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792" y="1340760"/>
            <a:ext cx="578716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Иван </a:t>
            </a:r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IV </a:t>
            </a:r>
            <a:r>
              <a:rPr lang="ru-RU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Грозный (</a:t>
            </a:r>
            <a:r>
              <a:rPr lang="ru-RU" sz="2400" b="1" dirty="0" smtClean="0">
                <a:latin typeface="Segoe Print" panose="02000600000000000000" pitchFamily="2" charset="0"/>
              </a:rPr>
              <a:t>1530-1584) –</a:t>
            </a:r>
          </a:p>
          <a:p>
            <a:r>
              <a:rPr lang="ru-RU" sz="2400" b="1" dirty="0" smtClean="0">
                <a:latin typeface="Segoe Print" panose="02000600000000000000" pitchFamily="2" charset="0"/>
              </a:rPr>
              <a:t> великий князь «всея Руси», </a:t>
            </a:r>
          </a:p>
          <a:p>
            <a:r>
              <a:rPr lang="ru-RU" sz="2400" b="1" dirty="0" smtClean="0">
                <a:latin typeface="Segoe Print" panose="02000600000000000000" pitchFamily="2" charset="0"/>
              </a:rPr>
              <a:t>первый русский царь из династии </a:t>
            </a:r>
          </a:p>
          <a:p>
            <a:r>
              <a:rPr lang="ru-RU" sz="2400" b="1" dirty="0" smtClean="0">
                <a:latin typeface="Segoe Print" panose="02000600000000000000" pitchFamily="2" charset="0"/>
              </a:rPr>
              <a:t>Рюриковичей.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64" y="1111563"/>
            <a:ext cx="2707705" cy="295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059757"/>
            <a:ext cx="273630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56136" y="4283893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Иван Крылов </a:t>
            </a:r>
            <a:r>
              <a:rPr lang="ru-RU" sz="2400" b="1" dirty="0">
                <a:latin typeface="Segoe Print" panose="02000600000000000000" pitchFamily="2" charset="0"/>
              </a:rPr>
              <a:t>(1769-1844) —                                          русский писатель, баснописец,                                     переводчик, сотрудник                                                 Императорской Публичной                                            библиотеки</a:t>
            </a:r>
          </a:p>
        </p:txBody>
      </p:sp>
    </p:spTree>
    <p:extLst>
      <p:ext uri="{BB962C8B-B14F-4D97-AF65-F5344CB8AC3E}">
        <p14:creationId xmlns:p14="http://schemas.microsoft.com/office/powerpoint/2010/main" val="14565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472" y="395461"/>
            <a:ext cx="2808096" cy="315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2712" y="3636186"/>
            <a:ext cx="2821416" cy="35997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456136" y="4355901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Иван Шишкин </a:t>
            </a:r>
            <a:r>
              <a:rPr lang="ru-RU" sz="2400" b="1" dirty="0">
                <a:latin typeface="Segoe Print" panose="02000600000000000000" pitchFamily="2" charset="0"/>
              </a:rPr>
              <a:t> (1832 - 1898) - русский художник-пейзажист, живописец, рисовальщик и гравёр-аквафортист.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1800" y="1235051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Иван Айвазовский</a:t>
            </a:r>
            <a:r>
              <a:rPr lang="ru-RU" sz="2400" b="1" dirty="0">
                <a:latin typeface="Segoe Print" panose="02000600000000000000" pitchFamily="2" charset="0"/>
              </a:rPr>
              <a:t> (1817-1900) — русский </a:t>
            </a:r>
            <a:r>
              <a:rPr lang="ru-RU" sz="2400" b="1" dirty="0" smtClean="0">
                <a:latin typeface="Segoe Print" panose="02000600000000000000" pitchFamily="2" charset="0"/>
              </a:rPr>
              <a:t>живописец – маринист. </a:t>
            </a:r>
          </a:p>
          <a:p>
            <a:r>
              <a:rPr lang="ru-RU" sz="2400" b="1" dirty="0" smtClean="0">
                <a:latin typeface="Segoe Print" panose="02000600000000000000" pitchFamily="2" charset="0"/>
              </a:rPr>
              <a:t>Его </a:t>
            </a:r>
            <a:r>
              <a:rPr lang="ru-RU" sz="2400" b="1" dirty="0">
                <a:latin typeface="Segoe Print" panose="02000600000000000000" pitchFamily="2" charset="0"/>
              </a:rPr>
              <a:t>знаменитые полотна:                                  «Девятый вал», «Черное море» и другие.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3600152" y="539477"/>
            <a:ext cx="5903479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l" hangingPunct="1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rebuchet MS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Иван </a:t>
            </a:r>
            <a:r>
              <a:rPr lang="ru-RU" sz="2400" b="1" dirty="0" err="1">
                <a:solidFill>
                  <a:srgbClr val="C00000"/>
                </a:solidFill>
                <a:latin typeface="Segoe Print" panose="02000600000000000000" pitchFamily="2" charset="0"/>
              </a:rPr>
              <a:t>Поддубный</a:t>
            </a:r>
            <a:r>
              <a:rPr lang="ru-RU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>
                <a:solidFill>
                  <a:srgbClr val="404040"/>
                </a:solidFill>
                <a:latin typeface="Segoe Print" panose="02000600000000000000" pitchFamily="2" charset="0"/>
              </a:rPr>
              <a:t>(1871 - 1949</a:t>
            </a:r>
            <a:r>
              <a:rPr lang="ru-RU" sz="2400" dirty="0">
                <a:solidFill>
                  <a:srgbClr val="404040"/>
                </a:solidFill>
                <a:latin typeface="Segoe Print" panose="02000600000000000000" pitchFamily="2" charset="0"/>
              </a:rPr>
              <a:t>) -                                                         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профессиональный борец, атлет и артист цирка</a:t>
            </a:r>
            <a:r>
              <a:rPr lang="ru-RU" sz="2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.</a:t>
            </a:r>
            <a:endParaRPr lang="ru-RU" sz="2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20432" y="3347789"/>
            <a:ext cx="3110747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565516"/>
            <a:ext cx="2808312" cy="33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7784" y="4139877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Иван Крузенштерн</a:t>
            </a:r>
            <a:r>
              <a:rPr lang="ru-RU" sz="2400" b="1" dirty="0">
                <a:latin typeface="Segoe Print" panose="02000600000000000000" pitchFamily="2" charset="0"/>
              </a:rPr>
              <a:t> (1770-1864) — русский мореплаватель, начальник первой российской кругосветной </a:t>
            </a:r>
            <a:r>
              <a:rPr lang="ru-RU" sz="2400" b="1" dirty="0" smtClean="0">
                <a:latin typeface="Segoe Print" panose="02000600000000000000" pitchFamily="2" charset="0"/>
              </a:rPr>
              <a:t>экспедиции.</a:t>
            </a:r>
            <a:endParaRPr lang="ru-RU" sz="2400" b="1"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>
                <a:latin typeface="Segoe Print" panose="02000600000000000000" pitchFamily="2" charset="0"/>
              </a:rPr>
              <a:t>       А скольк Вань в нашем городе?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769039"/>
            <a:ext cx="9071640" cy="865439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just"/>
            <a:r>
              <a:rPr lang="ru-RU" sz="2400" dirty="0">
                <a:latin typeface="Segoe Print" panose="02000600000000000000" pitchFamily="2" charset="0"/>
              </a:rPr>
              <a:t>Есть </a:t>
            </a:r>
            <a:r>
              <a:rPr lang="ru-RU" sz="2400" dirty="0" smtClean="0">
                <a:latin typeface="Segoe Print" panose="02000600000000000000" pitchFamily="2" charset="0"/>
              </a:rPr>
              <a:t>мнение, </a:t>
            </a:r>
            <a:r>
              <a:rPr lang="ru-RU" sz="2400" dirty="0">
                <a:latin typeface="Segoe Print" panose="02000600000000000000" pitchFamily="2" charset="0"/>
              </a:rPr>
              <a:t>что имя Иван самое популярное. В давние времена на Руси оно действительно было самое распространенное, поскольку в святцах  оно обозначено почти  через день (170 раз).</a:t>
            </a:r>
          </a:p>
          <a:p>
            <a:pPr lvl="0" algn="just"/>
            <a:r>
              <a:rPr lang="ru-RU" sz="2400" dirty="0">
                <a:latin typeface="Segoe Print" panose="02000600000000000000" pitchFamily="2" charset="0"/>
              </a:rPr>
              <a:t>До 1917 года каждый четвертый крестьянин звался Иваном.</a:t>
            </a:r>
          </a:p>
          <a:p>
            <a:pPr lvl="0" algn="just"/>
            <a:r>
              <a:rPr lang="ru-RU" sz="2400" dirty="0">
                <a:latin typeface="Segoe Print" panose="02000600000000000000" pitchFamily="2" charset="0"/>
              </a:rPr>
              <a:t>Когда я родился в 2009 году так  было названо 8 малышей.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360</Words>
  <Application>Microsoft Office PowerPoint</Application>
  <PresentationFormat>Произвольный</PresentationFormat>
  <Paragraphs>54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Default</vt:lpstr>
      <vt:lpstr>Обычный</vt:lpstr>
      <vt:lpstr>Презентация PowerPoint</vt:lpstr>
      <vt:lpstr>Презентация PowerPoint</vt:lpstr>
      <vt:lpstr>            </vt:lpstr>
      <vt:lpstr>         Цель  исследования: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А скольк Вань в нашем городе?</vt:lpstr>
      <vt:lpstr>           По данным отдела Нефтекамского ЗАГСа</vt:lpstr>
      <vt:lpstr>По этому графику мы можем увидеть скольких малышей называли именем Иван с период       2009 года до сегодняшнего числа.</vt:lpstr>
      <vt:lpstr>         А много ли Вань в нашей школе?           Для этого мы провели опрос классных руководителей и учеников  нашей школы</vt:lpstr>
      <vt:lpstr>   Оказалось, что в нашей школе это имя не очень-то популярно.  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</dc:title>
  <dc:creator>Наталья</dc:creator>
  <cp:lastModifiedBy>RePack by Diakov</cp:lastModifiedBy>
  <cp:revision>97</cp:revision>
  <dcterms:created xsi:type="dcterms:W3CDTF">2009-04-16T11:32:32Z</dcterms:created>
  <dcterms:modified xsi:type="dcterms:W3CDTF">2017-12-15T13:36:37Z</dcterms:modified>
</cp:coreProperties>
</file>