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0" r:id="rId2"/>
    <p:sldId id="326" r:id="rId3"/>
    <p:sldId id="291" r:id="rId4"/>
    <p:sldId id="292" r:id="rId5"/>
    <p:sldId id="323" r:id="rId6"/>
    <p:sldId id="293" r:id="rId7"/>
    <p:sldId id="294" r:id="rId8"/>
    <p:sldId id="295" r:id="rId9"/>
    <p:sldId id="256" r:id="rId10"/>
    <p:sldId id="257" r:id="rId11"/>
    <p:sldId id="296" r:id="rId12"/>
    <p:sldId id="260" r:id="rId13"/>
    <p:sldId id="297" r:id="rId14"/>
    <p:sldId id="298" r:id="rId15"/>
    <p:sldId id="299" r:id="rId16"/>
    <p:sldId id="303" r:id="rId17"/>
    <p:sldId id="300" r:id="rId18"/>
    <p:sldId id="301" r:id="rId19"/>
    <p:sldId id="302" r:id="rId20"/>
    <p:sldId id="263" r:id="rId21"/>
    <p:sldId id="264" r:id="rId22"/>
    <p:sldId id="270" r:id="rId23"/>
    <p:sldId id="265" r:id="rId24"/>
    <p:sldId id="266" r:id="rId25"/>
    <p:sldId id="267" r:id="rId26"/>
    <p:sldId id="268" r:id="rId27"/>
    <p:sldId id="269" r:id="rId28"/>
    <p:sldId id="332" r:id="rId29"/>
    <p:sldId id="304" r:id="rId30"/>
    <p:sldId id="305" r:id="rId31"/>
    <p:sldId id="327" r:id="rId32"/>
    <p:sldId id="306" r:id="rId33"/>
    <p:sldId id="307" r:id="rId34"/>
    <p:sldId id="308" r:id="rId35"/>
    <p:sldId id="322" r:id="rId36"/>
    <p:sldId id="309" r:id="rId37"/>
    <p:sldId id="318" r:id="rId38"/>
    <p:sldId id="310" r:id="rId39"/>
    <p:sldId id="311" r:id="rId40"/>
    <p:sldId id="312" r:id="rId41"/>
    <p:sldId id="317" r:id="rId42"/>
    <p:sldId id="329" r:id="rId43"/>
    <p:sldId id="330" r:id="rId44"/>
    <p:sldId id="331" r:id="rId45"/>
    <p:sldId id="289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9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1" d="100"/>
          <a:sy n="71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73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80D61D-CE46-4292-B679-85CC1C4F1652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5A8C1-6822-4EC8-B404-0E0CAEE649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80D61D-CE46-4292-B679-85CC1C4F1652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5A8C1-6822-4EC8-B404-0E0CAEE64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80D61D-CE46-4292-B679-85CC1C4F1652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5A8C1-6822-4EC8-B404-0E0CAEE64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80D61D-CE46-4292-B679-85CC1C4F1652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5A8C1-6822-4EC8-B404-0E0CAEE64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80D61D-CE46-4292-B679-85CC1C4F1652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5A8C1-6822-4EC8-B404-0E0CAEE649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80D61D-CE46-4292-B679-85CC1C4F1652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5A8C1-6822-4EC8-B404-0E0CAEE64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80D61D-CE46-4292-B679-85CC1C4F1652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5A8C1-6822-4EC8-B404-0E0CAEE64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80D61D-CE46-4292-B679-85CC1C4F1652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5A8C1-6822-4EC8-B404-0E0CAEE64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80D61D-CE46-4292-B679-85CC1C4F1652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5A8C1-6822-4EC8-B404-0E0CAEE649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80D61D-CE46-4292-B679-85CC1C4F1652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5A8C1-6822-4EC8-B404-0E0CAEE64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80D61D-CE46-4292-B679-85CC1C4F1652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5A8C1-6822-4EC8-B404-0E0CAEE649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F80D61D-CE46-4292-B679-85CC1C4F1652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F05A8C1-6822-4EC8-B404-0E0CAEE649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&#1060;&#1086;&#1088;&#1084;&#1099;%20&#1072;&#1082;&#1090;&#1080;&#1074;&#1085;&#1086;&#1089;&#1090;&#1080;%20&#1076;&#1077;&#1090;&#1077;&#1081;%20&#1089;%20&#1047;&#1055;&#1056;.docx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nsportal.ru/detskiy-sad/materialy-dlya-roditeley/2019/03/03/osobennosti-raboty-s-rebenkom-s-ras" TargetMode="External"/><Relationship Id="rId3" Type="http://schemas.openxmlformats.org/officeDocument/2006/relationships/hyperlink" Target="https://infourok.ru/go.html?href=https://rosuchebnik.ru/material/ovz-i-ii-iii-iv-v-vi-vii-viii-vidov-i-ikh-rasshifrovka/" TargetMode="External"/><Relationship Id="rId7" Type="http://schemas.openxmlformats.org/officeDocument/2006/relationships/hyperlink" Target="https://yandex.ru/turbo/s/psylogik.ru/119-deti-s-ovz.html" TargetMode="External"/><Relationship Id="rId2" Type="http://schemas.openxmlformats.org/officeDocument/2006/relationships/hyperlink" Target="https://emberint.ru/articles/prinyat_osobennog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utism-frc.ru/life-in-society/recomend_meeting_ASD" TargetMode="External"/><Relationship Id="rId11" Type="http://schemas.openxmlformats.org/officeDocument/2006/relationships/hyperlink" Target="https://infourok.ru/go.html?href=http://fgosreestr.ru/" TargetMode="External"/><Relationship Id="rId5" Type="http://schemas.openxmlformats.org/officeDocument/2006/relationships/hyperlink" Target="https://infourok.ru/go.html?href=https://www.polismed.com/articles-priznaki-autizma-u-detejj-osobennosti-povedenija-rebenka.html" TargetMode="External"/><Relationship Id="rId10" Type="http://schemas.openxmlformats.org/officeDocument/2006/relationships/hyperlink" Target="https://infourok.ru/go.html?href=https://www.stud24.ru/psychology/istoriya-izucheniya-i-statistika-detskoj/297779-890256-page1.html" TargetMode="External"/><Relationship Id="rId4" Type="http://schemas.openxmlformats.org/officeDocument/2006/relationships/hyperlink" Target="https://infourok.ru/go.html?href=https://rosuchebnik.ru/material/adaptirovannaya-programma-dlya-detey-s-ovz/" TargetMode="External"/><Relationship Id="rId9" Type="http://schemas.openxmlformats.org/officeDocument/2006/relationships/hyperlink" Target="https://infourok.ru/go.html?href=https://informatio.ru/news/education/emotsionalno_smyslovoy_podkhod_ikp/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933056"/>
            <a:ext cx="8083624" cy="1916974"/>
          </a:xfrm>
        </p:spPr>
        <p:txBody>
          <a:bodyPr anchor="ctr">
            <a:noAutofit/>
          </a:bodyPr>
          <a:lstStyle/>
          <a:p>
            <a:pPr algn="ctr"/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Педагогический совет</a:t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«Создание единого коррекционного </a:t>
            </a:r>
            <a:b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пространства ДОО»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56.xn--80aadkum9bf.xn--p1ai/wp-content/uploads/2019/04/5c039b9466fb072faa19b6c31-138x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2771891" cy="3012926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3816424" cy="253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188640"/>
            <a:ext cx="4464496" cy="1008112"/>
          </a:xfrm>
        </p:spPr>
        <p:txBody>
          <a:bodyPr anchor="b"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Чупинский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детский сад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 ноября 2020 года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5949280"/>
            <a:ext cx="7112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Заседание подготовила и провела старший воспитатель Пашкова Г.Н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632848" cy="626469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Термин «задержка психического развития» был предложен в 1959 году.</a:t>
            </a:r>
            <a:b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ЗПР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 – это замедление нормального темпа психического  созревания по сравнению с принятыми  возрастными нормами.</a:t>
            </a:r>
            <a:b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Диагноз «</a:t>
            </a: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ЗПР»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 ставится  только в дошкольном (начиная с 3 лет) и младшем школьном возрасте.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18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Диагноз "задержка психического развития" устанавливается по следующим  критериям: 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 anchor="ctr"/>
          <a:lstStyle/>
          <a:p>
            <a:pPr marL="0" lvl="0" indent="180000">
              <a:spcBef>
                <a:spcPts val="12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недостаточное развитие основных познавательных функции (мышления, памяти, внимания, эмоционально-волевой сферы)</a:t>
            </a:r>
          </a:p>
          <a:p>
            <a:pPr marL="0" lvl="0" indent="180000">
              <a:spcBef>
                <a:spcPts val="12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нарушения в развитии речи;</a:t>
            </a:r>
          </a:p>
          <a:p>
            <a:pPr marL="0" lvl="0" indent="180000">
              <a:spcBef>
                <a:spcPts val="12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развитые навыки общения, самообслуживания, самоконтроля.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320"/>
            <a:ext cx="7746064" cy="7064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Причины ЗПР: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3672408" cy="5062696"/>
          </a:xfrm>
        </p:spPr>
        <p:txBody>
          <a:bodyPr>
            <a:normAutofit fontScale="92500" lnSpcReduction="20000"/>
          </a:bodyPr>
          <a:lstStyle/>
          <a:p>
            <a:pPr marL="0" indent="180000"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биологические:</a:t>
            </a:r>
          </a:p>
          <a:p>
            <a:pPr marL="0" indent="180000">
              <a:spcBef>
                <a:spcPts val="1800"/>
              </a:spcBef>
              <a:buClrTx/>
              <a:buSzPct val="100000"/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Патология беременности;</a:t>
            </a:r>
          </a:p>
          <a:p>
            <a:pPr marL="0" indent="180000">
              <a:spcBef>
                <a:spcPts val="1800"/>
              </a:spcBef>
              <a:buClrTx/>
              <a:buSzPct val="100000"/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Инфекционные, токсические и травматические заболевания, приводящие к перинатальной энцефалопатии в первые годы жизни малыша.</a:t>
            </a:r>
          </a:p>
          <a:p>
            <a:pPr marL="0" indent="180000">
              <a:spcBef>
                <a:spcPts val="1800"/>
              </a:spcBef>
              <a:buClrTx/>
              <a:buSzPct val="100000"/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Генетическая обусловленность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196752"/>
            <a:ext cx="4392488" cy="5062696"/>
          </a:xfrm>
        </p:spPr>
        <p:txBody>
          <a:bodyPr>
            <a:normAutofit fontScale="92500" lnSpcReduction="20000"/>
          </a:bodyPr>
          <a:lstStyle/>
          <a:p>
            <a:pPr marL="0" indent="180000" algn="ctr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социальные:</a:t>
            </a:r>
          </a:p>
          <a:p>
            <a:pPr marL="0" lvl="0" indent="180000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Длительное ограничение жизнедеятельности;</a:t>
            </a:r>
          </a:p>
          <a:p>
            <a:pPr marL="0" lvl="0" indent="180000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депривация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снижение или отсутствие у индивида возможности общаться с другими людьми;</a:t>
            </a:r>
          </a:p>
          <a:p>
            <a:pPr marL="0" lvl="0" indent="180000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Дефицит общения с мамой;</a:t>
            </a:r>
          </a:p>
          <a:p>
            <a:pPr marL="0" lvl="0" indent="180000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Неблагоприятные условия воспитания;</a:t>
            </a:r>
          </a:p>
          <a:p>
            <a:pPr marL="0" lvl="0" indent="180000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Лёгкие умственные отклонения у родителей;</a:t>
            </a:r>
          </a:p>
          <a:p>
            <a:pPr marL="0" lvl="0" indent="180000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Психотравмы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ребёнка или родителей.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34096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Неблагоприятные условия воспитания, которые приводят к задержке психического развития:</a:t>
            </a:r>
            <a:endParaRPr lang="ru-RU" sz="2800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180000"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Безнадзорность –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итоге диагностируется аномальное развитие личности по типу психической неустойчивости. Аффективная лабильность подразумевает под собой вспышку аффекта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(гнев, плач, отчаянность, рев, обида).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0000">
              <a:buClrTx/>
              <a:buSzPct val="100000"/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Гиперопека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ребёнок, которому с раннего детства тревожные и мнительные родители уделяют слишком много внимания и воспитывают как маленького «божка» семьи. Не умеет преодолевать трудности, самостоятельно, адекватно соотносить желания и потребности с необходимыми усилиями. Сила воли отсутствует. </a:t>
            </a:r>
          </a:p>
          <a:p>
            <a:pPr marL="0" indent="180000"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Авторитаризм -</a:t>
            </a:r>
            <a:r>
              <a:rPr lang="ru-RU" dirty="0" smtClean="0"/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таком неблагоприятном фоне развиваются навязчивости, нерешительность, фобии, неврозы, повышенный уровень тревожности, аутизм.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симптомы ЗПР, характерные для того или иного возраста: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3657600" cy="466344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В 2 года на отклонения указывают:</a:t>
            </a:r>
          </a:p>
          <a:p>
            <a:pPr marL="0" lvl="0" indent="180000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Незнание собственного имени;</a:t>
            </a:r>
          </a:p>
          <a:p>
            <a:pPr marL="0" lvl="0" indent="180000">
              <a:buClrTx/>
              <a:buSzPct val="100000"/>
              <a:buFont typeface="+mj-lt"/>
              <a:buAutoNum type="arabicPeriod"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Отсутствие реакции на простейшие вопросы;</a:t>
            </a:r>
          </a:p>
          <a:p>
            <a:pPr marL="0" lvl="0" indent="180000">
              <a:buClrTx/>
              <a:buSzPct val="100000"/>
              <a:buFont typeface="+mj-lt"/>
              <a:buAutoNum type="arabicPeriod"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Обильное слюнотечение;</a:t>
            </a:r>
          </a:p>
          <a:p>
            <a:pPr marL="0" lvl="0" indent="180000">
              <a:buClrTx/>
              <a:buSzPct val="100000"/>
              <a:buFont typeface="+mj-lt"/>
              <a:buAutoNum type="arabicPeriod"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Нарушения сна;</a:t>
            </a:r>
          </a:p>
          <a:p>
            <a:pPr marL="0" lvl="0" indent="180000">
              <a:buClrTx/>
              <a:buSzPct val="100000"/>
              <a:buFont typeface="+mj-lt"/>
              <a:buAutoNum type="arabicPeriod"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Капризность, плаксивость, раздражительность, агрессия;</a:t>
            </a:r>
          </a:p>
          <a:p>
            <a:pPr marL="0" lvl="0" indent="180000">
              <a:buClrTx/>
              <a:buSzPct val="100000"/>
              <a:buFont typeface="+mj-lt"/>
              <a:buAutoNum type="arabicPeriod"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Сложности с удерживанием внимания на определённом предмете</a:t>
            </a:r>
            <a:r>
              <a:rPr lang="ru-RU" sz="5500" dirty="0" smtClean="0"/>
              <a:t>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361688" cy="5073352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 3 года: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180000">
              <a:buClrTx/>
              <a:buSzPct val="100000"/>
              <a:buFont typeface="+mj-lt"/>
              <a:buAutoNum type="arabicPeriod"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Отсутствие речи;</a:t>
            </a:r>
          </a:p>
          <a:p>
            <a:pPr marL="0" lvl="0" indent="180000">
              <a:buClrTx/>
              <a:buSzPct val="100000"/>
              <a:buFont typeface="+mj-lt"/>
              <a:buAutoNum type="arabicPeriod"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Отсутствие базовых представлений об окружающем мире (не может назвать животных, предметы быта, части тела);</a:t>
            </a:r>
          </a:p>
          <a:p>
            <a:pPr marL="0" lvl="0" indent="180000">
              <a:buClrTx/>
              <a:buSzPct val="100000"/>
              <a:buFont typeface="+mj-lt"/>
              <a:buAutoNum type="arabicPeriod"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Сложности с выполнением элементарных заданий;</a:t>
            </a:r>
          </a:p>
          <a:p>
            <a:pPr marL="0" lvl="0" indent="180000">
              <a:buClrTx/>
              <a:buSzPct val="100000"/>
              <a:buFont typeface="+mj-lt"/>
              <a:buAutoNum type="arabicPeriod"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Неразвитое воображение;</a:t>
            </a:r>
          </a:p>
          <a:p>
            <a:pPr marL="0" lvl="0" indent="180000">
              <a:buClrTx/>
              <a:buSzPct val="100000"/>
              <a:buFont typeface="+mj-lt"/>
              <a:buAutoNum type="arabicPeriod"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Однотипность действий в игре;</a:t>
            </a:r>
          </a:p>
          <a:p>
            <a:pPr marL="0" lvl="0" indent="180000">
              <a:buClrTx/>
              <a:buSzPct val="100000"/>
              <a:buFont typeface="+mj-lt"/>
              <a:buAutoNum type="arabicPeriod"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Невозможность сконцентрироваться на предмете или задании;</a:t>
            </a:r>
          </a:p>
          <a:p>
            <a:pPr marL="0" lvl="0" indent="180000">
              <a:buClrTx/>
              <a:buSzPct val="100000"/>
              <a:buFont typeface="+mj-lt"/>
              <a:buAutoNum type="arabicPeriod"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Быстрая утомляемость;</a:t>
            </a:r>
          </a:p>
          <a:p>
            <a:pPr marL="0" lvl="0" indent="180000">
              <a:buClrTx/>
              <a:buSzPct val="100000"/>
              <a:buFont typeface="+mj-lt"/>
              <a:buAutoNum type="arabicPeriod"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Агрессивность, истерия.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0"/>
            <a:ext cx="8250120" cy="98072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В 4 года ЗПР уже чётко диагностируется по конкретным симптомам: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8820472" cy="187220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Физические:</a:t>
            </a:r>
          </a:p>
          <a:p>
            <a:pPr lvl="0">
              <a:buClrTx/>
              <a:buSzPct val="100000"/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Слабый тонус мышц;</a:t>
            </a:r>
          </a:p>
          <a:p>
            <a:pPr lvl="0">
              <a:buClrTx/>
              <a:buSzPct val="100000"/>
              <a:buFont typeface="Arial" pitchFamily="34" charset="0"/>
              <a:buChar char="•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Кинетоз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(морская болезнь);</a:t>
            </a:r>
          </a:p>
          <a:p>
            <a:pPr lvl="0">
              <a:buClrTx/>
              <a:buSzPct val="100000"/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Нарушения мочеиспускания;</a:t>
            </a:r>
          </a:p>
          <a:p>
            <a:pPr lvl="0">
              <a:buClrTx/>
              <a:buSzPct val="100000"/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Головные боли;</a:t>
            </a:r>
          </a:p>
          <a:p>
            <a:pPr lvl="0">
              <a:buClrTx/>
              <a:buSzPct val="100000"/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Быстрая утомляемость, слабость, вялость, неподвижность.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115616" y="2924944"/>
            <a:ext cx="7776864" cy="20383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ознавательные:</a:t>
            </a:r>
          </a:p>
          <a:p>
            <a:pPr marL="0" lvl="0" indent="180000"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Невозможность говорить связно;</a:t>
            </a:r>
          </a:p>
          <a:p>
            <a:pPr marL="0" lvl="0" indent="180000"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Рассеянное внимание;</a:t>
            </a:r>
          </a:p>
          <a:p>
            <a:pPr marL="0" lvl="0" indent="180000"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Плохая память;</a:t>
            </a:r>
          </a:p>
          <a:p>
            <a:pPr marL="0" lvl="0" indent="180000"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Неспособность запоминать информацию наглядно или на слух;</a:t>
            </a:r>
          </a:p>
          <a:p>
            <a:pPr marL="0" lvl="0" indent="180000"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Отсутствие базовых знаний о мире;</a:t>
            </a:r>
          </a:p>
          <a:p>
            <a:pPr marL="0" lvl="0" indent="180000"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познавательной мотивации.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3689" y="4826675"/>
            <a:ext cx="73803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Социальные:</a:t>
            </a:r>
          </a:p>
          <a:p>
            <a:pPr lvl="0" indent="180000">
              <a:buSzPct val="100000"/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Агрессивность, недоверие, настороженность по отношению к другим;</a:t>
            </a:r>
          </a:p>
          <a:p>
            <a:pPr lvl="0" indent="180000">
              <a:buSzPct val="100000"/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Замкнутость, погруженность в себя;</a:t>
            </a:r>
          </a:p>
          <a:p>
            <a:pPr lvl="0" indent="180000">
              <a:buSzPct val="100000"/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Нежелание участвовать в совместных играх;</a:t>
            </a:r>
          </a:p>
          <a:p>
            <a:pPr lvl="0" indent="180000">
              <a:buSzPct val="100000"/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Инфантилизм- незрелость в психическом развитии;</a:t>
            </a:r>
          </a:p>
          <a:p>
            <a:pPr lvl="0" indent="180000">
              <a:buSzPct val="100000"/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Перемены настроения.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Лечение и коррекция</a:t>
            </a: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4023360" cy="6400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Медикаментозная терапия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88024" y="1052736"/>
            <a:ext cx="4023360" cy="64008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Психолого-педагогические коррекционные занятия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323528" y="2132856"/>
            <a:ext cx="4023360" cy="41148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Чаще всего назначаются лекарства и физиопроцедуры, чтобы:</a:t>
            </a:r>
          </a:p>
          <a:p>
            <a:pPr marL="0" lvl="0" indent="180000"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Стимулировать  центральную нервную систему (ЦНС);</a:t>
            </a:r>
          </a:p>
          <a:p>
            <a:pPr marL="0" lvl="0" indent="180000"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Улучшить память и умственную деятельность;</a:t>
            </a:r>
          </a:p>
          <a:p>
            <a:pPr marL="0" lvl="0" indent="180000"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Повысить устойчивость мозга к гипоксии и токсическим воздействиям;</a:t>
            </a:r>
          </a:p>
          <a:p>
            <a:pPr marL="0" lvl="0" indent="180000"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Активизировать мозговой кровоток.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16016" y="1916832"/>
            <a:ext cx="4248472" cy="461885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ClrTx/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Скорректировать психическое развитие таким образом, чтобы оно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улучшило качество его жизни. </a:t>
            </a:r>
          </a:p>
          <a:p>
            <a:pPr marL="0" lvl="0" indent="0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Повысить уровень интеллектуального, эмоционального и социального развития.</a:t>
            </a:r>
          </a:p>
          <a:p>
            <a:pPr marL="0" lvl="0" indent="0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Развить крупную и мелкую моторику.</a:t>
            </a:r>
          </a:p>
          <a:p>
            <a:pPr marL="0" lvl="0" indent="0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Расширить словарный запас и понятийный аппарат.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274320"/>
            <a:ext cx="7890080" cy="128247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В декабре 2017 года был утверждён важный документ, регламентирующий обучение детей с ЗПР в детском саду.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971600" y="1772816"/>
            <a:ext cx="7776864" cy="1152128"/>
          </a:xfrm>
          <a:solidFill>
            <a:srgbClr val="FF9999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Это «Примерная адаптированная основная образовательная программа дошкольного образования детей с задержкой психического развития».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068960"/>
            <a:ext cx="7704856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712" y="1052736"/>
            <a:ext cx="8715776" cy="4004617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0"/>
            <a:ext cx="8178112" cy="14173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В МБДОУ Чупинском детском саду была создана Адаптированная образовательная программа дошкольного образования детей с ЗПР (АОП ДО детей с ЗПР)</a:t>
            </a:r>
            <a:endParaRPr lang="ru-RU" sz="2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938" y="1484785"/>
            <a:ext cx="3690759" cy="525638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3450645" cy="518605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Эпиграф:</a:t>
            </a:r>
            <a:endParaRPr lang="ru-RU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Кто-то, когда-то, должен ответить,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Высветив правду, истину вскрыв,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же такое – трудные дети?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Вечный вопрос и больной как нарыв.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он сидит перед нами, глядите,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Сжался пружиной, отчаялся он,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Словно стена без дверей и окон.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они, главные истины эти: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Поздно заметили… поздно учли…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Нет! Не рождаются трудные дети!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Просто им вовремя не помогли.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(С. Давидович)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772358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Отличия детей с ЗПР от умственной отсталости (УО):</a:t>
            </a:r>
            <a:endParaRPr lang="ru-RU" sz="28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712968" cy="5544616"/>
          </a:xfrm>
        </p:spPr>
        <p:txBody>
          <a:bodyPr anchor="ctr">
            <a:normAutofit/>
          </a:bodyPr>
          <a:lstStyle/>
          <a:p>
            <a:pPr marL="484632" indent="-457200" algn="just">
              <a:buClrTx/>
              <a:buSzPct val="100000"/>
              <a:buFont typeface="+mj-lt"/>
              <a:buAutoNum type="arabicPeriod"/>
            </a:pPr>
            <a:r>
              <a:rPr lang="ru-RU" sz="2000" b="1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сравнении с УО детьми у детей с ЗПР гораздо выше потенциал возможности развития их познавательной деятельности.</a:t>
            </a:r>
          </a:p>
          <a:p>
            <a:pPr marL="484632" lvl="0" indent="-457200" algn="just">
              <a:buClrTx/>
              <a:buSzPct val="100000"/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с ЗПР способны сотрудничать со взрослыми, что не наблюдается у детей УО. </a:t>
            </a:r>
          </a:p>
          <a:p>
            <a:pPr marL="484632" lvl="0" indent="-457200" algn="just">
              <a:buClrTx/>
              <a:buSzPct val="100000"/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Игровая деятельность для детей ЗПР в отличии от УО носит более эмоциональный характер. </a:t>
            </a:r>
          </a:p>
          <a:p>
            <a:pPr marL="484632" lvl="0" indent="-457200" algn="just">
              <a:buClrTx/>
              <a:buSzPct val="100000"/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детей с ЗПР характерно больше ярких эмоций, которые позволяют сосредоточиться на выполнении задания.</a:t>
            </a:r>
          </a:p>
          <a:p>
            <a:pPr marL="484632" lvl="0" indent="-457200" algn="just">
              <a:buClrTx/>
              <a:buSzPct val="100000"/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Большинство детей с ЗПР с дошкольного возраста достаточно хорошо  владеют изобразительной деятельностью.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765157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Отличия ЗПР от педагогической  запущенности</a:t>
            </a:r>
            <a:endParaRPr lang="ru-RU" sz="2800" b="1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371656" cy="5328592"/>
          </a:xfrm>
        </p:spPr>
        <p:txBody>
          <a:bodyPr>
            <a:noAutofit/>
          </a:bodyPr>
          <a:lstStyle/>
          <a:p>
            <a:pPr marL="0" indent="180000"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00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Педагогическая запущенность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устойчивое отклонение в сознании и поведении детей обусловлено отрицательным влиянием среды и недостатками воспитания . </a:t>
            </a:r>
          </a:p>
          <a:p>
            <a:pPr marL="0" indent="180000"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00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Причины возникновения у детей педагогической запущенности:</a:t>
            </a:r>
          </a:p>
          <a:p>
            <a:pPr marL="0" indent="180000" algn="just">
              <a:buClrTx/>
              <a:buSzPct val="100000"/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слабые адаптационные механизмы психики. </a:t>
            </a:r>
          </a:p>
          <a:p>
            <a:pPr marL="0" indent="180000" algn="just">
              <a:buClrTx/>
              <a:buSzPct val="100000"/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сбалансированность процессов возбуждения и торможения. </a:t>
            </a:r>
          </a:p>
          <a:p>
            <a:pPr marL="0" indent="180000" algn="just">
              <a:buClrTx/>
              <a:buSzPct val="100000"/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копирование поведения родителей, имеющих наклонность к отрицанию всего окружающего.</a:t>
            </a:r>
          </a:p>
          <a:p>
            <a:pPr marL="0" indent="18000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0000" algn="just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этого ребенка конфликт, отказ, лож – наиболее простой способ взаимодействия со средой и в то же время способ самосохранения, самозащиты от отрицательных воздействий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извне.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idx="1"/>
          </p:nvPr>
        </p:nvSpPr>
        <p:spPr>
          <a:xfrm>
            <a:off x="539552" y="332657"/>
            <a:ext cx="8394898" cy="6120532"/>
          </a:xfrm>
        </p:spPr>
        <p:txBody>
          <a:bodyPr>
            <a:normAutofit fontScale="90000"/>
          </a:bodyPr>
          <a:lstStyle/>
          <a:p>
            <a:pPr marL="0" indent="180000" algn="ctr">
              <a:spcBef>
                <a:spcPts val="120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характеризуется игровая деятельность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 с ЗПР?</a:t>
            </a:r>
          </a:p>
          <a:p>
            <a:pPr marL="0" indent="180000" algn="just">
              <a:spcBef>
                <a:spcPts val="12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детей есть интерес к игре и к игрушкам, но с трудом возникает замысел игры, сюжеты игр просты, преимущественно затрагивают бытовую тематику.</a:t>
            </a:r>
          </a:p>
          <a:p>
            <a:pPr marL="0" indent="180000" algn="ctr">
              <a:spcBef>
                <a:spcPts val="12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чем проявляется незрелость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эмоционально-волевой сферы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 с ЗПР? </a:t>
            </a:r>
          </a:p>
          <a:p>
            <a:pPr marL="0" indent="180000" algn="just">
              <a:spcBef>
                <a:spcPts val="12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отличаются, как правило, эмоциональной неустойчивостью. Они с трудом приспосабливаются к детскому коллективу, им свойственны колебания настроения и повышенная утомляемость.</a:t>
            </a:r>
          </a:p>
          <a:p>
            <a:pPr marL="0" indent="180000" algn="ctr">
              <a:spcBef>
                <a:spcPts val="120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формируется двигательная сфера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 с ЗПР?</a:t>
            </a:r>
          </a:p>
          <a:p>
            <a:pPr marL="0" indent="180000" algn="just">
              <a:spcBef>
                <a:spcPts val="12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них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наблюдается тяжелых двигательных расстройств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однако, при более тщательном наблюдении обнаруживается отставание в физическом развитии, несформированность техники в основных видах движений, недостаточность таких двигательных качеств как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точность, выносливость, ловкость, координация.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88640"/>
            <a:ext cx="7507560" cy="1008112"/>
          </a:xfrm>
        </p:spPr>
        <p:txBody>
          <a:bodyPr anchor="ctr">
            <a:noAutofit/>
          </a:bodyPr>
          <a:lstStyle/>
          <a:p>
            <a:pPr algn="ctr"/>
            <a: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  <a:t>Особенности развития познавательных процессов у детей с ЗПР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8136904" cy="4968552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Внимание: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дети на занятиях рассеяны;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ослабленное внимание к словесной информации;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неустойчивость внимания;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снижен объём внимания, концентрация, избирательность и распределение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phis.org.ru/uploads/posts/36536858-kak-razvit-u-rebenka-vnimatelno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09120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812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Восприятие:</a:t>
            </a:r>
          </a:p>
          <a:p>
            <a:pPr marL="82296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поверхностное восприятие;</a:t>
            </a:r>
          </a:p>
          <a:p>
            <a:pPr marL="82296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замедлен процесс формирования межанализаторных связей: отмечаются недостатки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слухо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-зрительно-моторной координации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82296" indent="0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снижена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скорость выполнения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перцептивных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операций 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(действия, направленные на познание и </a:t>
            </a:r>
            <a:r>
              <a:rPr lang="ru-RU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научение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marL="82296" indent="0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замедленный темп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формирования целостного образа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предметов.</a:t>
            </a:r>
          </a:p>
        </p:txBody>
      </p:sp>
      <p:pic>
        <p:nvPicPr>
          <p:cNvPr id="3074" name="Picture 2" descr="http://2.bp.blogspot.com/-2JNrdx7-Log/Up7QRjrcQ0I/AAAAAAAAABk/pNOo3Jmek64/s1600/%D0%B8%D0%B3%D1%80%D0%B0+%D0%B4%D0%B5%D1%82%D0%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61048"/>
            <a:ext cx="3926216" cy="26436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3845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4"/>
            <a:ext cx="8136904" cy="5904656"/>
          </a:xfrm>
        </p:spPr>
        <p:txBody>
          <a:bodyPr>
            <a:noAutofit/>
          </a:bodyPr>
          <a:lstStyle/>
          <a:p>
            <a:pPr marL="82296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Память:</a:t>
            </a:r>
          </a:p>
          <a:p>
            <a:pPr marL="82296" indent="0" algn="ctr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000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большая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сохранность непроизвольной памяти по сравнению 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произвольной;</a:t>
            </a:r>
          </a:p>
          <a:p>
            <a:pPr marL="0" indent="180000">
              <a:buClrTx/>
              <a:buSzPct val="100000"/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нарушение кратковременной памяти, быстрое забывание материала; </a:t>
            </a:r>
          </a:p>
          <a:p>
            <a:pPr marL="0" indent="180000">
              <a:buClrTx/>
              <a:buSzPct val="100000"/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заметное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преобладание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зрительной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памяти над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слуховой;</a:t>
            </a:r>
          </a:p>
          <a:p>
            <a:pPr marL="0" indent="18000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низкий уровень самоконтроля в процессе заучивания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воспроизведения, низкая скорость запоминания.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37591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4048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Мышление: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836712"/>
            <a:ext cx="7651576" cy="5832648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большинства детей с ЗПР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наглядно-действенного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мышления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норме;</a:t>
            </a:r>
          </a:p>
          <a:p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- наглядно-образное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мышление: большинству требуется многократное повторение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задания;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недостатки сформированной зрительно-аналитико-синтетической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деятельности;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ловесно-логическое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мышление у большинства не развито. </a:t>
            </a:r>
          </a:p>
          <a:p>
            <a:endParaRPr lang="ru-RU" sz="2000" b="1" dirty="0"/>
          </a:p>
        </p:txBody>
      </p:sp>
      <p:pic>
        <p:nvPicPr>
          <p:cNvPr id="4098" name="Picture 2" descr="http://pochemu4ka.ru/_ld/43/434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61048"/>
            <a:ext cx="3239883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4.bp.blogspot.com/-M1SLyolkC1E/Tb5roAB_gUI/AAAAAAAAAE0/t7TiPKQ1KI8/s1600/2965428340_a336308865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77072"/>
            <a:ext cx="3448822" cy="2435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280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88640"/>
            <a:ext cx="7406640" cy="648072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Речь</a:t>
            </a:r>
            <a:r>
              <a:rPr lang="ru-RU" sz="29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836712"/>
            <a:ext cx="7579568" cy="568863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характерен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бедный словарный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запас;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нарушено звукопроизношение;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слабо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сформирована лексико-грамматическая сторона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речи;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наличие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аграмматизмов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трудности в формировании связной речи;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дефекты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артикуляционного аппарата.</a:t>
            </a:r>
          </a:p>
        </p:txBody>
      </p:sp>
      <p:pic>
        <p:nvPicPr>
          <p:cNvPr id="5122" name="Picture 2" descr="http://www.domashniy.ru/f/upload/media/97680/illu_article_cont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2"/>
            <a:ext cx="3438162" cy="25562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omatologist.org/uploads/posts/2012-01/1326805022_molchu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3609019"/>
            <a:ext cx="2952328" cy="2664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1437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Результаты анкетирования педагогов: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276872"/>
            <a:ext cx="7818072" cy="3971528"/>
          </a:xfrm>
        </p:spPr>
        <p:txBody>
          <a:bodyPr/>
          <a:lstStyle/>
          <a:p>
            <a:pPr marL="0" indent="18000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Просим Вас высказать свое мнение по данному вопросу </a:t>
            </a:r>
          </a:p>
          <a:p>
            <a:pPr marL="0" indent="180000"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(выбранный ответ обвести кружком)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000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Заранее благодарим за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ответы!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912" y="332656"/>
            <a:ext cx="7962088" cy="56207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Рекомендации педагогам по обучению детей с ЗПР</a:t>
            </a:r>
            <a:br>
              <a:rPr lang="ru-RU" sz="20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Педагог-психолог Чернак М.Ю.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052736"/>
            <a:ext cx="7818072" cy="5544616"/>
          </a:xfrm>
        </p:spPr>
        <p:txBody>
          <a:bodyPr>
            <a:noAutofit/>
          </a:bodyPr>
          <a:lstStyle/>
          <a:p>
            <a:pPr marL="0" indent="180000">
              <a:lnSpc>
                <a:spcPct val="120000"/>
              </a:lnSpc>
              <a:buClrTx/>
              <a:buSzPct val="100000"/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занятиях чаще направлять внимание детей.</a:t>
            </a:r>
          </a:p>
          <a:p>
            <a:pPr marL="0" indent="180000">
              <a:lnSpc>
                <a:spcPct val="120000"/>
              </a:lnSpc>
              <a:buClrTx/>
              <a:buSzPct val="100000"/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Предоставить возможность действовать ребенку неоднократно в одних и тех же условиях.</a:t>
            </a:r>
          </a:p>
          <a:p>
            <a:pPr marL="0" indent="180000">
              <a:lnSpc>
                <a:spcPct val="120000"/>
              </a:lnSpc>
              <a:buClrTx/>
              <a:buSzPct val="100000"/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Дробить задание на короткие отрезки и предъявлять ребенку поэтапно, формулируя задачу предельно четко и конкретно.</a:t>
            </a:r>
          </a:p>
          <a:p>
            <a:pPr marL="0" indent="180000">
              <a:lnSpc>
                <a:spcPct val="120000"/>
              </a:lnSpc>
              <a:buClrTx/>
              <a:buSzPct val="100000"/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принуждать ребенка продолжать деятельность после наступления утомления. В среднем длительность одного этапа работы может не превышать 10 минут.</a:t>
            </a:r>
          </a:p>
          <a:p>
            <a:pPr marL="0" indent="180000">
              <a:lnSpc>
                <a:spcPct val="120000"/>
              </a:lnSpc>
              <a:buClrTx/>
              <a:buSzPct val="100000"/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Проявлять  искренний интерес к ребенку,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помогать ему адаптироваться к самостоятельной жизни в обществе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0" indent="180000">
              <a:lnSpc>
                <a:spcPct val="120000"/>
              </a:lnSpc>
              <a:buClrTx/>
              <a:buSzPct val="100000"/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взаимодействии с семьей развивать отношения сотрудничества, совместной творческой деятельности.</a:t>
            </a:r>
          </a:p>
          <a:p>
            <a:pPr marL="0" indent="180000">
              <a:lnSpc>
                <a:spcPct val="120000"/>
              </a:lnSpc>
              <a:buClrTx/>
              <a:buSzPct val="100000"/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Применять комплексы специальных занятий и упражнений.</a:t>
            </a:r>
          </a:p>
          <a:p>
            <a:pPr marL="0" indent="180000">
              <a:lnSpc>
                <a:spcPct val="120000"/>
              </a:lnSpc>
              <a:buClrTx/>
              <a:buSzPct val="100000"/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Проявлять педагогический такт в общении с ребёнком и родителями: готовность к помощи, милосердие, педагогический оптимизм, доброжелательность.</a:t>
            </a:r>
          </a:p>
          <a:p>
            <a:pPr marL="0" indent="180000">
              <a:lnSpc>
                <a:spcPct val="120000"/>
              </a:lnSpc>
              <a:buClrTx/>
              <a:buSzPct val="100000"/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Чаще использовать такие приемы, как: поощрения, повышение самооценки ребенка, укрепление в нем веры в свои силы,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положительных качеств личности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Так что же такое инклюзивное образование?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повторим ещё раз: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180000">
              <a:spcBef>
                <a:spcPts val="12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Инклюзия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в переводе с англ. языка inclusive-означает "включенность.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0000">
              <a:spcBef>
                <a:spcPts val="120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Инклюзивное образование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обеспечивает полное вовлечение ребенка с ОВЗ и его родителей в жизнь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образовательного учреждения.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Инклюзивная практика осуществляется в МБДОУ Чупинском детском саду в процессе:</a:t>
            </a:r>
            <a:endParaRPr lang="ru-RU" sz="28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1800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Фронтальных занятий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3" indent="1800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Индивидуальных занятий с учителем-логопедом, учителем-дефектологом, педагогом-психологом и другими специалистами детского сада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3" indent="1800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Активных действий в специально организованной среде (свободная игра в групповом помещении, в специально оборудованных помещениях, прогулка)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3" indent="1800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Совместной деятельности и игры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микрогруппах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другими детьми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3" indent="1800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Приема пищи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3" indent="1800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Дневного сна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3" indent="1800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Организации взаимодействия в детско-родительских группах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3" indent="1800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Праздников, конкурсов, экскурсий, спортивных мероприятий.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827584" y="1484784"/>
            <a:ext cx="76327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</a:rPr>
              <a:t>Появление в детском саду детей </a:t>
            </a:r>
          </a:p>
          <a:p>
            <a:pPr algn="ctr"/>
            <a:r>
              <a:rPr lang="ru-RU" sz="2000" b="1" i="1" dirty="0">
                <a:latin typeface="Times New Roman" pitchFamily="18" charset="0"/>
              </a:rPr>
              <a:t>с отклонениями в развитии,</a:t>
            </a:r>
            <a:r>
              <a:rPr lang="ru-RU" sz="2000" dirty="0">
                <a:latin typeface="Times New Roman" pitchFamily="18" charset="0"/>
              </a:rPr>
              <a:t> а также тех, </a:t>
            </a:r>
            <a:r>
              <a:rPr lang="ru-RU" sz="2000" b="1" i="1" dirty="0">
                <a:latin typeface="Times New Roman" pitchFamily="18" charset="0"/>
              </a:rPr>
              <a:t>кто испытывает выраженные трудности в обучении, </a:t>
            </a:r>
            <a:r>
              <a:rPr lang="ru-RU" sz="2000" dirty="0">
                <a:latin typeface="Times New Roman" pitchFamily="18" charset="0"/>
              </a:rPr>
              <a:t>диктует необходимость обеспечить  в образовательной деятельности службы </a:t>
            </a:r>
            <a:endParaRPr lang="ru-RU" sz="2000" dirty="0" smtClean="0">
              <a:latin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</a:rPr>
              <a:t>сопровождения  </a:t>
            </a:r>
            <a:r>
              <a:rPr lang="ru-RU" sz="2000" dirty="0">
                <a:latin typeface="Times New Roman" pitchFamily="18" charset="0"/>
              </a:rPr>
              <a:t>воспитанников.</a:t>
            </a:r>
          </a:p>
          <a:p>
            <a:pPr algn="ctr"/>
            <a:r>
              <a:rPr lang="ru-RU" sz="2000" dirty="0">
                <a:latin typeface="Times New Roman" pitchFamily="18" charset="0"/>
              </a:rPr>
              <a:t>  </a:t>
            </a:r>
          </a:p>
          <a:p>
            <a:pPr algn="ctr"/>
            <a:r>
              <a:rPr lang="ru-RU" sz="2800" dirty="0" smtClean="0">
                <a:latin typeface="Times New Roman" pitchFamily="18" charset="0"/>
              </a:rPr>
              <a:t>Когда следует «бить тревогу» о признаках неблагополучия?</a:t>
            </a:r>
          </a:p>
          <a:p>
            <a:pPr algn="ctr"/>
            <a:r>
              <a:rPr lang="ru-RU" sz="2000" dirty="0" smtClean="0">
                <a:latin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itchFamily="18" charset="0"/>
              </a:rPr>
              <a:t>Как </a:t>
            </a:r>
            <a:r>
              <a:rPr lang="ru-RU" sz="2000" dirty="0">
                <a:latin typeface="Times New Roman" pitchFamily="18" charset="0"/>
              </a:rPr>
              <a:t>правило, меры начинают принимать </a:t>
            </a:r>
          </a:p>
          <a:p>
            <a:pPr algn="ctr"/>
            <a:r>
              <a:rPr lang="ru-RU" sz="2000" dirty="0">
                <a:latin typeface="Times New Roman" pitchFamily="18" charset="0"/>
              </a:rPr>
              <a:t>в ситуациях, когда признаки неблагополучия </a:t>
            </a:r>
          </a:p>
          <a:p>
            <a:pPr algn="ctr"/>
            <a:r>
              <a:rPr lang="ru-RU" sz="2000" dirty="0" smtClean="0">
                <a:latin typeface="Times New Roman" pitchFamily="18" charset="0"/>
              </a:rPr>
              <a:t>проявляются впервые.</a:t>
            </a:r>
            <a:endParaRPr lang="ru-RU" sz="2000" dirty="0">
              <a:latin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</a:endParaRPr>
          </a:p>
        </p:txBody>
      </p:sp>
      <p:sp>
        <p:nvSpPr>
          <p:cNvPr id="11267" name="Прямоугольник 5"/>
          <p:cNvSpPr>
            <a:spLocks noChangeArrowheads="1"/>
          </p:cNvSpPr>
          <p:nvPr/>
        </p:nvSpPr>
        <p:spPr bwMode="auto">
          <a:xfrm>
            <a:off x="539750" y="260350"/>
            <a:ext cx="835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</a:rPr>
              <a:t>Как называется служба образовательной организации для работы с детьми с ОВЗ и инвалидами?</a:t>
            </a: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178112" cy="576064"/>
          </a:xfrm>
        </p:spPr>
        <p:txBody>
          <a:bodyPr>
            <a:normAutofit/>
          </a:bodyPr>
          <a:lstStyle/>
          <a:p>
            <a:pPr lvl="0" algn="ctr"/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Кадровые условия реализации АОП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052736"/>
            <a:ext cx="8322128" cy="5195664"/>
          </a:xfrm>
        </p:spPr>
        <p:txBody>
          <a:bodyPr>
            <a:normAutofit fontScale="70000" lnSpcReduction="20000"/>
          </a:bodyPr>
          <a:lstStyle/>
          <a:p>
            <a:pPr marL="0" indent="180000">
              <a:lnSpc>
                <a:spcPct val="11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преодоления задержки психического развития с ребёнком работают специалисты:</a:t>
            </a:r>
          </a:p>
          <a:p>
            <a:pPr marL="0" indent="180000">
              <a:lnSpc>
                <a:spcPct val="110000"/>
              </a:lnSpc>
              <a:buClrTx/>
              <a:buSzPct val="10000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180000">
              <a:lnSpc>
                <a:spcPct val="110000"/>
              </a:lnSpc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Воспитатели 1,5 ставки.</a:t>
            </a:r>
          </a:p>
          <a:p>
            <a:pPr marL="0" indent="180000">
              <a:lnSpc>
                <a:spcPct val="110000"/>
              </a:lnSpc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Учитель-дефектолог МБОУ Центр ПМСС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(0,5 ставки).</a:t>
            </a:r>
          </a:p>
          <a:p>
            <a:pPr marL="0" indent="180000">
              <a:lnSpc>
                <a:spcPct val="110000"/>
              </a:lnSpc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Учитель-логопед (0,5 ставки МБДОУ Чупинского детского сада и 1 ставка  МБОУ Центра ПМСС).</a:t>
            </a:r>
          </a:p>
          <a:p>
            <a:pPr marL="0" indent="180000">
              <a:lnSpc>
                <a:spcPct val="110000"/>
              </a:lnSpc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Педагог-психолог (0,5 ставки МБДОУ Чупинского детского сада). </a:t>
            </a:r>
          </a:p>
          <a:p>
            <a:pPr marL="0" indent="180000">
              <a:lnSpc>
                <a:spcPct val="110000"/>
              </a:lnSpc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pPr marL="0" indent="180000">
              <a:lnSpc>
                <a:spcPct val="110000"/>
              </a:lnSpc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</a:p>
          <a:p>
            <a:pPr marL="0" indent="180000">
              <a:lnSpc>
                <a:spcPct val="110000"/>
              </a:lnSpc>
              <a:buClrTx/>
              <a:buSzPct val="100000"/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0000" algn="ctr">
              <a:lnSpc>
                <a:spcPct val="110000"/>
              </a:lnSpc>
              <a:buClrTx/>
              <a:buSzPct val="100000"/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 специалисты имеют специальное  образование и необходимый стаж работы.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34096" cy="922114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специалисты несут ответственность </a:t>
            </a: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за реализацию программы и уровень коррекционно-развивающей работы с детьми. </a:t>
            </a:r>
            <a:r>
              <a:rPr lang="ru-RU" sz="22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Они осуществляют:</a:t>
            </a:r>
            <a:endParaRPr lang="ru-RU" sz="2200" b="1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466144" cy="5328592"/>
          </a:xfrm>
        </p:spPr>
        <p:txBody>
          <a:bodyPr>
            <a:noAutofit/>
          </a:bodyPr>
          <a:lstStyle/>
          <a:p>
            <a:pPr marL="0" indent="180000">
              <a:buClrTx/>
              <a:buSzPct val="100000"/>
              <a:buFont typeface="+mj-lt"/>
              <a:buAutoNum type="arabicPeriod"/>
            </a:pPr>
            <a:r>
              <a:rPr lang="ru-RU" sz="2150" dirty="0" smtClean="0">
                <a:latin typeface="Times New Roman" pitchFamily="18" charset="0"/>
                <a:cs typeface="Times New Roman" pitchFamily="18" charset="0"/>
              </a:rPr>
              <a:t>Индивидуальное изучение детей в начале и в конце учебного года, оформляют диагностические карты;</a:t>
            </a:r>
          </a:p>
          <a:p>
            <a:pPr marL="0" indent="180000">
              <a:buClrTx/>
              <a:buSzPct val="100000"/>
              <a:buFont typeface="+mj-lt"/>
              <a:buAutoNum type="arabicPeriod"/>
            </a:pPr>
            <a:r>
              <a:rPr lang="ru-RU" sz="2150" dirty="0" smtClean="0">
                <a:latin typeface="Times New Roman" pitchFamily="18" charset="0"/>
                <a:cs typeface="Times New Roman" pitchFamily="18" charset="0"/>
              </a:rPr>
              <a:t>Проводят анализ динамики развития каждого ребенка и текущий мониторинг в процессе коррекционно-развивающего обучения; </a:t>
            </a:r>
          </a:p>
          <a:p>
            <a:pPr marL="0" indent="180000">
              <a:buClrTx/>
              <a:buSzPct val="100000"/>
              <a:buFont typeface="+mj-lt"/>
              <a:buAutoNum type="arabicPeriod"/>
            </a:pPr>
            <a:r>
              <a:rPr lang="ru-RU" sz="2150" dirty="0" smtClean="0">
                <a:latin typeface="Times New Roman" pitchFamily="18" charset="0"/>
                <a:cs typeface="Times New Roman" pitchFamily="18" charset="0"/>
              </a:rPr>
              <a:t>По запросу составляют развернутые характеристики детей с особенностями развития;</a:t>
            </a:r>
          </a:p>
          <a:p>
            <a:pPr marL="0" indent="180000">
              <a:buClrTx/>
              <a:buSzPct val="100000"/>
              <a:buFont typeface="+mj-lt"/>
              <a:buAutoNum type="arabicPeriod"/>
            </a:pPr>
            <a:r>
              <a:rPr lang="ru-RU" sz="2150" dirty="0" smtClean="0">
                <a:latin typeface="Times New Roman" pitchFamily="18" charset="0"/>
                <a:cs typeface="Times New Roman" pitchFamily="18" charset="0"/>
              </a:rPr>
              <a:t>На основе анализа результатов обследования и с учетом программных требований осуществляют планирование работы, составляют ИОМ ребёнка по своему разделу;</a:t>
            </a:r>
          </a:p>
          <a:p>
            <a:pPr marL="0" indent="180000">
              <a:buClrTx/>
              <a:buSzPct val="100000"/>
              <a:buFont typeface="+mj-lt"/>
              <a:buAutoNum type="arabicPeriod"/>
            </a:pPr>
            <a:r>
              <a:rPr lang="ru-RU" sz="2150" dirty="0" smtClean="0">
                <a:latin typeface="Times New Roman" pitchFamily="18" charset="0"/>
                <a:cs typeface="Times New Roman" pitchFamily="18" charset="0"/>
              </a:rPr>
              <a:t>Взаимодействуют с коллегами при определении образовательного маршрута, а также для выдачи дополнительных рекомендаций по работе с воспитанником с ЗПР;</a:t>
            </a:r>
          </a:p>
          <a:p>
            <a:pPr marL="0" indent="180000">
              <a:buClrTx/>
              <a:buSzPct val="100000"/>
              <a:buFont typeface="+mj-lt"/>
              <a:buAutoNum type="arabicPeriod"/>
            </a:pPr>
            <a:r>
              <a:rPr lang="ru-RU" sz="2150" dirty="0" smtClean="0">
                <a:latin typeface="Times New Roman" pitchFamily="18" charset="0"/>
                <a:cs typeface="Times New Roman" pitchFamily="18" charset="0"/>
              </a:rPr>
              <a:t>Организуют взаимодействие с родителями: участвуют в  групповых родительских собраниях, проводят индивидуальные консультации, открытые занятия.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322128" cy="77809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effectLst/>
                <a:latin typeface="Times New Roman" pitchFamily="18" charset="0"/>
                <a:cs typeface="Times New Roman" pitchFamily="18" charset="0"/>
              </a:rPr>
              <a:t>Обеспечивается единство в работе всех педагогов и специалистов:</a:t>
            </a:r>
            <a:endParaRPr lang="ru-RU" sz="2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610160" cy="5472608"/>
          </a:xfrm>
        </p:spPr>
        <p:txBody>
          <a:bodyPr>
            <a:noAutofit/>
          </a:bodyPr>
          <a:lstStyle/>
          <a:p>
            <a:pPr marL="0" indent="180000">
              <a:buClrTx/>
              <a:buSzPct val="100000"/>
              <a:buFont typeface="+mj-lt"/>
              <a:buAutoNum type="arabicPeriod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изучает содержание нормативных документов, Примерной АООП ДО для детей с ЗПР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разрабатывает собственную АОП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детей с ЗПР в условиях инклюзии, проводит обучение специалистов через различные формы: педсовет, МО, семинар, тестирование и т.д..</a:t>
            </a:r>
          </a:p>
          <a:p>
            <a:pPr marL="0" indent="180000">
              <a:buClrTx/>
              <a:buSzPct val="100000"/>
              <a:buFont typeface="+mj-lt"/>
              <a:buAutoNum type="arabicPeriod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Педагог-психолог и воспитатели изучают особенности освоения детьми адаптированной основной образовательной программы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детского сада для детей с ЗПР, обсуждают достижения и образовательные трудности детей, намечают пути коррекции, участвуют в ППк детского сада.</a:t>
            </a:r>
          </a:p>
          <a:p>
            <a:pPr marL="0" indent="180000">
              <a:buClrTx/>
              <a:buSzPct val="100000"/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Особая роль в реализации коррекционно-педагогических задач принадлежит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инструктору по физической культуре и музыкальному руководителю.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связано с тем, что психомоторное развитие детей с ЗПР имеет ряд особенностей. Большинство из них отстают по показателям физического развития, у них замедлен темп формирования двигательных навыков и качеств, многие дети соматически ослаблены. Такие занятия вызывают хороший эмоциональный отклик на ритмическую музыку и движения, укрепляют мышцы тела и развивают координацию движений, развивают память, внимание и умение работать  в команде.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827584" y="50800"/>
            <a:ext cx="7848104" cy="17389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</a:rPr>
              <a:t>Психолого-педагогический </a:t>
            </a:r>
            <a:r>
              <a:rPr lang="ru-RU" sz="2400" dirty="0">
                <a:latin typeface="Times New Roman" pitchFamily="18" charset="0"/>
              </a:rPr>
              <a:t>консилиум </a:t>
            </a:r>
          </a:p>
          <a:p>
            <a:pPr algn="ctr"/>
            <a:r>
              <a:rPr lang="ru-RU" sz="2400" dirty="0">
                <a:latin typeface="Times New Roman" pitchFamily="18" charset="0"/>
              </a:rPr>
              <a:t>в образовательном учреждении</a:t>
            </a:r>
          </a:p>
          <a:p>
            <a:pPr algn="ctr"/>
            <a:endParaRPr lang="ru-RU" sz="1100" dirty="0">
              <a:latin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</a:rPr>
              <a:t>Распоряжение Министерства просвещения </a:t>
            </a:r>
            <a:r>
              <a:rPr lang="ru-RU" sz="1600" dirty="0">
                <a:latin typeface="Times New Roman" pitchFamily="18" charset="0"/>
              </a:rPr>
              <a:t>Российской Федерации </a:t>
            </a:r>
          </a:p>
          <a:p>
            <a:pPr algn="r"/>
            <a:r>
              <a:rPr lang="ru-RU" sz="1600" dirty="0">
                <a:latin typeface="Times New Roman" pitchFamily="18" charset="0"/>
              </a:rPr>
              <a:t> “</a:t>
            </a:r>
            <a:r>
              <a:rPr lang="ru-RU" sz="1600" dirty="0" smtClean="0">
                <a:latin typeface="Times New Roman" pitchFamily="18" charset="0"/>
              </a:rPr>
              <a:t>Об утверждении  примерного </a:t>
            </a:r>
            <a:r>
              <a:rPr lang="ru-RU" sz="1600" b="1" dirty="0" smtClean="0">
                <a:latin typeface="Times New Roman" pitchFamily="18" charset="0"/>
              </a:rPr>
              <a:t>Положения о психолого-педагогическом </a:t>
            </a:r>
            <a:r>
              <a:rPr lang="ru-RU" sz="1600" b="1" dirty="0">
                <a:latin typeface="Times New Roman" pitchFamily="18" charset="0"/>
              </a:rPr>
              <a:t>консилиуме (</a:t>
            </a:r>
            <a:r>
              <a:rPr lang="ru-RU" sz="1600" b="1" dirty="0" smtClean="0">
                <a:latin typeface="Times New Roman" pitchFamily="18" charset="0"/>
              </a:rPr>
              <a:t>ППк)  образовательной организации” </a:t>
            </a:r>
            <a:r>
              <a:rPr lang="ru-RU" sz="1600" dirty="0">
                <a:latin typeface="Times New Roman" pitchFamily="18" charset="0"/>
              </a:rPr>
              <a:t>№ </a:t>
            </a:r>
            <a:r>
              <a:rPr lang="ru-RU" sz="1600" dirty="0" smtClean="0">
                <a:latin typeface="Times New Roman" pitchFamily="18" charset="0"/>
              </a:rPr>
              <a:t>Р-93 </a:t>
            </a:r>
            <a:r>
              <a:rPr lang="ru-RU" sz="1600" dirty="0">
                <a:latin typeface="Times New Roman" pitchFamily="18" charset="0"/>
              </a:rPr>
              <a:t>от </a:t>
            </a:r>
            <a:r>
              <a:rPr lang="ru-RU" sz="1600" dirty="0" smtClean="0">
                <a:latin typeface="Times New Roman" pitchFamily="18" charset="0"/>
              </a:rPr>
              <a:t>09.09. 2019 </a:t>
            </a:r>
            <a:r>
              <a:rPr lang="ru-RU" sz="1600" dirty="0">
                <a:latin typeface="Times New Roman" pitchFamily="18" charset="0"/>
              </a:rPr>
              <a:t>года.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679700" y="3089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468313" y="2133600"/>
            <a:ext cx="80645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</a:rPr>
              <a:t>Цель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создание оптимальных условий обучения, развития, социализации и адаптации обучающихся посредством психолого-педагогического сопровождения. 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250825" y="3357563"/>
            <a:ext cx="864235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Задачами ППк являются: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Выявление трудностей в освоении образовательных программ,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особенностей в развитии, социальной адаптации и поведении обучающихся для последующего принятия решений об организации психолого-педагогического сопровождения;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рекомендаций по организации психолого-педагогического сопровождения обучающихся;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Консультирование участников образовательных отношений по вопросам актуального  психофизического состояния и возможностей обучающихся, содержания и оказания им психолого-педагогической помощи, создания специальных условий получения образования;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выполнением рекомендаций ППк.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Материально-техническое обеспечение программы</a:t>
            </a:r>
            <a:endParaRPr lang="ru-RU" sz="2400" b="1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394136" cy="5267672"/>
          </a:xfrm>
        </p:spPr>
        <p:txBody>
          <a:bodyPr anchor="ctr">
            <a:normAutofit lnSpcReduction="10000"/>
          </a:bodyPr>
          <a:lstStyle/>
          <a:p>
            <a:pPr marL="0" indent="2160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Преодоление задержки психического развития возможно только при условии наполнения образовательного процесса современными коррекционно-развивающими и здоровьесберегающими технологиями, а также создания развивающей предметно-пространственной среды, адекватной особенностям развития детей с ЗПР. </a:t>
            </a:r>
          </a:p>
          <a:p>
            <a:pPr marL="0" indent="21600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160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разработке АОП ДО для детей с ЗПР за педагогами остается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право самостоятельного подбора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необходимых средств обучения, оборудования, материалов, исходя из особенностей реализации адаптированной основной образовательной программы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учетом особенностей развития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различных групп детей с ЗПР или конкретного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08720"/>
          </a:xfrm>
        </p:spPr>
        <p:txBody>
          <a:bodyPr>
            <a:noAutofit/>
          </a:bodyPr>
          <a:lstStyle/>
          <a:p>
            <a:pPr algn="ctr"/>
            <a:r>
              <a:rPr lang="ru-RU" sz="2000" cap="all" dirty="0" smtClean="0">
                <a:effectLst/>
                <a:latin typeface="Times New Roman" pitchFamily="18" charset="0"/>
                <a:cs typeface="Times New Roman" pitchFamily="18" charset="0"/>
              </a:rPr>
              <a:t>КАК ОСУЩЕСТВЛЯЕТСЯ контроль качества образования детей с ОВЗ?</a:t>
            </a:r>
            <a:endParaRPr lang="ru-RU" sz="20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80728"/>
            <a:ext cx="7890080" cy="5688632"/>
          </a:xfrm>
        </p:spPr>
        <p:txBody>
          <a:bodyPr>
            <a:normAutofit/>
          </a:bodyPr>
          <a:lstStyle/>
          <a:p>
            <a:pPr marL="0" indent="180000" algn="ctr">
              <a:buNone/>
            </a:pPr>
            <a:r>
              <a:rPr lang="ru-RU" sz="1800" cap="all" dirty="0" smtClean="0">
                <a:latin typeface="Times New Roman" pitchFamily="18" charset="0"/>
                <a:cs typeface="Times New Roman" pitchFamily="18" charset="0"/>
              </a:rPr>
              <a:t>в соответствии с действующим законодательством </a:t>
            </a:r>
            <a:r>
              <a:rPr lang="ru-RU" sz="1800" b="1" cap="all" dirty="0" smtClean="0">
                <a:latin typeface="Times New Roman" pitchFamily="18" charset="0"/>
                <a:cs typeface="Times New Roman" pitchFamily="18" charset="0"/>
              </a:rPr>
              <a:t>контроль осуществляют в форме мониторинга </a:t>
            </a:r>
            <a:r>
              <a:rPr lang="ru-RU" sz="1800" cap="all" dirty="0" smtClean="0">
                <a:latin typeface="Times New Roman" pitchFamily="18" charset="0"/>
                <a:cs typeface="Times New Roman" pitchFamily="18" charset="0"/>
              </a:rPr>
              <a:t>уполномоченные </a:t>
            </a:r>
            <a:r>
              <a:rPr lang="ru-RU" sz="1800" b="1" cap="all" dirty="0" smtClean="0">
                <a:latin typeface="Times New Roman" pitchFamily="18" charset="0"/>
                <a:cs typeface="Times New Roman" pitchFamily="18" charset="0"/>
              </a:rPr>
              <a:t>органы управления образованием </a:t>
            </a:r>
            <a:r>
              <a:rPr lang="ru-RU" sz="1800" cap="all" dirty="0" smtClean="0">
                <a:latin typeface="Times New Roman" pitchFamily="18" charset="0"/>
                <a:cs typeface="Times New Roman" pitchFamily="18" charset="0"/>
              </a:rPr>
              <a:t>соответствующего уровня:</a:t>
            </a:r>
          </a:p>
          <a:p>
            <a:pPr marL="0" indent="180000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Оценка соответствия адаптированной образовательной программы требованиям ФГОС. </a:t>
            </a:r>
          </a:p>
          <a:p>
            <a:pPr marL="0" indent="180000">
              <a:buClrTx/>
              <a:buSzPct val="100000"/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Оценка организационных вопросов реализации адаптированной образовательной программы (соответствие наполняемости групп детей с ОВЗ, категории детей с ОВЗ, соответствие локальных актов требованиям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др.)</a:t>
            </a:r>
          </a:p>
          <a:p>
            <a:pPr marL="0" indent="180000">
              <a:buClrTx/>
              <a:buSzPct val="100000"/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Оценка используемых методик и технологий</a:t>
            </a:r>
            <a:r>
              <a:rPr lang="ru-RU" sz="1800" cap="all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180000">
              <a:buClrTx/>
              <a:buSzPct val="100000"/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Оценка методического обеспечения реализации адаптированной образовательной программы.</a:t>
            </a:r>
          </a:p>
          <a:p>
            <a:pPr marL="0" indent="180000">
              <a:buClrTx/>
              <a:buSzPct val="100000"/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Оценка условий реализации адаптированной образовательной программы для детей с ОВЗ</a:t>
            </a:r>
            <a:endParaRPr lang="ru-RU" sz="1800" cap="all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0000">
              <a:buClrTx/>
              <a:buSzPct val="100000"/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Достижение планируемых результатов адаптированной образовательной программы по результатам диагностики.</a:t>
            </a:r>
            <a:endParaRPr lang="ru-RU" sz="1800" cap="all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82168" cy="70609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Составление индивидуального образовательного маршрута ребёнка (ИОМ):</a:t>
            </a:r>
            <a:endParaRPr lang="ru-RU" sz="28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466144" cy="5733256"/>
          </a:xfrm>
        </p:spPr>
        <p:txBody>
          <a:bodyPr anchor="ctr">
            <a:noAutofit/>
          </a:bodyPr>
          <a:lstStyle/>
          <a:p>
            <a:pPr marL="0" indent="0">
              <a:buClrTx/>
              <a:buSzPct val="100000"/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Знакомство с ребёнком начинается с изучения данных анамнеза. Анамнез собирается и составляется на основании ознакомления с документацией ребенка и беседы с родителями (лицами, их заменяющими). </a:t>
            </a:r>
          </a:p>
          <a:p>
            <a:pPr marL="0" indent="0">
              <a:buClrTx/>
              <a:buSzPct val="100000"/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Личный анамнез ребенка содержит следующие сведения: </a:t>
            </a:r>
          </a:p>
          <a:p>
            <a:pPr marL="0" lvl="0" indent="0" fontAlgn="auto">
              <a:buClrTx/>
              <a:buSzPct val="100000"/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особенности беременности матери; </a:t>
            </a:r>
          </a:p>
          <a:p>
            <a:pPr marL="0" lvl="0" indent="0" fontAlgn="auto">
              <a:buClrTx/>
              <a:buSzPct val="100000"/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вес ребенка при рождении, период кормления, появление зубов, начало активного ползания, когда ребёнок начал ходить;</a:t>
            </a:r>
          </a:p>
          <a:p>
            <a:pPr marL="0" lvl="0" indent="0" fontAlgn="auto">
              <a:buClrTx/>
              <a:buSzPct val="100000"/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перечисляются перенесенные ребенком заболевания, особенности лечения, наличие осложнений;</a:t>
            </a:r>
          </a:p>
          <a:p>
            <a:pPr marL="0" lvl="0" indent="0" fontAlgn="auto">
              <a:buClrTx/>
              <a:buSzPct val="100000"/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указывается, где, как и кем воспитывался ребенок до момента поступления в детский сад.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38152" cy="706090"/>
          </a:xfrm>
        </p:spPr>
        <p:txBody>
          <a:bodyPr>
            <a:noAutofit/>
          </a:bodyPr>
          <a:lstStyle/>
          <a:p>
            <a:pPr lvl="0" algn="ctr"/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Планирование образовательной деятельности 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 ребенком с ОВЗ</a:t>
            </a:r>
            <a:endParaRPr lang="ru-RU" sz="24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610160" cy="5544616"/>
          </a:xfrm>
        </p:spPr>
        <p:txBody>
          <a:bodyPr>
            <a:noAutofit/>
          </a:bodyPr>
          <a:lstStyle/>
          <a:p>
            <a:pPr marL="0" indent="180000" algn="just">
              <a:lnSpc>
                <a:spcPct val="110000"/>
              </a:lnSpc>
              <a:buClrTx/>
              <a:buSzPct val="100000"/>
              <a:buFont typeface="+mj-lt"/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конце сентября специалисты и воспитатели, работающие в группе, где обучаются дети с ОВЗ, обсуждают результаты диагностики индивидуального развития детей и на основании полученных результатов утверждают ИОМ с ребёнком. </a:t>
            </a:r>
          </a:p>
          <a:p>
            <a:pPr marL="0" indent="180000" algn="just">
              <a:lnSpc>
                <a:spcPct val="110000"/>
              </a:lnSpc>
              <a:buClrTx/>
              <a:buSzPct val="100000"/>
              <a:buFont typeface="+mj-lt"/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Расписание занятий для детей с ЗПР соответствует общему расписанию занятий группы за исключением отдельных видов занятий или сокращения времени длительности занятия. </a:t>
            </a:r>
          </a:p>
          <a:p>
            <a:pPr marL="0" indent="180000" algn="just">
              <a:buClrTx/>
              <a:buFont typeface="+mj-lt"/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Учебный план  для воспитанника с ЗПР соответствует учебному плану по образовательной программе детского сада, утвержденного на учебный год для всех воспитанников. Воспитатели группы, в которой обучается ребёнок с ЗПР, вправе самостоятельно разработать расписание занятий, объединяя задачи из разных образовательных областей по своему усмотрению.</a:t>
            </a:r>
          </a:p>
          <a:p>
            <a:pPr marL="0" indent="180000" algn="just">
              <a:buClrTx/>
              <a:buFont typeface="+mj-lt"/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Так как для большинства детей характерны моторные трудности, двигательная расторможенность, низкая работоспособность, то это может потребовать внесения изменений в режим дня, где  предусмотреть увеличение времени, отводимого на проведение гигиенических процедур, прием пищи, одевание на прогулку и т.д.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Законодательные акты, которые узаконили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права детей дошкольного возраста с ОВЗ на образование: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0000" lnSpcReduction="20000"/>
          </a:bodyPr>
          <a:lstStyle/>
          <a:p>
            <a:pPr marL="0" indent="180000"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1948 г</a:t>
            </a:r>
            <a:r>
              <a:rPr lang="ru-RU" dirty="0" smtClean="0"/>
              <a:t>.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Всеобщая Декларация прав человека</a:t>
            </a:r>
          </a:p>
          <a:p>
            <a:pPr marL="0" indent="180000">
              <a:lnSpc>
                <a:spcPct val="120000"/>
              </a:lnSpc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1989 г.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Конвенция ООН о правах ребенка</a:t>
            </a:r>
          </a:p>
          <a:p>
            <a:pPr marL="0" indent="180000">
              <a:lnSpc>
                <a:spcPct val="120000"/>
              </a:lnSpc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1990 г.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Всемирная Декларация об образовании для всех </a:t>
            </a:r>
          </a:p>
          <a:p>
            <a:pPr marL="0" indent="180000">
              <a:lnSpc>
                <a:spcPct val="120000"/>
              </a:lnSpc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1993 г.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Стандартные правила ООН об обеспечении равных возможностей для инвалидов</a:t>
            </a:r>
          </a:p>
          <a:p>
            <a:pPr marL="0" indent="180000">
              <a:lnSpc>
                <a:spcPct val="120000"/>
              </a:lnSpc>
              <a:buNone/>
            </a:pP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2005 г.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Конвенция ООН о правах инвалидов</a:t>
            </a:r>
          </a:p>
          <a:p>
            <a:pPr marL="0" indent="180000">
              <a:lnSpc>
                <a:spcPct val="120000"/>
              </a:lnSpc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1995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№ 223-ФЗ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Семейный кодекс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Российской Федерации </a:t>
            </a:r>
          </a:p>
          <a:p>
            <a:pPr marL="0" indent="180000">
              <a:lnSpc>
                <a:spcPct val="120000"/>
              </a:lnSpc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24.11.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1995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№181-ФЗ Федеральный закон от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«О социальной защите инвалидов в РФ».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0000">
              <a:lnSpc>
                <a:spcPct val="120000"/>
              </a:lnSpc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29.12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г. № 273 Закон РФ 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Об образовании в РФ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912495"/>
            <a:ext cx="7848872" cy="51244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180000">
              <a:spcBef>
                <a:spcPts val="600"/>
              </a:spcBef>
              <a:buFont typeface="+mj-lt"/>
              <a:buAutoNum type="arabicPeriod" startAt="5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При реализации адаптированной программы разрабатываются разные </a:t>
            </a:r>
            <a:r>
              <a:rPr lang="ru-RU" sz="2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формы активности детей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разноуровневые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задания.</a:t>
            </a:r>
          </a:p>
          <a:p>
            <a:pPr indent="180000">
              <a:spcBef>
                <a:spcPts val="600"/>
              </a:spcBef>
              <a:buFont typeface="+mj-lt"/>
              <a:buAutoNum type="arabicPeriod" startAt="5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При планировании работы учитывается баланс между спокойными и активными занятиями, занятиями в помещении и на воздухе, индивидуальными занятиями, работой в малых и больших группах.</a:t>
            </a:r>
          </a:p>
          <a:p>
            <a:pPr indent="180000">
              <a:spcBef>
                <a:spcPts val="600"/>
              </a:spcBef>
              <a:buFont typeface="+mj-lt"/>
              <a:buAutoNum type="arabicPeriod" startAt="5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Кому-то могут быть противопоказаны определенные формы работы (например, занятия физической культурой) — для таких детей предусмотрены другие виды деятельности.</a:t>
            </a:r>
          </a:p>
          <a:p>
            <a:pPr indent="180000" defTabSz="720000">
              <a:spcBef>
                <a:spcPts val="600"/>
              </a:spcBef>
              <a:buFont typeface="+mj-lt"/>
              <a:buAutoNum type="arabicPeriod" startAt="5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Специалисты обязаны спланировать коррекционные мероприятия, разработать программы коррекционной работы, в процессе деятельности оценивать динамику развития и эффективность коррекционной работы, консультировать родителей ребенка с ЗПР.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38152" cy="63408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Список источников и полезных статей по теме:</a:t>
            </a:r>
            <a:endParaRPr lang="ru-RU" sz="2800" b="1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8322128" cy="5400600"/>
          </a:xfrm>
        </p:spPr>
        <p:txBody>
          <a:bodyPr anchor="ctr">
            <a:normAutofit fontScale="62500" lnSpcReduction="20000"/>
          </a:bodyPr>
          <a:lstStyle/>
          <a:p>
            <a:pPr marL="180000" indent="216000"/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https://emberint.ru/articles/prinyat_osobennogo/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216000"/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https://rosuchebnik.ru/material/ovz-i-ii-iii-iv-v-vi-vii-viii-vidov-i-ikh-rasshifrovka/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216000"/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https://rosuchebnik.ru/material/adaptirovannaya-programma-dlya-detey-s-ovz/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216000"/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https://www.polismed.com/articles-priznaki-autizma-u-detejj-osobennosti-povedenija-rebenka.html#subanchor_1_1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216000"/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https://autism-frc.ru/life-in-society/recomend_meeting_ASD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216000"/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https://yandex.ru/turbo/s/psylogik.ru/119-deti-s-ovz.html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216000"/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https://nsportal.ru/detskiy-sad/materialy-dlya-roditeley/2019/03/03/osobennosti-raboty-s-rebenkom-s-ras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216000"/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https://emberint.ru/articles/prinyat_osobennogo/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216000"/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https://informatio.ru/news/education/emotsionalno_smyslovoy_podkhod_ikp/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216000"/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https://www.stud24.ru/psychology/istoriya-izucheniya-i-statistika-detskoj/297779-890256-page1.html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216000"/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http://fgosreestr.ru/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63408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Решение Педсовета: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052736"/>
            <a:ext cx="7818072" cy="5544616"/>
          </a:xfrm>
        </p:spPr>
        <p:txBody>
          <a:bodyPr>
            <a:normAutofit fontScale="70000" lnSpcReduction="20000"/>
          </a:bodyPr>
          <a:lstStyle/>
          <a:p>
            <a:pPr marL="0" lvl="0" indent="180000">
              <a:buClrTx/>
              <a:buSzPct val="100000"/>
              <a:buNone/>
            </a:pPr>
            <a:r>
              <a:rPr lang="ru-RU" dirty="0" smtClean="0"/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Продолжить изучать требования ФГОС ДО к  инклюзивному образованию детей с ОВЗ</a:t>
            </a:r>
          </a:p>
          <a:p>
            <a:pPr marL="0" indent="180000" algn="r">
              <a:buClrTx/>
              <a:buSzPct val="10000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Срок: до 31.05.2021</a:t>
            </a:r>
          </a:p>
          <a:p>
            <a:pPr marL="0" indent="180000" algn="r">
              <a:buClrTx/>
              <a:buSzPct val="10000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Ответственные: все педагоги</a:t>
            </a:r>
          </a:p>
          <a:p>
            <a:pPr marL="0" indent="180000">
              <a:buClrTx/>
              <a:buSzPct val="10000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Повышать уровень квалификации по вопросам организации инклюзивного дошкольного образования  и создания специальных условий для получения образования детьми-инвалидами и детьми ОВЗ посредством профессиональной переподготовки, посещения мероприятий (лекций, семинаров-практикумов, практических тренингов), самообразования</a:t>
            </a:r>
          </a:p>
          <a:p>
            <a:pPr marL="0" indent="180000" algn="r">
              <a:buClrTx/>
              <a:buSzPct val="10000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Срок: постоянно.</a:t>
            </a:r>
          </a:p>
          <a:p>
            <a:pPr marL="0" indent="180000" algn="r">
              <a:buClrTx/>
              <a:buSzPct val="10000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Ответственные: все педагоги</a:t>
            </a:r>
          </a:p>
          <a:p>
            <a:pPr marL="0" lvl="0" indent="180000">
              <a:buClrTx/>
              <a:buSzPct val="10000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Продолжать развивать материально-техническую базу и условия реализации Адаптированной образовательной программы детей с ЗПР</a:t>
            </a:r>
          </a:p>
          <a:p>
            <a:pPr marL="0" indent="180000" algn="r">
              <a:buClrTx/>
              <a:buSzPct val="10000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Срок: постоянно.</a:t>
            </a:r>
          </a:p>
          <a:p>
            <a:pPr marL="0" indent="180000" algn="r">
              <a:buClrTx/>
              <a:buSzPct val="10000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Ответственные: все педагоги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Решение Педсовета: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908720"/>
            <a:ext cx="7818072" cy="5760640"/>
          </a:xfrm>
        </p:spPr>
        <p:txBody>
          <a:bodyPr>
            <a:normAutofit fontScale="62500" lnSpcReduction="20000"/>
          </a:bodyPr>
          <a:lstStyle/>
          <a:p>
            <a:pPr marL="0" lvl="0" indent="180000">
              <a:buClrTx/>
              <a:buSzPct val="10000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Подготовить и провести заседание Методического совета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МБДОУ Чупинского детского сада по теме: «Как работать с  особыми детьми, если родители не хотят идти навстречу?» </a:t>
            </a:r>
          </a:p>
          <a:p>
            <a:pPr marL="0" indent="180000" algn="r">
              <a:buClrTx/>
              <a:buSzPct val="10000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Срок: до 15 декабря 2020 года</a:t>
            </a:r>
          </a:p>
          <a:p>
            <a:pPr marL="0" indent="180000" algn="r">
              <a:buClrTx/>
              <a:buSzPct val="10000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Ответственные: старший воспитатель, педагог-психолог</a:t>
            </a:r>
          </a:p>
          <a:p>
            <a:pPr marL="0" lvl="0" indent="180000">
              <a:buClrTx/>
              <a:buSzPct val="10000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Утвердить состав Психолого-педагогической комиссии ДОО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180000">
              <a:buClrTx/>
              <a:buSzPct val="100000"/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Пашкова Г.Н., старший воспитатель – Председатель комиссии;</a:t>
            </a:r>
          </a:p>
          <a:p>
            <a:pPr marL="0" lvl="0" indent="180000">
              <a:buClrTx/>
              <a:buSzPct val="100000"/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Чернак М.Ю., педагог-психолог – Зам. Председателя комиссии;</a:t>
            </a:r>
          </a:p>
          <a:p>
            <a:pPr marL="0" lvl="0" indent="180000">
              <a:buClrTx/>
              <a:buSzPct val="100000"/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Шитикова Д.Ю., учитель-логопед – член комиссии;</a:t>
            </a:r>
          </a:p>
          <a:p>
            <a:pPr marL="0" lvl="0" indent="180000">
              <a:buClrTx/>
              <a:buSzPct val="100000"/>
              <a:buFont typeface="+mj-lt"/>
              <a:buAutoNum type="arabicParenR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Щепелина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Е.В., учитель-дефектолог МБОУ Центр ПМСС (в рамках сетевого взаимодействия педагогов) – член комиссии;</a:t>
            </a:r>
          </a:p>
          <a:p>
            <a:pPr marL="0" lvl="0" indent="180000">
              <a:buClrTx/>
              <a:buSzPct val="100000"/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Хеймо В.П., воспитатель подготовительной к школе группы- член комиссии.</a:t>
            </a:r>
          </a:p>
          <a:p>
            <a:pPr marL="0" lvl="0" indent="180000">
              <a:buClrTx/>
              <a:buSzPct val="100000"/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Арапова Г.Н., воспитатель подготовительной к школе группы- член комиссии.</a:t>
            </a:r>
          </a:p>
          <a:p>
            <a:pPr marL="0" lvl="0" indent="180000">
              <a:buClrTx/>
              <a:buSzPct val="10000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Принять локальные акты:</a:t>
            </a:r>
          </a:p>
          <a:p>
            <a:pPr marL="0" lvl="0" indent="180000"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Положение о Методическом совете.</a:t>
            </a:r>
          </a:p>
          <a:p>
            <a:pPr marL="0" lvl="0" indent="180000"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Порядок  и основания перевода, отчисления и восстановления  воспитанников МБДОУ Чупинского детского сада.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5805264"/>
            <a:ext cx="8964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толерантности нам надо учить не только детей,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и учить себя.</a:t>
            </a:r>
          </a:p>
          <a:p>
            <a:pPr algn="ctr"/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55776" y="274320"/>
            <a:ext cx="6377912" cy="490384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Диляра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Шамсутдинова</a:t>
            </a:r>
            <a:endParaRPr lang="ru-RU" sz="2000" dirty="0">
              <a:effectLst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79512" y="764704"/>
            <a:ext cx="4392488" cy="5206712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Благословляю всех детей на свете!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для нас , как яркие цветы!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есть еще "Особенные" дети...,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как ангелы, "Целители души "!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в наш мир не зря приходят.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Всевышний посылает ангелов - детей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Особенных детей, как испытанье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вроде,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 самом деле, чтобы лечить людей.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Лечить нас от всего, что нас самих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калечит.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злобы черной, от бездушья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темноты</a:t>
            </a:r>
          </a:p>
          <a:p>
            <a:pPr marL="0" indent="0" defTabSz="72000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выбирает только сильных плечи,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 можешь оказаться ты!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88024" y="1124744"/>
            <a:ext cx="4145664" cy="4032448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ангелов детей, нет крылышек, 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конечно,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загляните им в глаза!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Там столько доброты беспечной!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чистая, как ангелов душа!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Особенные дети, как с другой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планеты.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нам присылает их господь не зря!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нам раскрывают душ секреты,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помогают нам понять себя....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97915" cy="623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677275" cy="1071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Нормативно-правовые основы Российской Федерации в области защиты прав детей с ОВЗ и детей-инвалидов</a:t>
            </a:r>
            <a:endParaRPr lang="ru-RU" sz="2800" dirty="0" smtClean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>
          <a:xfrm>
            <a:off x="1043607" y="1557338"/>
            <a:ext cx="7762255" cy="454183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endParaRPr lang="ru-RU" sz="260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настоящее время решение вопросов, связанных с реализацией прав граждан на образование строится с учетом существования 4 уровней: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Федеральный уровень</a:t>
            </a:r>
            <a:endParaRPr lang="ru-RU" sz="2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Региональный уровень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Местный 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(муниципальный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 уровень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Уровень того или иного образовательного учреждения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      Каждый уровень издает нормативные документы в пределах своей компетентности.</a:t>
            </a:r>
            <a:r>
              <a:rPr lang="ru-RU" sz="2600" dirty="0" smtClean="0">
                <a:cs typeface="Times New Roman" pitchFamily="18" charset="0"/>
              </a:rPr>
              <a:t/>
            </a:r>
            <a:br>
              <a:rPr lang="ru-RU" sz="2600" dirty="0" smtClean="0">
                <a:cs typeface="Times New Roman" pitchFamily="18" charset="0"/>
              </a:rPr>
            </a:br>
            <a:endParaRPr lang="ru-RU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922114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Каким образом можно осуществить инклюзивное образование?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28800"/>
            <a:ext cx="7962088" cy="2808312"/>
          </a:xfrm>
        </p:spPr>
        <p:txBody>
          <a:bodyPr>
            <a:normAutofit fontScale="85000" lnSpcReduction="20000"/>
          </a:bodyPr>
          <a:lstStyle/>
          <a:p>
            <a:pPr marL="596646" lvl="0" indent="-514350"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Разработать адаптированную программу, определяющую содержание инклюзивного образования</a:t>
            </a:r>
          </a:p>
          <a:p>
            <a:pPr marL="596646" indent="-514350"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Подготовить кадры для работы с детьми с ОВЗ</a:t>
            </a:r>
          </a:p>
          <a:p>
            <a:pPr marL="596646" indent="-514350"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условия для детей с ОВЗ</a:t>
            </a:r>
          </a:p>
          <a:p>
            <a:pPr marL="596646" lvl="0" indent="-514350">
              <a:buClrTx/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Получить согласие семьи на инклюзивное образование.</a:t>
            </a:r>
          </a:p>
          <a:p>
            <a:pPr marL="0" indent="180000">
              <a:lnSpc>
                <a:spcPct val="120000"/>
              </a:lnSpc>
              <a:spcBef>
                <a:spcPts val="120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4917067"/>
            <a:ext cx="810039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2020 году доля лиц с ОВЗ,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получающих образовательные услуги в неспециализированных образовательных учреждениях,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должна достичь 70%.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Принципы инклюзивного образования: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96752"/>
            <a:ext cx="7890080" cy="5051648"/>
          </a:xfrm>
        </p:spPr>
        <p:txBody>
          <a:bodyPr>
            <a:noAutofit/>
          </a:bodyPr>
          <a:lstStyle/>
          <a:p>
            <a:pPr marL="0" indent="18000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Ценность человека не зависит от его способностей и достижений;</a:t>
            </a:r>
          </a:p>
          <a:p>
            <a:pPr marL="0" indent="18000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Каждый человек способен чувствовать и думать;</a:t>
            </a:r>
          </a:p>
          <a:p>
            <a:pPr marL="0" indent="18000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Каждый человек имеет право на общение и на то, чтобы быть услышанным;</a:t>
            </a:r>
          </a:p>
          <a:p>
            <a:pPr marL="0" indent="18000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люди нуждаются друг в друге;</a:t>
            </a:r>
          </a:p>
          <a:p>
            <a:pPr marL="0" indent="18000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Образование может осуществляться только в реальных взаимоотношениях;</a:t>
            </a:r>
          </a:p>
          <a:p>
            <a:pPr marL="0" indent="18000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люди нуждаются в поддержке и дружбе ровесников.</a:t>
            </a:r>
          </a:p>
          <a:p>
            <a:pPr marL="0" indent="18000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Разнообразие усиливает все стороны жизни человека.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 известно,  не все дети, имеющие нарушения в развитии могут успешно включиться в среду здоровых сверстников. </a:t>
            </a:r>
            <a:endParaRPr lang="ru-RU" sz="24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47800"/>
            <a:ext cx="8028384" cy="4800600"/>
          </a:xfrm>
        </p:spPr>
        <p:txBody>
          <a:bodyPr anchor="ctr">
            <a:normAutofit fontScale="85000" lnSpcReduction="10000"/>
          </a:bodyPr>
          <a:lstStyle/>
          <a:p>
            <a:pPr marL="0" indent="180000" algn="ctr">
              <a:spcBef>
                <a:spcPts val="1200"/>
              </a:spcBef>
              <a:buClrTx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Помимо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инклюзивного образования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в России 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существуют иные варианты обучения детей с ОВЗ и инвалидов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180000">
              <a:spcBef>
                <a:spcPts val="1200"/>
              </a:spcBef>
              <a:buClrTx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Спецшколы и интернаты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образовательные учреждения с круглосуточным пребыванием обучающихся.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0000">
              <a:spcBef>
                <a:spcPts val="1200"/>
              </a:spcBef>
              <a:buClrTx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Коррекционные детские сады</a:t>
            </a:r>
          </a:p>
          <a:p>
            <a:pPr marL="0" indent="180000">
              <a:spcBef>
                <a:spcPts val="1200"/>
              </a:spcBef>
              <a:buClrTx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Коррекционные классы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общеобразовательных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0000">
              <a:spcBef>
                <a:spcPts val="1200"/>
              </a:spcBef>
              <a:buClrTx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Индивидуальное обучение</a:t>
            </a:r>
          </a:p>
          <a:p>
            <a:pPr marL="0" indent="180000">
              <a:spcBef>
                <a:spcPts val="1200"/>
              </a:spcBef>
              <a:buClrTx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обучение.</a:t>
            </a:r>
          </a:p>
          <a:p>
            <a:pPr marL="0" indent="180000">
              <a:spcBef>
                <a:spcPts val="1200"/>
              </a:spcBef>
              <a:buClrTx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Дистанционное обучение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260648"/>
            <a:ext cx="740664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Дети с задержкой психического развития (ЗПР) 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4.bp.blogspot.com/-ctI9bWLxXew/UmVpys6IpQI/AAAAAAAAAb4/hEFApl6iSIw/s320/42-25844801--women.itop.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77072"/>
            <a:ext cx="3048000" cy="2286001"/>
          </a:xfrm>
          <a:prstGeom prst="rect">
            <a:avLst/>
          </a:prstGeom>
          <a:noFill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88840"/>
            <a:ext cx="31985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7" name="Picture 7" descr="https://www.dobrobut.com/upload/service_package/thumbs_big/iStock-8583525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348880"/>
            <a:ext cx="4431261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801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2758</TotalTime>
  <Words>3056</Words>
  <Application>Microsoft Office PowerPoint</Application>
  <PresentationFormat>Экран (4:3)</PresentationFormat>
  <Paragraphs>344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Солнцестояние</vt:lpstr>
      <vt:lpstr>Педагогический совет тема: «Создание единого коррекционного  пространства ДОО»</vt:lpstr>
      <vt:lpstr>Эпиграф:</vt:lpstr>
      <vt:lpstr>Так что же такое инклюзивное образование? повторим ещё раз:</vt:lpstr>
      <vt:lpstr>Законодательные акты, которые узаконили права детей дошкольного возраста с ОВЗ на образование:</vt:lpstr>
      <vt:lpstr>Нормативно-правовые основы Российской Федерации в области защиты прав детей с ОВЗ и детей-инвалидов</vt:lpstr>
      <vt:lpstr> Каким образом можно осуществить инклюзивное образование?</vt:lpstr>
      <vt:lpstr>Принципы инклюзивного образования:</vt:lpstr>
      <vt:lpstr>Как известно,  не все дети, имеющие нарушения в развитии могут успешно включиться в среду здоровых сверстников. </vt:lpstr>
      <vt:lpstr>Дети с задержкой психического развития (ЗПР) </vt:lpstr>
      <vt:lpstr> Термин «задержка психического развития» был предложен в 1959 году.  ЗПР – это замедление нормального темпа психического  созревания по сравнению с принятыми  возрастными нормами.  Диагноз «ЗПР» ставится  только в дошкольном (начиная с 3 лет) и младшем школьном возрасте.</vt:lpstr>
      <vt:lpstr>Диагноз "задержка психического развития" устанавливается по следующим  критериям: </vt:lpstr>
      <vt:lpstr>Причины ЗПР:</vt:lpstr>
      <vt:lpstr>Неблагоприятные условия воспитания, которые приводят к задержке психического развития:</vt:lpstr>
      <vt:lpstr>Основные симптомы ЗПР, характерные для того или иного возраста:</vt:lpstr>
      <vt:lpstr>В 4 года ЗПР уже чётко диагностируется по конкретным симптомам:</vt:lpstr>
      <vt:lpstr>Лечение и коррекция</vt:lpstr>
      <vt:lpstr>В декабре 2017 года был утверждён важный документ, регламентирующий обучение детей с ЗПР в детском саду.</vt:lpstr>
      <vt:lpstr>Слайд 18</vt:lpstr>
      <vt:lpstr>В МБДОУ Чупинском детском саду была создана Адаптированная образовательная программа дошкольного образования детей с ЗПР (АОП ДО детей с ЗПР)</vt:lpstr>
      <vt:lpstr>Отличия детей с ЗПР от умственной отсталости (УО):</vt:lpstr>
      <vt:lpstr>Отличия ЗПР от педагогической  запущенности</vt:lpstr>
      <vt:lpstr>Слайд 22</vt:lpstr>
      <vt:lpstr>Особенности развития познавательных процессов у детей с ЗПР</vt:lpstr>
      <vt:lpstr>Слайд 24</vt:lpstr>
      <vt:lpstr>Слайд 25</vt:lpstr>
      <vt:lpstr>Мышление:</vt:lpstr>
      <vt:lpstr>Речь:</vt:lpstr>
      <vt:lpstr>Результаты анкетирования педагогов:</vt:lpstr>
      <vt:lpstr>Рекомендации педагогам по обучению детей с ЗПР Педагог-психолог Чернак М.Ю.</vt:lpstr>
      <vt:lpstr>Инклюзивная практика осуществляется в МБДОУ Чупинском детском саду в процессе:</vt:lpstr>
      <vt:lpstr>Слайд 31</vt:lpstr>
      <vt:lpstr>Кадровые условия реализации АОП</vt:lpstr>
      <vt:lpstr>Все специалисты несут ответственность за реализацию программы и уровень коррекционно-развивающей работы с детьми. Они осуществляют:</vt:lpstr>
      <vt:lpstr>Обеспечивается единство в работе всех педагогов и специалистов:</vt:lpstr>
      <vt:lpstr>Слайд 35</vt:lpstr>
      <vt:lpstr>Материально-техническое обеспечение программы</vt:lpstr>
      <vt:lpstr>КАК ОСУЩЕСТВЛЯЕТСЯ контроль качества образования детей с ОВЗ?</vt:lpstr>
      <vt:lpstr>Составление индивидуального образовательного маршрута ребёнка (ИОМ):</vt:lpstr>
      <vt:lpstr>Планирование образовательной деятельности  с ребенком с ОВЗ</vt:lpstr>
      <vt:lpstr>Слайд 40</vt:lpstr>
      <vt:lpstr>Список источников и полезных статей по теме:</vt:lpstr>
      <vt:lpstr>Решение Педсовета:</vt:lpstr>
      <vt:lpstr>Решение Педсовета:</vt:lpstr>
      <vt:lpstr>Диляра Шамсутдинова</vt:lpstr>
      <vt:lpstr>Слайд 45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с задержкой психического развития</dc:title>
  <dc:creator>RePack by Diakov</dc:creator>
  <cp:lastModifiedBy>Галина Николаевна</cp:lastModifiedBy>
  <cp:revision>303</cp:revision>
  <dcterms:created xsi:type="dcterms:W3CDTF">2014-10-19T17:23:40Z</dcterms:created>
  <dcterms:modified xsi:type="dcterms:W3CDTF">2021-12-29T09:02:29Z</dcterms:modified>
</cp:coreProperties>
</file>