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3" r:id="rId6"/>
    <p:sldId id="261" r:id="rId7"/>
    <p:sldId id="260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EB0"/>
    <a:srgbClr val="FB9C1D"/>
    <a:srgbClr val="F8C902"/>
    <a:srgbClr val="FEEA94"/>
    <a:srgbClr val="F9AB39"/>
    <a:srgbClr val="FFFF97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4format.ru/photo.open.php?file=421c4bcf.jpg" TargetMode="External"/><Relationship Id="rId3" Type="http://schemas.openxmlformats.org/officeDocument/2006/relationships/hyperlink" Target="http://www.1tvrus.com/announce/1910" TargetMode="External"/><Relationship Id="rId7" Type="http://schemas.openxmlformats.org/officeDocument/2006/relationships/hyperlink" Target="http://viko.pp.ua/granatovyj-braslet-obrazy.html" TargetMode="External"/><Relationship Id="rId2" Type="http://schemas.openxmlformats.org/officeDocument/2006/relationships/hyperlink" Target="http://www.livemaster.ru/item/45361-ukrasheniya-granatovyj-braslet-kupr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nomania.ru/film/60219/frames/" TargetMode="External"/><Relationship Id="rId5" Type="http://schemas.openxmlformats.org/officeDocument/2006/relationships/hyperlink" Target="http://900igr.net/fotografii/literatura/Film-Granatovyj-braslet/006-Vera-chitaet-pismo-ZHeltkova.html" TargetMode="External"/><Relationship Id="rId10" Type="http://schemas.openxmlformats.org/officeDocument/2006/relationships/hyperlink" Target="http://900igr.net/fotografii/literatura/A.I.Kuprin/003-Aleksandr-Ivanovich-Kuprin.html" TargetMode="External"/><Relationship Id="rId4" Type="http://schemas.openxmlformats.org/officeDocument/2006/relationships/hyperlink" Target="http://www.afisha.ru/movie/171954/" TargetMode="External"/><Relationship Id="rId9" Type="http://schemas.openxmlformats.org/officeDocument/2006/relationships/hyperlink" Target="http://www.a4format.ru/photo.open.php?file=41f519f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97"/>
                </a:solidFill>
                <a:latin typeface="Monotype Corsiva" pitchFamily="66" charset="0"/>
              </a:rPr>
              <a:t>«Великая сила любви!»</a:t>
            </a:r>
            <a:endParaRPr lang="ru-RU" dirty="0">
              <a:solidFill>
                <a:srgbClr val="FFFF97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5589240"/>
            <a:ext cx="8358246" cy="9715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1FEB0"/>
                </a:solidFill>
                <a:latin typeface="Monotype Corsiva" pitchFamily="66" charset="0"/>
              </a:rPr>
              <a:t>По рассказу А.И. Куприна «Гранатовый браслет»</a:t>
            </a:r>
            <a:endParaRPr lang="ru-RU" sz="3600" dirty="0">
              <a:solidFill>
                <a:srgbClr val="F1FEB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«Вы видели когда-нибудь такую любовь..?»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355039"/>
            <a:ext cx="87154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«Любовь до самоуничижения и – даже – самоуничтожения, готовность погибнуть во имя любимой женщины, - тема эта расцветает в волнующем, мастерски выписанном “Гранатовом браслете”. Стремясь воспеть красоту высокого, но заведомо безответного чувства, на которое “способен, быть может, один из тысячи”, А.И. Куприн, однако, наделяет этим чувством крошечного чиновника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Желткова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Его любовь к княгине Вере Шеиной безответна, не способна “выпрямить”, окрылить его. Замкнутая в себе, эта любовь не обладает творческой, созидательной силой. Богатство души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Желткова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не оборачивается ли её бедностью?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	Наконец, в рассказе возникает тема столкновения различных культурных традиций: 1) тема востока; 2) монгольская кровь отца Веры и Анны, татарского князя, вводит в рассказ тему любви-страсти, безрассудности; 3) упоминание о том, что мать сестёр – англичанка вводит тему рассудочности в сфере чувств, власти разума над сердцем»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97"/>
                </a:solidFill>
                <a:latin typeface="Monotype Corsiva" pitchFamily="66" charset="0"/>
              </a:rPr>
              <a:t>«Великая сила любви!»</a:t>
            </a:r>
            <a:endParaRPr lang="ru-RU" dirty="0">
              <a:solidFill>
                <a:srgbClr val="FFFF97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715016"/>
            <a:ext cx="8358246" cy="9715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1FEB0"/>
                </a:solidFill>
                <a:latin typeface="Monotype Corsiva" pitchFamily="66" charset="0"/>
              </a:rPr>
              <a:t>По рассказу А.И. Куприна «Гранатовый браслет»</a:t>
            </a:r>
            <a:endParaRPr lang="ru-RU" sz="3600" dirty="0">
              <a:solidFill>
                <a:srgbClr val="F1FEB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Использованные источники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Monotype Corsiva" pitchFamily="66" charset="0"/>
              </a:rPr>
              <a:t>Фон для первого слайда - </a:t>
            </a:r>
            <a:r>
              <a:rPr lang="en-US" sz="2400" dirty="0" smtClean="0">
                <a:latin typeface="Monotype Corsiva" pitchFamily="66" charset="0"/>
                <a:hlinkClick r:id="rId2"/>
              </a:rPr>
              <a:t>http://www.livemaster.ru/item/45361-ukrasheniya-granatovyj-braslet-kuprina</a:t>
            </a:r>
            <a:endParaRPr lang="ru-RU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Monotype Corsiva" pitchFamily="66" charset="0"/>
              </a:rPr>
              <a:t>Кадры из фильма - </a:t>
            </a:r>
            <a:r>
              <a:rPr lang="en-US" sz="2400" dirty="0" smtClean="0">
                <a:latin typeface="Monotype Corsiva" pitchFamily="66" charset="0"/>
                <a:hlinkClick r:id="rId3"/>
              </a:rPr>
              <a:t>http://www.1tvrus.com/announce/1910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en-US" sz="2400" dirty="0" smtClean="0">
                <a:latin typeface="Monotype Corsiva" pitchFamily="66" charset="0"/>
                <a:hlinkClick r:id="rId4"/>
              </a:rPr>
              <a:t>http://www.afisha.ru/movie/171954/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en-US" sz="2400" dirty="0" smtClean="0">
                <a:latin typeface="Monotype Corsiva" pitchFamily="66" charset="0"/>
                <a:hlinkClick r:id="rId5"/>
              </a:rPr>
              <a:t>http://900igr.net/fotografii/literatura/Film-Granatovyj-braslet/006-Vera-chitaet-pismo-ZHeltkova.html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en-US" sz="2400" dirty="0" smtClean="0">
                <a:latin typeface="Monotype Corsiva" pitchFamily="66" charset="0"/>
                <a:hlinkClick r:id="rId6"/>
              </a:rPr>
              <a:t>http://www.kinomania.ru/film/60219/frames/</a:t>
            </a:r>
            <a:endParaRPr lang="ru-RU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Monotype Corsiva" pitchFamily="66" charset="0"/>
              </a:rPr>
              <a:t>Художественные иллюстрации - </a:t>
            </a:r>
            <a:r>
              <a:rPr lang="en-US" sz="2400" dirty="0">
                <a:latin typeface="Monotype Corsiva" pitchFamily="66" charset="0"/>
                <a:hlinkClick r:id="rId7"/>
              </a:rPr>
              <a:t>http://</a:t>
            </a:r>
            <a:r>
              <a:rPr lang="en-US" sz="2400" dirty="0" smtClean="0">
                <a:latin typeface="Monotype Corsiva" pitchFamily="66" charset="0"/>
                <a:hlinkClick r:id="rId7"/>
              </a:rPr>
              <a:t>viko.pp.ua/granatovyj-braslet-obrazy.html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en-US" sz="2400" dirty="0">
                <a:latin typeface="Monotype Corsiva" pitchFamily="66" charset="0"/>
                <a:hlinkClick r:id="rId8"/>
              </a:rPr>
              <a:t>http://</a:t>
            </a:r>
            <a:r>
              <a:rPr lang="en-US" sz="2400" dirty="0" smtClean="0">
                <a:latin typeface="Monotype Corsiva" pitchFamily="66" charset="0"/>
                <a:hlinkClick r:id="rId8"/>
              </a:rPr>
              <a:t>www.a4format.ru/photo.open.php?file=421c4bcf.jpg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en-US" sz="2400" dirty="0">
                <a:latin typeface="Monotype Corsiva" pitchFamily="66" charset="0"/>
                <a:hlinkClick r:id="rId9"/>
              </a:rPr>
              <a:t>http://www.a4format.ru/photo.open.php?file=41f519f3.jpg</a:t>
            </a:r>
            <a:endParaRPr lang="ru-RU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Monotype Corsiva" pitchFamily="66" charset="0"/>
              </a:rPr>
              <a:t>Портрет А.И. Куприна - </a:t>
            </a:r>
            <a:r>
              <a:rPr lang="en-US" sz="2400" dirty="0">
                <a:latin typeface="Monotype Corsiva" pitchFamily="66" charset="0"/>
                <a:hlinkClick r:id="rId10"/>
              </a:rPr>
              <a:t>http://</a:t>
            </a:r>
            <a:r>
              <a:rPr lang="en-US" sz="2400" dirty="0" smtClean="0">
                <a:latin typeface="Monotype Corsiva" pitchFamily="66" charset="0"/>
                <a:hlinkClick r:id="rId10"/>
              </a:rPr>
              <a:t>900igr.net/fotografii/literatura/A.I.Kuprin/003-Aleksandr-Ivanovich-Kuprin.html</a:t>
            </a:r>
            <a:endParaRPr lang="ru-RU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Monotype Corsiva" pitchFamily="66" charset="0"/>
              </a:rPr>
              <a:t>Кадр из спектакля - </a:t>
            </a:r>
            <a:r>
              <a:rPr lang="en-US" sz="2400" dirty="0">
                <a:latin typeface="Monotype Corsiva" pitchFamily="66" charset="0"/>
              </a:rPr>
              <a:t>http://drama.nnov.ru/repertoire/?ItemID=330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644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14290"/>
            <a:ext cx="4786346" cy="41434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ru-RU" sz="2800" dirty="0" smtClean="0">
                <a:latin typeface="Monotype Corsiva" pitchFamily="66" charset="0"/>
              </a:rPr>
              <a:t>«Есть у Куприна одна заветная тема. Он прикасается к ней целомудренно, благоговейно и нервно. Да иначе к ней и нельзя прикасаться. Это – тема любви».</a:t>
            </a:r>
          </a:p>
          <a:p>
            <a:pPr algn="r">
              <a:buNone/>
            </a:pPr>
            <a:r>
              <a:rPr lang="en-US" i="1" dirty="0" smtClean="0"/>
              <a:t>	</a:t>
            </a:r>
            <a:r>
              <a:rPr lang="ru-RU" sz="2400" i="1" dirty="0" smtClean="0">
                <a:latin typeface="Monotype Corsiva" pitchFamily="66" charset="0"/>
              </a:rPr>
              <a:t>К.Паустовский. «Поток жизни. 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i="1" dirty="0" smtClean="0">
                <a:latin typeface="Monotype Corsiva" pitchFamily="66" charset="0"/>
              </a:rPr>
              <a:t>Заметки о прозе Куприна»</a:t>
            </a:r>
          </a:p>
          <a:p>
            <a:pPr algn="r">
              <a:buNone/>
            </a:pPr>
            <a:endParaRPr lang="ru-RU" sz="2200" i="1" dirty="0" smtClean="0"/>
          </a:p>
          <a:p>
            <a:pPr algn="r">
              <a:buNone/>
            </a:pPr>
            <a:endParaRPr lang="ru-RU" sz="22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46479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3829050" cy="4676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429124" y="4714884"/>
            <a:ext cx="45005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 smtClean="0">
                <a:latin typeface="Monotype Corsiva" pitchFamily="66" charset="0"/>
              </a:rPr>
              <a:t>«Любовь должна быть трагедией. Величайшей тайной в мире».</a:t>
            </a:r>
          </a:p>
          <a:p>
            <a:pPr algn="r">
              <a:buNone/>
            </a:pPr>
            <a:r>
              <a:rPr lang="ru-RU" sz="2400" dirty="0" smtClean="0">
                <a:latin typeface="Monotype Corsiva" pitchFamily="66" charset="0"/>
              </a:rPr>
              <a:t>А. И. Куприн. «Гранатовый браслет»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Образ Веры Николаевны Шеиной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47053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4714884"/>
            <a:ext cx="2357454" cy="1768091"/>
          </a:xfrm>
        </p:spPr>
      </p:pic>
      <p:pic>
        <p:nvPicPr>
          <p:cNvPr id="5" name="Рисунок 4" descr="granatovy.braslet.avi.im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3161625" cy="1501772"/>
          </a:xfrm>
          <a:prstGeom prst="rect">
            <a:avLst/>
          </a:prstGeom>
        </p:spPr>
      </p:pic>
      <p:pic>
        <p:nvPicPr>
          <p:cNvPr id="6" name="Рисунок 5" descr="p_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928934"/>
            <a:ext cx="3268583" cy="15525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14744" y="896886"/>
            <a:ext cx="5143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>
                <a:latin typeface="Monotype Corsiva" pitchFamily="66" charset="0"/>
              </a:rPr>
              <a:t>«Переписки вовсе не было, - холодно остановил его Шеин. -  Писал  лишь он один...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	Вера покраснела при этих словах и села на диван в тень большой латании»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936396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"Ах, если  бы  вы  знали,  как  мне надоела вся эта история. Пожалуйста, прекратите ее как  можно  скорее"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1928" y="4797152"/>
            <a:ext cx="5268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«На  этот  раз  Вера  Николаевна  узнала почерк </a:t>
            </a:r>
            <a:r>
              <a:rPr lang="ru-RU" sz="2400" dirty="0" err="1" smtClean="0">
                <a:latin typeface="Monotype Corsiva" pitchFamily="66" charset="0"/>
              </a:rPr>
              <a:t>Желткова</a:t>
            </a:r>
            <a:r>
              <a:rPr lang="ru-RU" sz="2400" dirty="0" smtClean="0">
                <a:latin typeface="Monotype Corsiva" pitchFamily="66" charset="0"/>
              </a:rPr>
              <a:t> и с нежностью, которой она в себе не  ожидала,  развернула письмо</a:t>
            </a:r>
            <a:r>
              <a:rPr lang="en-US" sz="2400" dirty="0" smtClean="0">
                <a:latin typeface="Monotype Corsiva" pitchFamily="66" charset="0"/>
              </a:rPr>
              <a:t>…</a:t>
            </a:r>
            <a:r>
              <a:rPr lang="ru-RU" sz="2400" dirty="0" smtClean="0">
                <a:latin typeface="Monotype Corsiva" pitchFamily="66" charset="0"/>
              </a:rPr>
              <a:t>»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451" y="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Образ генерала Аносова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47" y="836712"/>
            <a:ext cx="3743008" cy="2492131"/>
          </a:xfrm>
        </p:spPr>
      </p:pic>
      <p:sp>
        <p:nvSpPr>
          <p:cNvPr id="4" name="Прямоугольник 3"/>
          <p:cNvSpPr/>
          <p:nvPr/>
        </p:nvSpPr>
        <p:spPr>
          <a:xfrm>
            <a:off x="217533" y="3441680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«В г.К. он и сблизился с семьей </a:t>
            </a:r>
            <a:r>
              <a:rPr lang="ru-RU" sz="2400" dirty="0" err="1" smtClean="0">
                <a:latin typeface="Monotype Corsiva" pitchFamily="66" charset="0"/>
              </a:rPr>
              <a:t>Тугановских</a:t>
            </a:r>
            <a:r>
              <a:rPr lang="ru-RU" sz="2400" dirty="0" smtClean="0">
                <a:latin typeface="Monotype Corsiva" pitchFamily="66" charset="0"/>
              </a:rPr>
              <a:t> и такими тесными узами привязался к детям, что для него стало душевной потребностью видеть их каждый вечер. Если случалось, что барышни выезжали куда-нибудь или служба задерживала самого генерала, то он искренно тосковал и не находил себе места в больших комнатах комендантского дома. Каждое лето он брал отпуск и проводил целый месяц в имении </a:t>
            </a:r>
            <a:r>
              <a:rPr lang="ru-RU" sz="2400" dirty="0" err="1" smtClean="0">
                <a:latin typeface="Monotype Corsiva" pitchFamily="66" charset="0"/>
              </a:rPr>
              <a:t>Тугановских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Егоровском</a:t>
            </a:r>
            <a:r>
              <a:rPr lang="ru-RU" sz="2400" dirty="0" smtClean="0">
                <a:latin typeface="Monotype Corsiva" pitchFamily="66" charset="0"/>
              </a:rPr>
              <a:t>, отстоявшем от К. на пятьдесят верст.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Он всю свою скрытую нежность души и потребность сердечной любви перенес на эту детвору, особенно на девочек»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429264"/>
            <a:ext cx="8786874" cy="121444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1FEB0"/>
                </a:solidFill>
                <a:latin typeface="Monotype Corsiva" pitchFamily="66" charset="0"/>
              </a:rPr>
              <a:t>«Когда Вера случайным движением удачно повернула браслет перед огнем электрической лампочки, то в них, глубоко под их гладкой яйцевидной поверхностью, вдруг загорелись прелестные густо-красные живые огни»</a:t>
            </a:r>
            <a:endParaRPr lang="ru-RU" sz="2400" dirty="0">
              <a:solidFill>
                <a:srgbClr val="F1FEB0"/>
              </a:solidFill>
              <a:latin typeface="Monotype Corsiva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7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«Любовь должна быть трагедией!»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97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101247-1e3371ce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073338"/>
            <a:ext cx="2849554" cy="1353538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Образы второстепенных персонажей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ndex_pi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571612"/>
            <a:ext cx="3113548" cy="44291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980728"/>
            <a:ext cx="5572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«Я давно настаивал! — говорил Николай раздраженно и делая правой рукой такой жест, точно он бросал на землю какую-то невидимую тяжесть. — Я давно настаивал, чтобы прекратить эти дурацкие письма»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752" y="4919008"/>
            <a:ext cx="5551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«Мне казалось, что я присутствую при громадном страдании, от которого люди умирают, и я даже почти понял, что передо мною мертвый человек. Понимаешь, Вера, я не знал, как себя держать, что мне делать...»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437112"/>
            <a:ext cx="55721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«Ах, Коля, не следовало бы этого делать...»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ndex_pic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4923" y="1556792"/>
            <a:ext cx="3227820" cy="4868779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00470" y="214290"/>
            <a:ext cx="332771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Образ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Желткова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88" y="117693"/>
            <a:ext cx="278608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«Я умею теперь только желать ежеминутно Вам счастья и радоваться, если Вы счастливы. Я мысленно кланяюсь до земли мебели, на которой Вы сидите, паркету, по которому Вы ходите, деревьям, которые Вы мимоходом трогаете, прислуге, с которой Вы говорите. </a:t>
            </a:r>
            <a:r>
              <a:rPr lang="en-US" sz="2400" dirty="0" smtClean="0">
                <a:latin typeface="Monotype Corsiva" pitchFamily="66" charset="0"/>
              </a:rPr>
              <a:t>&lt;…&gt;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Ваш до смерти и после смерти покорный слуга.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Г. С. Ж.»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117693"/>
            <a:ext cx="277297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Уходя, я в восторге говорю: „Да святится имя Твое“. </a:t>
            </a:r>
            <a:r>
              <a:rPr lang="en-US" sz="2400" dirty="0" smtClean="0">
                <a:latin typeface="Monotype Corsiva" pitchFamily="66" charset="0"/>
              </a:rPr>
              <a:t>&lt;…&gt;</a:t>
            </a:r>
            <a:r>
              <a:rPr lang="ru-RU" sz="2400" dirty="0" smtClean="0">
                <a:latin typeface="Monotype Corsiva" pitchFamily="66" charset="0"/>
              </a:rPr>
              <a:t> От глубины души благодарю Вас за то, что Вы были моей единственной радостью в жизни, единственным утешением, единой мыслью. Дай бог Вам счастья, и пусть ничто временное и житейское не тревожит Вашу прекрасную душу. Целую Ваши руки. </a:t>
            </a:r>
            <a:endParaRPr lang="en-US" sz="2400" dirty="0" smtClean="0">
              <a:latin typeface="Monotype Corsiva" pitchFamily="66" charset="0"/>
            </a:endParaRPr>
          </a:p>
          <a:p>
            <a:pPr algn="r"/>
            <a:r>
              <a:rPr lang="ru-RU" sz="2400" dirty="0" smtClean="0">
                <a:latin typeface="Monotype Corsiva" pitchFamily="66" charset="0"/>
              </a:rPr>
              <a:t>Г. С. Ж.»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Что такое любовь?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latin typeface="Monotype Corsiva" pitchFamily="66" charset="0"/>
              </a:rPr>
              <a:t>Аносов</a:t>
            </a:r>
            <a:r>
              <a:rPr lang="ru-RU" dirty="0" smtClean="0">
                <a:latin typeface="Monotype Corsiva" pitchFamily="66" charset="0"/>
              </a:rPr>
              <a:t>: “Любовь должна быть трагедией. Величайшей тайной в мире! Никакие жизненные удобства, расчёты и компромиссы не должны её касаться”.</a:t>
            </a:r>
          </a:p>
          <a:p>
            <a:pPr lvl="0"/>
            <a:r>
              <a:rPr lang="ru-RU" b="1" dirty="0" smtClean="0">
                <a:latin typeface="Monotype Corsiva" pitchFamily="66" charset="0"/>
              </a:rPr>
              <a:t>Вера Николаевна</a:t>
            </a:r>
            <a:r>
              <a:rPr lang="ru-RU" dirty="0" smtClean="0">
                <a:latin typeface="Monotype Corsiva" pitchFamily="66" charset="0"/>
              </a:rPr>
              <a:t>: “И что это: любовь или сумасшествие?”</a:t>
            </a:r>
          </a:p>
          <a:p>
            <a:pPr lvl="0"/>
            <a:r>
              <a:rPr lang="ru-RU" b="1" dirty="0" smtClean="0">
                <a:latin typeface="Monotype Corsiva" pitchFamily="66" charset="0"/>
              </a:rPr>
              <a:t>Желтков</a:t>
            </a:r>
            <a:r>
              <a:rPr lang="ru-RU" dirty="0" smtClean="0">
                <a:latin typeface="Monotype Corsiva" pitchFamily="66" charset="0"/>
              </a:rPr>
              <a:t>: “… это не болезнь, не маниакальная идея – это любовь, которой Богу было угодно за что-то меня вознаградить… </a:t>
            </a:r>
            <a:r>
              <a:rPr lang="en-US" dirty="0" smtClean="0">
                <a:latin typeface="Monotype Corsiva" pitchFamily="66" charset="0"/>
              </a:rPr>
              <a:t>“</a:t>
            </a:r>
            <a:r>
              <a:rPr lang="en-US" dirty="0" err="1" smtClean="0">
                <a:latin typeface="Monotype Corsiva" pitchFamily="66" charset="0"/>
              </a:rPr>
              <a:t>Да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святится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имя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Т</a:t>
            </a:r>
            <a:r>
              <a:rPr lang="en-US" dirty="0" err="1" smtClean="0">
                <a:latin typeface="Monotype Corsiva" pitchFamily="66" charset="0"/>
              </a:rPr>
              <a:t>воё</a:t>
            </a:r>
            <a:r>
              <a:rPr lang="en-US" dirty="0" smtClean="0">
                <a:latin typeface="Monotype Corsiva" pitchFamily="66" charset="0"/>
              </a:rPr>
              <a:t>…”</a:t>
            </a:r>
            <a:endParaRPr lang="ru-RU" dirty="0" smtClean="0">
              <a:latin typeface="Monotype Corsiva" pitchFamily="66" charset="0"/>
            </a:endParaRPr>
          </a:p>
          <a:p>
            <a:pPr lvl="0"/>
            <a:r>
              <a:rPr lang="ru-RU" b="1" dirty="0" smtClean="0">
                <a:latin typeface="Monotype Corsiva" pitchFamily="66" charset="0"/>
              </a:rPr>
              <a:t>Шеин</a:t>
            </a:r>
            <a:r>
              <a:rPr lang="ru-RU" dirty="0" smtClean="0">
                <a:latin typeface="Monotype Corsiva" pitchFamily="66" charset="0"/>
              </a:rPr>
              <a:t>: “… разве можно управлять таким чувством, как любовь – чувством, которое до сих пор не нашло себе истолкования”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Долгожданная гостья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index_pic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600400" cy="5187932"/>
          </a:xfrm>
        </p:spPr>
      </p:pic>
      <p:sp>
        <p:nvSpPr>
          <p:cNvPr id="10" name="Прямоугольник 9"/>
          <p:cNvSpPr/>
          <p:nvPr/>
        </p:nvSpPr>
        <p:spPr>
          <a:xfrm>
            <a:off x="4211960" y="980728"/>
            <a:ext cx="4752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«В эту секунду она поняла, что та любовь, о которой мечтает каждая женщина, прошла мимо нее. Она вспомнила слова генерала Аносова о вечной исключительной любви — почти пророческие слова. И, раздвинув в обе стороны волосы на лбу мертвеца, она крепко сжала руками его виски и поцеловала его в холодный, влажный лоб долгим дружеским поцелуем»</a:t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4797152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«Ты ведь моя единая и последняя любовь. Успокойся, я с тобой. Подумай обо мне, и я буду с тобой, потому что мы с тобой любили друг друга только одно мгновение, но навеки»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718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«Великая сила любви!»</vt:lpstr>
      <vt:lpstr>Презентация PowerPoint</vt:lpstr>
      <vt:lpstr>Образ Веры Николаевны Шеиной</vt:lpstr>
      <vt:lpstr>Образ генерала Аносова</vt:lpstr>
      <vt:lpstr>«Когда Вера случайным движением удачно повернула браслет перед огнем электрической лампочки, то в них, глубоко под их гладкой яйцевидной поверхностью, вдруг загорелись прелестные густо-красные живые огни»</vt:lpstr>
      <vt:lpstr>Образы второстепенных персонажей</vt:lpstr>
      <vt:lpstr>Образ Желткова</vt:lpstr>
      <vt:lpstr>Что такое любовь?</vt:lpstr>
      <vt:lpstr>Долгожданная гостья</vt:lpstr>
      <vt:lpstr>«Вы видели когда-нибудь такую любовь..?»</vt:lpstr>
      <vt:lpstr>«Великая сила любви!»</vt:lpstr>
      <vt:lpstr>Использованные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жека</cp:lastModifiedBy>
  <cp:revision>60</cp:revision>
  <dcterms:modified xsi:type="dcterms:W3CDTF">2015-03-31T00:54:15Z</dcterms:modified>
</cp:coreProperties>
</file>