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5" r:id="rId2"/>
    <p:sldId id="288" r:id="rId3"/>
    <p:sldId id="291" r:id="rId4"/>
    <p:sldId id="292" r:id="rId5"/>
    <p:sldId id="277" r:id="rId6"/>
    <p:sldId id="310" r:id="rId7"/>
    <p:sldId id="295" r:id="rId8"/>
    <p:sldId id="311" r:id="rId9"/>
    <p:sldId id="283" r:id="rId10"/>
    <p:sldId id="308" r:id="rId11"/>
    <p:sldId id="297" r:id="rId12"/>
    <p:sldId id="296" r:id="rId13"/>
    <p:sldId id="312" r:id="rId14"/>
    <p:sldId id="286" r:id="rId15"/>
    <p:sldId id="287" r:id="rId16"/>
    <p:sldId id="282" r:id="rId17"/>
    <p:sldId id="280" r:id="rId18"/>
    <p:sldId id="300" r:id="rId19"/>
    <p:sldId id="274" r:id="rId20"/>
    <p:sldId id="298" r:id="rId21"/>
    <p:sldId id="299" r:id="rId22"/>
    <p:sldId id="305" r:id="rId23"/>
    <p:sldId id="293" r:id="rId24"/>
    <p:sldId id="303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B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.gif"/><Relationship Id="rId5" Type="http://schemas.openxmlformats.org/officeDocument/2006/relationships/image" Target="../media/image41.jpeg"/><Relationship Id="rId10" Type="http://schemas.openxmlformats.org/officeDocument/2006/relationships/image" Target="../media/image5.gif"/><Relationship Id="rId4" Type="http://schemas.openxmlformats.org/officeDocument/2006/relationships/image" Target="../media/image4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2.gif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2798763"/>
            <a:ext cx="15875" cy="22225"/>
          </a:xfrm>
          <a:prstGeom prst="rect">
            <a:avLst/>
          </a:prstGeom>
          <a:noFill/>
        </p:spPr>
      </p:pic>
      <p:pic>
        <p:nvPicPr>
          <p:cNvPr id="9219" name="Picture 3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00" y="1128713"/>
            <a:ext cx="15875" cy="22225"/>
          </a:xfrm>
          <a:prstGeom prst="rect">
            <a:avLst/>
          </a:prstGeom>
          <a:noFill/>
        </p:spPr>
      </p:pic>
      <p:pic>
        <p:nvPicPr>
          <p:cNvPr id="9220" name="Picture 4" descr="C:\Users\Admin\Desktop\Derzha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674608" cy="4808488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611560" y="188640"/>
            <a:ext cx="7920880" cy="1467544"/>
          </a:xfrm>
          <a:prstGeom prst="flowChartPunchedTap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parajita" pitchFamily="34" charset="0"/>
              </a:rPr>
              <a:t>ГАВРИИЛ  РОМАНОВИЧ  ДЕРЖАВИН</a:t>
            </a:r>
            <a:endParaRPr lang="ru-RU" sz="3200" b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11960" y="1844824"/>
            <a:ext cx="4680520" cy="230425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«ОТЕЦ РУССКИХ ПОЭТОВ»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В.Г. Белинский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076056" y="4437112"/>
            <a:ext cx="2952328" cy="163448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1743-1816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571500" cy="571500"/>
          </a:xfrm>
          <a:prstGeom prst="rect">
            <a:avLst/>
          </a:prstGeom>
          <a:noFill/>
        </p:spPr>
      </p:pic>
      <p:pic>
        <p:nvPicPr>
          <p:cNvPr id="1027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571500" cy="571500"/>
          </a:xfrm>
          <a:prstGeom prst="rect">
            <a:avLst/>
          </a:prstGeom>
          <a:noFill/>
        </p:spPr>
      </p:pic>
      <p:pic>
        <p:nvPicPr>
          <p:cNvPr id="1028" name="Picture 4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571500" cy="571500"/>
          </a:xfrm>
          <a:prstGeom prst="rect">
            <a:avLst/>
          </a:prstGeom>
          <a:noFill/>
        </p:spPr>
      </p:pic>
      <p:pic>
        <p:nvPicPr>
          <p:cNvPr id="1029" name="Picture 5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077072"/>
            <a:ext cx="571500" cy="571500"/>
          </a:xfrm>
          <a:prstGeom prst="rect">
            <a:avLst/>
          </a:prstGeom>
          <a:noFill/>
        </p:spPr>
      </p:pic>
      <p:pic>
        <p:nvPicPr>
          <p:cNvPr id="2" name="Picture 2" descr="C:\Users\Admin\Desktop\razdeliteli_0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2688" y="6165304"/>
            <a:ext cx="3611760" cy="522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737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3431">
            <a:off x="390114" y="1564854"/>
            <a:ext cx="2190750" cy="3343275"/>
          </a:xfrm>
          <a:prstGeom prst="rect">
            <a:avLst/>
          </a:prstGeom>
          <a:noFill/>
        </p:spPr>
      </p:pic>
      <p:pic>
        <p:nvPicPr>
          <p:cNvPr id="2054" name="Picture 6" descr="C:\Users\Admin\Desktop\b738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597">
            <a:off x="2220681" y="3002577"/>
            <a:ext cx="2190750" cy="3343275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инки\41585331_35650893_14c35cf91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2474640" cy="24787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548680"/>
            <a:ext cx="4193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Литературное общество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«Зеленая лампа»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 цвет-символ надежды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Лампа-символ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света.просвещения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колпаки-символ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свободолюбия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\Desktop\0096-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4664"/>
            <a:ext cx="2110884" cy="2199498"/>
          </a:xfrm>
          <a:prstGeom prst="rect">
            <a:avLst/>
          </a:prstGeom>
          <a:noFill/>
        </p:spPr>
      </p:pic>
      <p:pic>
        <p:nvPicPr>
          <p:cNvPr id="3" name="Picture 5" descr="C:\Users\Admin\Desktop\разделители\0_57a02_b1d3cbe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759024"/>
            <a:ext cx="2962251" cy="1098976"/>
          </a:xfrm>
          <a:prstGeom prst="rect">
            <a:avLst/>
          </a:prstGeom>
          <a:noFill/>
        </p:spPr>
      </p:pic>
      <p:pic>
        <p:nvPicPr>
          <p:cNvPr id="4" name="Picture 6" descr="C:\Users\Admin\Desktop\разделители\0_4c57c_c65dd4eb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968" y="-387424"/>
            <a:ext cx="3464765" cy="3795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5472608" cy="45339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899592" y="188640"/>
            <a:ext cx="6984776" cy="129614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«Старик Державин нас заметил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И, в гроб сходя, благословил…»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436096" y="1772816"/>
            <a:ext cx="3707904" cy="47525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1815 год. </a:t>
            </a:r>
            <a:r>
              <a:rPr lang="ru-RU" sz="2400" b="1" dirty="0" smtClean="0">
                <a:solidFill>
                  <a:srgbClr val="002060"/>
                </a:solidFill>
              </a:rPr>
              <a:t>Державин присутствует в качестве почетного гостя на экзамене в Царскосельском лицее , где  дает высокую оценку выступлению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А.С. Пушкина.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71500" cy="571500"/>
          </a:xfrm>
          <a:prstGeom prst="rect">
            <a:avLst/>
          </a:prstGeom>
          <a:noFill/>
        </p:spPr>
      </p:pic>
      <p:pic>
        <p:nvPicPr>
          <p:cNvPr id="5123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48680"/>
            <a:ext cx="571500" cy="571500"/>
          </a:xfrm>
          <a:prstGeom prst="rect">
            <a:avLst/>
          </a:prstGeom>
          <a:noFill/>
        </p:spPr>
      </p:pic>
      <p:pic>
        <p:nvPicPr>
          <p:cNvPr id="3074" name="Picture 2" descr="C:\Users\Admin\Desktop\6f5ddf8a3c5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12776"/>
            <a:ext cx="4371975" cy="3924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6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096000" cy="4572000"/>
          </a:xfrm>
          <a:prstGeom prst="rect">
            <a:avLst/>
          </a:prstGeom>
          <a:noFill/>
        </p:spPr>
      </p:pic>
      <p:pic>
        <p:nvPicPr>
          <p:cNvPr id="3" name="Picture 2" descr="C:\Users\Admin\Desktop\6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572000" y="1196752"/>
            <a:ext cx="4176464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умел я притворяться,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На святого походить,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Важным саном надуваться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И философа брать вид;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Я любил чистосердечье,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Думал нравиться лишь им,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Ум и сердце человечье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Были гением моим.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067944" y="0"/>
            <a:ext cx="4824536" cy="126876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Державин после отставки живет в своем новгородском имении </a:t>
            </a:r>
            <a:r>
              <a:rPr lang="ru-RU" dirty="0" err="1" smtClean="0">
                <a:solidFill>
                  <a:srgbClr val="FFFF00"/>
                </a:solidFill>
              </a:rPr>
              <a:t>Званка</a:t>
            </a:r>
            <a:r>
              <a:rPr lang="ru-RU" dirty="0" smtClean="0">
                <a:solidFill>
                  <a:srgbClr val="FFFF00"/>
                </a:solidFill>
              </a:rPr>
              <a:t> и занимается литературой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Admin\Desktop\razdeliteli_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588" y="5733256"/>
            <a:ext cx="3522860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002-002-Um-i-serdtse-cheloveche-byli-Geniem-mo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C:\Users\Admin\Desktop\DSC09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87" y="2420888"/>
            <a:ext cx="4057098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9"/>
            <a:ext cx="4032448" cy="2626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Рукописный сборник 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стихов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«Властителям и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судиям»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Admin\Desktop\разделители\0_57a02_b1d3cbe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805265"/>
            <a:ext cx="6336704" cy="10527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260649"/>
            <a:ext cx="3600400" cy="56886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«Ум и сердце человечье были Гением моим»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Г.Р. Державин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6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7488832" cy="18699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132857"/>
            <a:ext cx="4608512" cy="304698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Фелица</a:t>
            </a:r>
            <a:r>
              <a:rPr lang="ru-RU" sz="2400" b="1" dirty="0" smtClean="0">
                <a:solidFill>
                  <a:srgbClr val="002060"/>
                </a:solidFill>
              </a:rPr>
              <a:t>»(1782)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«Властителям и судьям (1780, (запрещена цензурой)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«Вельможа»(1798)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«Ласточка»(1792)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«Памятник»(1795)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«Водопад»(1798)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4652963"/>
            <a:ext cx="15875" cy="2222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724128" y="177281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27784" y="4797152"/>
            <a:ext cx="6264696" cy="18722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Сборник «Анакреонтические песни»(1804)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«К лире»(1798),«</a:t>
            </a:r>
            <a:r>
              <a:rPr lang="ru-RU" sz="2400" b="1" dirty="0" err="1" smtClean="0">
                <a:solidFill>
                  <a:srgbClr val="FFC000"/>
                </a:solidFill>
              </a:rPr>
              <a:t>Снигирь</a:t>
            </a:r>
            <a:r>
              <a:rPr lang="ru-RU" sz="2400" b="1" dirty="0" smtClean="0">
                <a:solidFill>
                  <a:srgbClr val="FFC000"/>
                </a:solidFill>
              </a:rPr>
              <a:t>»(1800), «Добрыня»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«Река времен…»(1816), «Записки»(1813)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404664"/>
            <a:ext cx="655272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rgbClr val="FFC000"/>
                </a:solidFill>
              </a:rPr>
              <a:t>ОСНОВНЫЕ ПРОИЗВЕДЕНИЯ          </a:t>
            </a:r>
            <a:r>
              <a:rPr lang="en-US" sz="2800" b="1" dirty="0" smtClean="0">
                <a:solidFill>
                  <a:srgbClr val="FFC000"/>
                </a:solidFill>
              </a:rPr>
              <a:t>         </a:t>
            </a:r>
            <a:r>
              <a:rPr lang="ru-RU" sz="2800" b="1" dirty="0" smtClean="0">
                <a:solidFill>
                  <a:srgbClr val="FFC000"/>
                </a:solidFill>
              </a:rPr>
              <a:t>           Г.Р.ДЕРЖАВИНА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dmin\Desktop\bookwithglowingcandle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304256" cy="4464496"/>
          </a:xfrm>
          <a:prstGeom prst="rect">
            <a:avLst/>
          </a:prstGeom>
          <a:noFill/>
        </p:spPr>
      </p:pic>
      <p:sp>
        <p:nvSpPr>
          <p:cNvPr id="20" name="Выгнутая влево стрелка 19"/>
          <p:cNvSpPr/>
          <p:nvPr/>
        </p:nvSpPr>
        <p:spPr>
          <a:xfrm rot="488965">
            <a:off x="2686392" y="1476489"/>
            <a:ext cx="648670" cy="1118942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7452320" y="1484784"/>
            <a:ext cx="1019552" cy="3744416"/>
          </a:xfrm>
          <a:prstGeom prst="curved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erra1649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440062" cy="6120680"/>
          </a:xfrm>
          <a:prstGeom prst="rect">
            <a:avLst/>
          </a:prstGeom>
          <a:noFill/>
        </p:spPr>
      </p:pic>
      <p:pic>
        <p:nvPicPr>
          <p:cNvPr id="2051" name="Picture 3" descr="C:\Users\Admin\Desktop\1101-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4800"/>
            <a:ext cx="4320480" cy="61485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1936750"/>
            <a:ext cx="15875" cy="22225"/>
          </a:xfrm>
          <a:prstGeom prst="rect">
            <a:avLst/>
          </a:prstGeom>
          <a:noFill/>
        </p:spPr>
      </p:pic>
      <p:pic>
        <p:nvPicPr>
          <p:cNvPr id="1027" name="Picture 3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763" y="3155950"/>
            <a:ext cx="15875" cy="22225"/>
          </a:xfrm>
          <a:prstGeom prst="rect">
            <a:avLst/>
          </a:prstGeom>
          <a:noFill/>
        </p:spPr>
      </p:pic>
      <p:pic>
        <p:nvPicPr>
          <p:cNvPr id="1028" name="Picture 4" descr="C:\Users\Admin\Desktop\derzhav-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3417888"/>
            <a:ext cx="15875" cy="2222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483768" y="260648"/>
            <a:ext cx="432048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Основные мотивы творчества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поэта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6016" y="4725144"/>
            <a:ext cx="3312368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Порицание дурных поступков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99592" y="4725144"/>
            <a:ext cx="3312368" cy="16561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Прославление великих поступков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478730">
            <a:off x="411145" y="1072652"/>
            <a:ext cx="1564851" cy="3446612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1377511">
            <a:off x="7047710" y="1051847"/>
            <a:ext cx="1717982" cy="3549450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C:\Users\Admin\Desktop\c543578022a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672408" cy="2088231"/>
          </a:xfrm>
          <a:prstGeom prst="rect">
            <a:avLst/>
          </a:prstGeom>
          <a:noFill/>
        </p:spPr>
      </p:pic>
      <p:pic>
        <p:nvPicPr>
          <p:cNvPr id="4098" name="Picture 2" descr="C:\Users\Admin\Desktop\9eca5c2684c0b94b3641d047a2108ea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6448425"/>
            <a:ext cx="4029075" cy="409575"/>
          </a:xfrm>
          <a:prstGeom prst="rect">
            <a:avLst/>
          </a:prstGeom>
          <a:noFill/>
        </p:spPr>
      </p:pic>
      <p:pic>
        <p:nvPicPr>
          <p:cNvPr id="2050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4664"/>
            <a:ext cx="571500" cy="571500"/>
          </a:xfrm>
          <a:prstGeom prst="rect">
            <a:avLst/>
          </a:prstGeom>
          <a:noFill/>
        </p:spPr>
      </p:pic>
      <p:pic>
        <p:nvPicPr>
          <p:cNvPr id="2051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" y="417513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4936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0152" y="1196751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0"/>
            <a:ext cx="8352928" cy="112474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Я памятник себе воздвиг чудесный, вечный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Металлов тверже он и выше пирамид…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571500" cy="571500"/>
          </a:xfrm>
          <a:prstGeom prst="rect">
            <a:avLst/>
          </a:prstGeom>
          <a:noFill/>
        </p:spPr>
      </p:pic>
      <p:pic>
        <p:nvPicPr>
          <p:cNvPr id="5123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derwavin-kaza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6264696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4283968" y="332656"/>
            <a:ext cx="4536504" cy="41044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FFFF00"/>
                </a:solidFill>
              </a:rPr>
              <a:t>Державин- певец всех веков и всех      народов!        (П.Вяземский)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Admin\Desktop\5929_695_299_crop_79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41168"/>
            <a:ext cx="4248472" cy="1512168"/>
          </a:xfrm>
          <a:prstGeom prst="rect">
            <a:avLst/>
          </a:prstGeom>
          <a:noFill/>
        </p:spPr>
      </p:pic>
      <p:pic>
        <p:nvPicPr>
          <p:cNvPr id="4098" name="Picture 2" descr="C:\Users\Admin\Desktop\6f5ddf8a3c5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3645024"/>
            <a:ext cx="3240360" cy="7524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846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4899">
            <a:off x="486088" y="339583"/>
            <a:ext cx="1896282" cy="2729557"/>
          </a:xfrm>
          <a:prstGeom prst="rect">
            <a:avLst/>
          </a:prstGeom>
          <a:noFill/>
        </p:spPr>
      </p:pic>
      <p:pic>
        <p:nvPicPr>
          <p:cNvPr id="1027" name="Picture 3" descr="C:\Users\Admin\Desktop\shele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2193925" cy="2190750"/>
          </a:xfrm>
          <a:prstGeom prst="rect">
            <a:avLst/>
          </a:prstGeom>
          <a:noFill/>
        </p:spPr>
      </p:pic>
      <p:pic>
        <p:nvPicPr>
          <p:cNvPr id="1028" name="Picture 4" descr="C:\Users\Admin\Desktop\807c4e3f4cb7b68d548efd5b807d13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9498">
            <a:off x="6933457" y="3902566"/>
            <a:ext cx="1898168" cy="2763574"/>
          </a:xfrm>
          <a:prstGeom prst="rect">
            <a:avLst/>
          </a:prstGeom>
          <a:noFill/>
        </p:spPr>
      </p:pic>
      <p:pic>
        <p:nvPicPr>
          <p:cNvPr id="1029" name="Picture 5" descr="C:\Users\Admin\Desktop\1003272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2098">
            <a:off x="1261925" y="3937207"/>
            <a:ext cx="1981568" cy="2727575"/>
          </a:xfrm>
          <a:prstGeom prst="rect">
            <a:avLst/>
          </a:prstGeom>
          <a:noFill/>
        </p:spPr>
      </p:pic>
      <p:pic>
        <p:nvPicPr>
          <p:cNvPr id="1030" name="Picture 6" descr="C:\Users\Admin\Desktop\G._R._Derzhavin__G._R._Derzhavin._Sochinen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1304">
            <a:off x="6701739" y="2040628"/>
            <a:ext cx="1927944" cy="2874097"/>
          </a:xfrm>
          <a:prstGeom prst="rect">
            <a:avLst/>
          </a:prstGeom>
          <a:noFill/>
        </p:spPr>
      </p:pic>
      <p:pic>
        <p:nvPicPr>
          <p:cNvPr id="1031" name="Picture 7" descr="C:\Users\Admin\Desktop\511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06777">
            <a:off x="6238906" y="361222"/>
            <a:ext cx="1812458" cy="2783210"/>
          </a:xfrm>
          <a:prstGeom prst="rect">
            <a:avLst/>
          </a:prstGeom>
          <a:noFill/>
        </p:spPr>
      </p:pic>
      <p:pic>
        <p:nvPicPr>
          <p:cNvPr id="1032" name="Picture 8" descr="C:\Users\Admin\Desktop\279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42937">
            <a:off x="1591823" y="1949124"/>
            <a:ext cx="1900808" cy="2592288"/>
          </a:xfrm>
          <a:prstGeom prst="rect">
            <a:avLst/>
          </a:prstGeom>
          <a:noFill/>
        </p:spPr>
      </p:pic>
      <p:pic>
        <p:nvPicPr>
          <p:cNvPr id="2050" name="Picture 2" descr="C:\Users\Admin\Desktop\41585331_35650893_14c35cf911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636912"/>
            <a:ext cx="2088232" cy="3245760"/>
          </a:xfrm>
          <a:prstGeom prst="rect">
            <a:avLst/>
          </a:prstGeom>
          <a:noFill/>
        </p:spPr>
      </p:pic>
      <p:pic>
        <p:nvPicPr>
          <p:cNvPr id="7170" name="Picture 2" descr="C:\Users\Admin\Desktop\razdeliteli_0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2638" y="5877272"/>
            <a:ext cx="3193578" cy="810866"/>
          </a:xfrm>
          <a:prstGeom prst="rect">
            <a:avLst/>
          </a:prstGeom>
          <a:noFill/>
        </p:spPr>
      </p:pic>
      <p:pic>
        <p:nvPicPr>
          <p:cNvPr id="3074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0138" y="434975"/>
            <a:ext cx="571500" cy="571500"/>
          </a:xfrm>
          <a:prstGeom prst="rect">
            <a:avLst/>
          </a:prstGeom>
          <a:noFill/>
        </p:spPr>
      </p:pic>
      <p:pic>
        <p:nvPicPr>
          <p:cNvPr id="3075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04664"/>
            <a:ext cx="585638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449415" cy="4752528"/>
          </a:xfrm>
          <a:prstGeom prst="rect">
            <a:avLst/>
          </a:prstGeom>
          <a:noFill/>
        </p:spPr>
      </p:pic>
      <p:pic>
        <p:nvPicPr>
          <p:cNvPr id="3075" name="Picture 3" descr="C:\Users\Admin\Desktop\logo_uni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562350" cy="3609975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51520" y="0"/>
            <a:ext cx="8568952" cy="165396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Г.Р. Державин - крупнейший русский поэт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Видный государственный деятель</a:t>
            </a:r>
            <a:r>
              <a:rPr lang="en-US" sz="2800" b="1" dirty="0" smtClean="0">
                <a:solidFill>
                  <a:srgbClr val="FFC000"/>
                </a:solidFill>
              </a:rPr>
              <a:t> XVIII </a:t>
            </a:r>
            <a:r>
              <a:rPr lang="ru-RU" sz="2800" b="1" dirty="0" smtClean="0">
                <a:solidFill>
                  <a:srgbClr val="FFC000"/>
                </a:solidFill>
              </a:rPr>
              <a:t>века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dmin\Desktop\6f5ddf8a3c5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877272"/>
            <a:ext cx="4371975" cy="7524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010-010-Pisateli-XVIII-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2047875" cy="2651125"/>
          </a:xfrm>
          <a:prstGeom prst="rect">
            <a:avLst/>
          </a:prstGeom>
          <a:noFill/>
        </p:spPr>
      </p:pic>
      <p:pic>
        <p:nvPicPr>
          <p:cNvPr id="2" name="Picture 2" descr="C:\Users\Admin\Desktop\laishev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9442">
            <a:off x="6311895" y="2493066"/>
            <a:ext cx="2451248" cy="3654160"/>
          </a:xfrm>
          <a:prstGeom prst="rect">
            <a:avLst/>
          </a:prstGeom>
          <a:noFill/>
        </p:spPr>
      </p:pic>
      <p:pic>
        <p:nvPicPr>
          <p:cNvPr id="2051" name="Picture 3" descr="C:\Users\Admi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724">
            <a:off x="557530" y="2638608"/>
            <a:ext cx="2742381" cy="3638550"/>
          </a:xfrm>
          <a:prstGeom prst="rect">
            <a:avLst/>
          </a:prstGeom>
          <a:noFill/>
        </p:spPr>
      </p:pic>
      <p:pic>
        <p:nvPicPr>
          <p:cNvPr id="2052" name="Picture 4" descr="C:\Users\Admin\Desktop\bookwithglowingcandles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1872208" cy="324036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 rot="20213522">
            <a:off x="587211" y="524799"/>
            <a:ext cx="2657198" cy="16451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От благодарных потомков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 rot="1370862">
            <a:off x="6273070" y="555588"/>
            <a:ext cx="2598775" cy="15579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Величайшему деятелю России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image20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0"/>
            <a:ext cx="274713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coin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629150" cy="2266950"/>
          </a:xfrm>
          <a:prstGeom prst="rect">
            <a:avLst/>
          </a:prstGeom>
          <a:noFill/>
        </p:spPr>
      </p:pic>
      <p:pic>
        <p:nvPicPr>
          <p:cNvPr id="8195" name="Picture 3" descr="C:\Users\Admin\Desktop\41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6414">
            <a:off x="6850625" y="392495"/>
            <a:ext cx="2106652" cy="2849594"/>
          </a:xfrm>
          <a:prstGeom prst="rect">
            <a:avLst/>
          </a:prstGeom>
          <a:noFill/>
        </p:spPr>
      </p:pic>
      <p:pic>
        <p:nvPicPr>
          <p:cNvPr id="1026" name="Picture 2" descr="C:\Users\Admin\Desktop\41585331_35650893_14c35cf91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73016"/>
            <a:ext cx="2952329" cy="2736304"/>
          </a:xfrm>
          <a:prstGeom prst="rect">
            <a:avLst/>
          </a:prstGeom>
          <a:noFill/>
        </p:spPr>
      </p:pic>
      <p:pic>
        <p:nvPicPr>
          <p:cNvPr id="5122" name="Picture 2" descr="C:\Users\Admin\Desktop\awar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5573">
            <a:off x="624869" y="561234"/>
            <a:ext cx="1983509" cy="2840964"/>
          </a:xfrm>
          <a:prstGeom prst="rect">
            <a:avLst/>
          </a:prstGeom>
          <a:noFill/>
        </p:spPr>
      </p:pic>
      <p:pic>
        <p:nvPicPr>
          <p:cNvPr id="5123" name="Picture 3" descr="C:\Users\Admin\Desktop\derzhavinu-g-r-memorialnaja-doska_1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4664"/>
            <a:ext cx="2825800" cy="2016224"/>
          </a:xfrm>
          <a:prstGeom prst="rect">
            <a:avLst/>
          </a:prstGeom>
          <a:noFill/>
        </p:spPr>
      </p:pic>
      <p:pic>
        <p:nvPicPr>
          <p:cNvPr id="5124" name="Picture 4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08920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4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70892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6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39552" y="260648"/>
            <a:ext cx="7920880" cy="16093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МУЗЕЙ-УСАДЬБА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Г.Р. ДЕРЖАВИНА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bc874a98b3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200800" cy="4464496"/>
          </a:xfrm>
          <a:prstGeom prst="rect">
            <a:avLst/>
          </a:prstGeom>
          <a:noFill/>
        </p:spPr>
      </p:pic>
      <p:pic>
        <p:nvPicPr>
          <p:cNvPr id="6147" name="Picture 3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571500" cy="571500"/>
          </a:xfrm>
          <a:prstGeom prst="rect">
            <a:avLst/>
          </a:prstGeom>
          <a:noFill/>
        </p:spPr>
      </p:pic>
      <p:pic>
        <p:nvPicPr>
          <p:cNvPr id="6" name="Picture 3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15616" y="0"/>
            <a:ext cx="6984776" cy="1797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Г.Р.Державин похоронен в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Варлаамо-Хутынском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монастыре близ Новгорода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Admin\Desktop\306_005744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9666"/>
            <a:ext cx="3741683" cy="4171621"/>
          </a:xfrm>
          <a:prstGeom prst="rect">
            <a:avLst/>
          </a:prstGeom>
          <a:noFill/>
        </p:spPr>
      </p:pic>
      <p:pic>
        <p:nvPicPr>
          <p:cNvPr id="1027" name="Picture 3" descr="C:\Users\Admin\Desktop\6dbc1a9445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600400" cy="3456384"/>
          </a:xfrm>
          <a:prstGeom prst="rect">
            <a:avLst/>
          </a:prstGeom>
          <a:noFill/>
        </p:spPr>
      </p:pic>
      <p:pic>
        <p:nvPicPr>
          <p:cNvPr id="5122" name="Picture 2" descr="C:\Users\Admin\Desktop\6f5ddf8a3c5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1628800"/>
            <a:ext cx="4371975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_24908_e3959824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728045" cy="5597666"/>
          </a:xfrm>
          <a:prstGeom prst="rect">
            <a:avLst/>
          </a:prstGeom>
          <a:noFill/>
        </p:spPr>
      </p:pic>
      <p:pic>
        <p:nvPicPr>
          <p:cNvPr id="2051" name="Picture 3" descr="C:\Users\Admin\Desktop\m_1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2844800" cy="21844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220072" y="404664"/>
            <a:ext cx="3303240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Могила Г.Р.Державина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6f5ddf8a3c5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105525"/>
            <a:ext cx="4371975" cy="752475"/>
          </a:xfrm>
          <a:prstGeom prst="rect">
            <a:avLst/>
          </a:prstGeom>
          <a:noFill/>
        </p:spPr>
      </p:pic>
      <p:pic>
        <p:nvPicPr>
          <p:cNvPr id="4098" name="Picture 2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2" descr="C:\Users\Admin\Desktop\разделители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996952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heremetev_s2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448846" cy="3291960"/>
          </a:xfrm>
          <a:prstGeom prst="rect">
            <a:avLst/>
          </a:prstGeom>
          <a:noFill/>
        </p:spPr>
      </p:pic>
      <p:pic>
        <p:nvPicPr>
          <p:cNvPr id="1027" name="Picture 3" descr="C:\Users\Admin\Desktop\69649174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708">
            <a:off x="3717758" y="2797138"/>
            <a:ext cx="5030723" cy="346407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915816" y="0"/>
            <a:ext cx="5688632" cy="27089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Г.Р.Державин родился в Казани в семье мелкопоместного дворянина.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Admin\Desktop\img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4801">
            <a:off x="279305" y="3573071"/>
            <a:ext cx="3737429" cy="2705764"/>
          </a:xfrm>
          <a:prstGeom prst="rect">
            <a:avLst/>
          </a:prstGeom>
          <a:noFill/>
        </p:spPr>
      </p:pic>
      <p:pic>
        <p:nvPicPr>
          <p:cNvPr id="2050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12776"/>
            <a:ext cx="571500" cy="571500"/>
          </a:xfrm>
          <a:prstGeom prst="rect">
            <a:avLst/>
          </a:prstGeom>
          <a:noFill/>
        </p:spPr>
      </p:pic>
      <p:pic>
        <p:nvPicPr>
          <p:cNvPr id="2051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67544" y="0"/>
            <a:ext cx="8424936" cy="24460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1759 </a:t>
            </a:r>
            <a:r>
              <a:rPr lang="ru-RU" sz="2800" b="1" dirty="0" smtClean="0">
                <a:solidFill>
                  <a:srgbClr val="FFFF00"/>
                </a:solidFill>
              </a:rPr>
              <a:t> год- </a:t>
            </a:r>
            <a:r>
              <a:rPr lang="ru-RU" sz="2400" b="1" dirty="0" smtClean="0">
                <a:solidFill>
                  <a:srgbClr val="002060"/>
                </a:solidFill>
              </a:rPr>
              <a:t>учеба в Казанской  гимназии. За успехи Державина зачисляют в инженерный корпус, но из-за путаницы с бумагами он становится солдатом лейб-гвардии Преображенского полка.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99592" y="2060848"/>
            <a:ext cx="7776864" cy="201622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1762 год- </a:t>
            </a:r>
            <a:r>
              <a:rPr lang="ru-RU" sz="2400" b="1" dirty="0" smtClean="0">
                <a:solidFill>
                  <a:srgbClr val="C00000"/>
                </a:solidFill>
              </a:rPr>
              <a:t>участие в дворцовом перевороте, в результате которого  на престол всходит Екатерина</a:t>
            </a:r>
            <a:r>
              <a:rPr lang="en-US" sz="2400" b="1" dirty="0" smtClean="0">
                <a:solidFill>
                  <a:srgbClr val="C00000"/>
                </a:solidFill>
              </a:rPr>
              <a:t> II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87624" y="3717032"/>
            <a:ext cx="7344816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1772 год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Державина производят в офицеры .В печати  появляются его первые выступления.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51720" y="5517232"/>
            <a:ext cx="6192688" cy="134076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1773 год</a:t>
            </a:r>
            <a:r>
              <a:rPr lang="ru-RU" sz="2800" b="1" dirty="0" smtClean="0">
                <a:solidFill>
                  <a:srgbClr val="C00000"/>
                </a:solidFill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Державин участвует в подавлении пугачевского восстания.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571500" cy="571500"/>
          </a:xfrm>
          <a:prstGeom prst="rect">
            <a:avLst/>
          </a:prstGeom>
          <a:noFill/>
        </p:spPr>
      </p:pic>
      <p:pic>
        <p:nvPicPr>
          <p:cNvPr id="2051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571500" cy="571500"/>
          </a:xfrm>
          <a:prstGeom prst="rect">
            <a:avLst/>
          </a:prstGeom>
          <a:noFill/>
        </p:spPr>
      </p:pic>
      <p:pic>
        <p:nvPicPr>
          <p:cNvPr id="2052" name="Picture 4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4427538"/>
            <a:ext cx="571500" cy="571500"/>
          </a:xfrm>
          <a:prstGeom prst="rect">
            <a:avLst/>
          </a:prstGeom>
          <a:noFill/>
        </p:spPr>
      </p:pic>
      <p:pic>
        <p:nvPicPr>
          <p:cNvPr id="2053" name="Picture 5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5532438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279d-great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576" y="1052736"/>
            <a:ext cx="3464911" cy="4968552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332656"/>
            <a:ext cx="5076056" cy="27363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1784 год </a:t>
            </a:r>
            <a:r>
              <a:rPr lang="ru-RU" sz="2000" dirty="0" smtClean="0">
                <a:solidFill>
                  <a:srgbClr val="C00000"/>
                </a:solidFill>
              </a:rPr>
              <a:t>–</a:t>
            </a:r>
            <a:r>
              <a:rPr lang="ru-RU" sz="2000" b="1" dirty="0" smtClean="0"/>
              <a:t>назначение на должность правителя (губернатора) </a:t>
            </a:r>
            <a:r>
              <a:rPr lang="ru-RU" sz="2000" b="1" dirty="0" err="1" smtClean="0"/>
              <a:t>Олонецкого</a:t>
            </a:r>
            <a:r>
              <a:rPr lang="ru-RU" sz="2000" b="1" dirty="0" smtClean="0"/>
              <a:t> наместничества.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1785 год- </a:t>
            </a:r>
            <a:r>
              <a:rPr lang="ru-RU" sz="2000" b="1" dirty="0" smtClean="0"/>
              <a:t>губернатор Тамбовской губернии.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8104" y="188640"/>
            <a:ext cx="33123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Екатерина</a:t>
            </a:r>
            <a:r>
              <a:rPr lang="en-US" sz="2400" b="1" dirty="0" smtClean="0">
                <a:solidFill>
                  <a:srgbClr val="C00000"/>
                </a:solidFill>
              </a:rPr>
              <a:t> II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5536" y="3717032"/>
            <a:ext cx="4464496" cy="295232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«Пред троном не сгибаться, стоять- и правду говорить!»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Admin\Desktop\razdeliteli_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032448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87624" y="188640"/>
            <a:ext cx="7056784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1791-1803  </a:t>
            </a:r>
            <a:r>
              <a:rPr lang="ru-RU" sz="2400" b="1" dirty="0" smtClean="0">
                <a:solidFill>
                  <a:srgbClr val="FFFF00"/>
                </a:solidFill>
              </a:rPr>
              <a:t> -</a:t>
            </a:r>
            <a:r>
              <a:rPr lang="ru-RU" sz="2400" b="1" dirty="0" smtClean="0">
                <a:solidFill>
                  <a:srgbClr val="002060"/>
                </a:solidFill>
              </a:rPr>
              <a:t>государственная служба: кабинет-секретарь, сенатор, президент Коммерц-коллегии, министр юстиции.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9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0106">
            <a:off x="325141" y="1947462"/>
            <a:ext cx="3394545" cy="4662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3928" y="2132856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 только тех хвалою прославлять,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Кто будет нравами благими удивлять,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Себе и обществу окажется полезен -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Будь барин, будь слуга, но будет мне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любезен».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9eca5c2684c0b94b3641d047a2108ea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37312"/>
            <a:ext cx="40290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764704"/>
            <a:ext cx="5256584" cy="440120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Екатерина II в 1791 году назначает Державина своим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кабинет-секретарем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задачей выявления нарушений закона в сенатских документах. Но и на этом посту его характер остался прежним: не угодив императрице, Державин в 1793 году был отставлен от должности и назначен сенатором. При той малой роли, которую играл Сенат, это было знаком немилости. Награждение орденом Владимира II степени и присвоение чина тайного советника были слабым утешением. И в Сенате своим правдолюбием Гаврила Романович нажил себе много врагов.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0096-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91" y="476672"/>
            <a:ext cx="3199189" cy="3384376"/>
          </a:xfrm>
          <a:prstGeom prst="rect">
            <a:avLst/>
          </a:prstGeom>
          <a:noFill/>
        </p:spPr>
      </p:pic>
      <p:pic>
        <p:nvPicPr>
          <p:cNvPr id="7171" name="Picture 3" descr="C:\Users\Admin\Desktop\разделители\hr_1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165304"/>
            <a:ext cx="4162425" cy="692696"/>
          </a:xfrm>
          <a:prstGeom prst="rect">
            <a:avLst/>
          </a:prstGeom>
          <a:noFill/>
        </p:spPr>
      </p:pic>
      <p:pic>
        <p:nvPicPr>
          <p:cNvPr id="1026" name="Picture 2" descr="C:\Users\Admin\Desktop\картинки\5929_695_299_crop_79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69160"/>
            <a:ext cx="3455233" cy="148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67544" y="0"/>
            <a:ext cx="4320480" cy="17728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Общество «Беседа любителей русского слова»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188640"/>
            <a:ext cx="1800200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1811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531">
            <a:off x="2746168" y="5457659"/>
            <a:ext cx="1944217" cy="1330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060848"/>
            <a:ext cx="46085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рубеже веков в Петербурге был известен литературный салон Г.Р.Державина.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этой среде сильно были выражены патриотические настроения.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встречались интереснейшие люди своего времени, объединенные любовью к своему Отечеству, чувствами возвышенного патриотизма.</a:t>
            </a:r>
          </a:p>
          <a:p>
            <a:endParaRPr lang="ru-RU" dirty="0"/>
          </a:p>
        </p:txBody>
      </p:sp>
      <p:pic>
        <p:nvPicPr>
          <p:cNvPr id="3074" name="Picture 2" descr="C:\Users\Admin\Desktop\разделители\hr_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309320"/>
            <a:ext cx="3324225" cy="342900"/>
          </a:xfrm>
          <a:prstGeom prst="rect">
            <a:avLst/>
          </a:prstGeom>
          <a:noFill/>
        </p:spPr>
      </p:pic>
      <p:pic>
        <p:nvPicPr>
          <p:cNvPr id="3075" name="Picture 3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571500" cy="571500"/>
          </a:xfrm>
          <a:prstGeom prst="rect">
            <a:avLst/>
          </a:prstGeom>
          <a:noFill/>
        </p:spPr>
      </p:pic>
      <p:pic>
        <p:nvPicPr>
          <p:cNvPr id="3076" name="Picture 4" descr="C:\Users\Admin\Desktop\44843756_30780078_1219014708_60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8"/>
            <a:ext cx="571500" cy="571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856</TotalTime>
  <Words>567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Катерина</cp:lastModifiedBy>
  <cp:revision>102</cp:revision>
  <dcterms:created xsi:type="dcterms:W3CDTF">2013-01-24T14:07:45Z</dcterms:created>
  <dcterms:modified xsi:type="dcterms:W3CDTF">2022-09-16T15:10:50Z</dcterms:modified>
</cp:coreProperties>
</file>