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notesMasterIdLst>
    <p:notesMasterId r:id="rId25"/>
  </p:notesMasterIdLst>
  <p:sldIdLst>
    <p:sldId id="375" r:id="rId2"/>
    <p:sldId id="376" r:id="rId3"/>
    <p:sldId id="315" r:id="rId4"/>
    <p:sldId id="317" r:id="rId5"/>
    <p:sldId id="283" r:id="rId6"/>
    <p:sldId id="324" r:id="rId7"/>
    <p:sldId id="360" r:id="rId8"/>
    <p:sldId id="341" r:id="rId9"/>
    <p:sldId id="367" r:id="rId10"/>
    <p:sldId id="365" r:id="rId11"/>
    <p:sldId id="380" r:id="rId12"/>
    <p:sldId id="378" r:id="rId13"/>
    <p:sldId id="374" r:id="rId14"/>
    <p:sldId id="383" r:id="rId15"/>
    <p:sldId id="381" r:id="rId16"/>
    <p:sldId id="373" r:id="rId17"/>
    <p:sldId id="340" r:id="rId18"/>
    <p:sldId id="382" r:id="rId19"/>
    <p:sldId id="346" r:id="rId20"/>
    <p:sldId id="356" r:id="rId21"/>
    <p:sldId id="377" r:id="rId22"/>
    <p:sldId id="385" r:id="rId23"/>
    <p:sldId id="386" r:id="rId2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CACB"/>
    <a:srgbClr val="8BB434"/>
    <a:srgbClr val="F69864"/>
    <a:srgbClr val="FFC000"/>
    <a:srgbClr val="C1C1C1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476" autoAdjust="0"/>
    <p:restoredTop sz="99286" autoAdjust="0"/>
  </p:normalViewPr>
  <p:slideViewPr>
    <p:cSldViewPr snapToGrid="0">
      <p:cViewPr>
        <p:scale>
          <a:sx n="78" d="100"/>
          <a:sy n="78" d="100"/>
        </p:scale>
        <p:origin x="-828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7.xlsx"/><Relationship Id="rId4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8.xlsx"/><Relationship Id="rId4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 rot="0" vert="horz"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Преподаватели</a:t>
            </a:r>
          </a:p>
        </c:rich>
      </c:tx>
      <c:layout>
        <c:manualLayout>
          <c:xMode val="edge"/>
          <c:yMode val="edge"/>
          <c:x val="0.34590719055245278"/>
          <c:y val="0.355747723361562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09618162175398"/>
          <c:y val="0.18094155137291679"/>
          <c:w val="0.44379806165126967"/>
          <c:h val="0.5951684095356026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Студенты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396734842171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vert="horz"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1"/>
                <c:pt idx="0">
                  <c:v>Участники проекта -  32%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</c:v>
                </c:pt>
                <c:pt idx="1">
                  <c:v>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6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vert="horz"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2018/2019 уч. г.</a:t>
            </a:r>
          </a:p>
        </c:rich>
      </c:tx>
      <c:overlay val="0"/>
    </c:title>
    <c:autoTitleDeleted val="0"/>
    <c:view3D>
      <c:rotX val="50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2018 - 2019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6</a:t>
                    </a: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5</a:t>
                    </a:r>
                    <a:r>
                      <a:rPr lang="en-US" dirty="0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smtClean="0"/>
                      <a:t>3</a:t>
                    </a:r>
                    <a:r>
                      <a:rPr lang="en-US" smtClean="0"/>
                      <a:t>5</a:t>
                    </a:r>
                    <a:r>
                      <a:rPr lang="en-US"/>
                      <a:t>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 rot="0" vert="horz"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Лист1!$A$2:$A$2</c:f>
              <c:strCache>
                <c:ptCount val="1"/>
                <c:pt idx="0">
                  <c:v>Участвующих в проекте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0803335998962529"/>
          <c:y val="0.34326185979335627"/>
          <c:w val="0.49048242035532136"/>
          <c:h val="0.36497611376513733"/>
        </c:manualLayout>
      </c:layout>
      <c:overlay val="0"/>
      <c:txPr>
        <a:bodyPr rot="0" vert="horz"/>
        <a:lstStyle/>
        <a:p>
          <a:pPr>
            <a:defRPr sz="14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vert="horz"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2017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2018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уч. г.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7303894510064521"/>
          <c:y val="4.2328630152205345E-2"/>
        </c:manualLayout>
      </c:layout>
      <c:overlay val="0"/>
    </c:title>
    <c:autoTitleDeleted val="0"/>
    <c:view3D>
      <c:rotX val="50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2017 - 2018</c:v>
                </c:pt>
              </c:strCache>
            </c:strRef>
          </c:tx>
          <c:dLbls>
            <c:dLbl>
              <c:idx val="0"/>
              <c:layout>
                <c:manualLayout>
                  <c:x val="-0.16911134215095722"/>
                  <c:y val="6.08965670481058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41</a:t>
                    </a:r>
                    <a:r>
                      <a:rPr lang="en-US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b="1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 smtClean="0"/>
                      <a:t>59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 rot="0" vert="horz"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Участвующих в проекте</c:v>
                </c:pt>
                <c:pt idx="1">
                  <c:v>Участвующих в проекте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</c:v>
                </c:pt>
                <c:pt idx="1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txPr>
          <a:bodyPr rot="0" vert="horz"/>
          <a:lstStyle/>
          <a:p>
            <a:pPr>
              <a:defRPr sz="14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delete val="1"/>
      </c:legendEntry>
      <c:layout>
        <c:manualLayout>
          <c:xMode val="edge"/>
          <c:yMode val="edge"/>
          <c:x val="0.51865561158867335"/>
          <c:y val="0.35031663148539061"/>
          <c:w val="0.47283670335912892"/>
          <c:h val="0.32970225530496633"/>
        </c:manualLayout>
      </c:layout>
      <c:overlay val="0"/>
      <c:txPr>
        <a:bodyPr rot="0" vert="horz"/>
        <a:lstStyle/>
        <a:p>
          <a:pPr>
            <a:defRPr sz="14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СТУДЕНТОВ,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УЧАСТВУЮЩИХ </a:t>
            </a:r>
          </a:p>
          <a:p>
            <a:pPr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РЕАЛИЗАЦИИ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ПРОЕКТА </a:t>
            </a:r>
          </a:p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(по учебным годам)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/>
          </a:p>
        </c:rich>
      </c:tx>
      <c:layout>
        <c:manualLayout>
          <c:xMode val="edge"/>
          <c:yMode val="edge"/>
          <c:x val="0.22246789737849107"/>
          <c:y val="1.2753494869133781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студентов, участвующих в проекте 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smtClean="0"/>
                      <a:t>146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smtClean="0"/>
                      <a:t>246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smtClean="0"/>
                      <a:t>346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2017/2018</c:v>
                </c:pt>
                <c:pt idx="1">
                  <c:v>2018 /2019</c:v>
                </c:pt>
                <c:pt idx="2">
                  <c:v>2019/ 2020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49</c:v>
                </c:pt>
                <c:pt idx="1">
                  <c:v>74</c:v>
                </c:pt>
                <c:pt idx="2">
                  <c:v>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количество студентов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359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 smtClean="0"/>
                      <a:t>380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392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Лист1!$A$2:$A$4</c:f>
              <c:strCache>
                <c:ptCount val="3"/>
                <c:pt idx="0">
                  <c:v>2017/2018</c:v>
                </c:pt>
                <c:pt idx="1">
                  <c:v>2018 /2019</c:v>
                </c:pt>
                <c:pt idx="2">
                  <c:v>2019/ 2020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266</c:v>
                </c:pt>
                <c:pt idx="1">
                  <c:v>295</c:v>
                </c:pt>
                <c:pt idx="2">
                  <c:v>304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670784"/>
        <c:axId val="91561984"/>
      </c:barChart>
      <c:catAx>
        <c:axId val="9167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561984"/>
        <c:crosses val="autoZero"/>
        <c:auto val="1"/>
        <c:lblAlgn val="ctr"/>
        <c:lblOffset val="100"/>
        <c:noMultiLvlLbl val="0"/>
      </c:catAx>
      <c:valAx>
        <c:axId val="915619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670784"/>
        <c:crosses val="autoZero"/>
        <c:crossBetween val="between"/>
      </c:valAx>
    </c:plotArea>
    <c:legend>
      <c:legendPos val="b"/>
      <c:overlay val="0"/>
      <c:txPr>
        <a:bodyPr rot="0" vert="horz"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 rot="0" vert="horz"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Студенты</a:t>
            </a:r>
          </a:p>
        </c:rich>
      </c:tx>
      <c:layout>
        <c:manualLayout>
          <c:xMode val="edge"/>
          <c:yMode val="edge"/>
          <c:x val="0.33142231053286547"/>
          <c:y val="0.440281835843517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294588142255894"/>
          <c:y val="0.19855282480665717"/>
          <c:w val="0.44379806165126928"/>
          <c:h val="0.5951684095356025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Студенты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txPr>
              <a:bodyPr rot="0" vert="horz"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2"/>
                <c:pt idx="0">
                  <c:v>1 курс 25 чел</c:v>
                </c:pt>
                <c:pt idx="1">
                  <c:v>2 курс 22 чел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85</c:v>
                </c:pt>
                <c:pt idx="1">
                  <c:v>47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 rot="0" vert="horz"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Преподаватели</a:t>
            </a:r>
          </a:p>
        </c:rich>
      </c:tx>
      <c:layout>
        <c:manualLayout>
          <c:xMode val="edge"/>
          <c:yMode val="edge"/>
          <c:x val="0.30651069930116209"/>
          <c:y val="0.3733589967953029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1224459492548456"/>
          <c:y val="0.18798606074641347"/>
          <c:w val="0.44379806165126934"/>
          <c:h val="0.5951684095356025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Студенты</c:v>
                </c:pt>
              </c:strCache>
            </c:strRef>
          </c:tx>
          <c:dLbls>
            <c:dLbl>
              <c:idx val="0"/>
              <c:spPr/>
              <c:txPr>
                <a:bodyPr rot="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3967348421711016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vert="horz"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1"/>
                <c:pt idx="0">
                  <c:v>Участники проекта -  32%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6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vert="horz"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Студенты</a:t>
            </a:r>
          </a:p>
        </c:rich>
      </c:tx>
      <c:layout>
        <c:manualLayout>
          <c:xMode val="edge"/>
          <c:yMode val="edge"/>
          <c:x val="0.33142231053286547"/>
          <c:y val="0.440281835843517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294588142255894"/>
          <c:y val="0.19855282480665717"/>
          <c:w val="0.44379806165126928"/>
          <c:h val="0.5951684095356025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Студенты</c:v>
                </c:pt>
              </c:strCache>
            </c:strRef>
          </c:tx>
          <c:dLbls>
            <c:dLbl>
              <c:idx val="0"/>
              <c:tx>
                <c:rich>
                  <a:bodyPr rot="0" vert="horz"/>
                  <a:lstStyle/>
                  <a:p>
                    <a:pPr>
                      <a:defRPr sz="2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93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2000"/>
                      <a:t>49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txPr>
              <a:bodyPr rot="0" vert="horz"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2"/>
                <c:pt idx="0">
                  <c:v>1 курс 25 чел</c:v>
                </c:pt>
                <c:pt idx="1">
                  <c:v>2 курс 24 чел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93</c:v>
                </c:pt>
                <c:pt idx="1">
                  <c:v>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6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 rot="0" vert="horz"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Преподаватели</a:t>
            </a:r>
          </a:p>
        </c:rich>
      </c:tx>
      <c:layout>
        <c:manualLayout>
          <c:xMode val="edge"/>
          <c:yMode val="edge"/>
          <c:x val="0.33014859405193636"/>
          <c:y val="0.4308009706685608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1224459492548456"/>
          <c:y val="0.18798606074641347"/>
          <c:w val="0.44379806165126934"/>
          <c:h val="0.5951684095356025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Студенты</c:v>
                </c:pt>
              </c:strCache>
            </c:strRef>
          </c:tx>
          <c:dLbls>
            <c:dLbl>
              <c:idx val="0"/>
              <c:layout>
                <c:manualLayout>
                  <c:x val="-2.8890760250946342E-2"/>
                  <c:y val="0.12527937723889321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5660818752150782E-2"/>
                  <c:y val="-0.16465289579968825"/>
                </c:manualLayout>
              </c:layout>
              <c:spPr/>
              <c:txPr>
                <a:bodyPr rot="0" vert="horz"/>
                <a:lstStyle/>
                <a:p>
                  <a:pPr>
                    <a:defRPr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vert="horz"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1"/>
                <c:pt idx="0">
                  <c:v>Участники проекта -  32%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</c:v>
                </c:pt>
                <c:pt idx="1">
                  <c:v>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6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Студенты</a:t>
            </a:r>
          </a:p>
        </c:rich>
      </c:tx>
      <c:layout>
        <c:manualLayout>
          <c:xMode val="edge"/>
          <c:yMode val="edge"/>
          <c:x val="0.31829014678243378"/>
          <c:y val="0.440281835843517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294588142255894"/>
          <c:y val="0.19855282480665717"/>
          <c:w val="0.44379806165126928"/>
          <c:h val="0.5951684095356025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Студенты</c:v>
                </c:pt>
              </c:strCache>
            </c:strRef>
          </c:tx>
          <c:dLbls>
            <c:dLbl>
              <c:idx val="0"/>
              <c:tx>
                <c:rich>
                  <a:bodyPr rot="0" vert="horz"/>
                  <a:lstStyle/>
                  <a:p>
                    <a:pPr>
                      <a:defRPr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183</a:t>
                    </a:r>
                    <a:endParaRPr lang="en-US" b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50</a:t>
                    </a:r>
                    <a:endParaRPr lang="en-US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1"/>
                <c:pt idx="0">
                  <c:v>1 курс 50 чел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6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vert="horz"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Студенты</a:t>
            </a:r>
          </a:p>
        </c:rich>
      </c:tx>
      <c:layout>
        <c:manualLayout>
          <c:xMode val="edge"/>
          <c:yMode val="edge"/>
          <c:x val="0.33142231053286519"/>
          <c:y val="2.113352812048884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294588142255894"/>
          <c:y val="0.19855282480665717"/>
          <c:w val="0.44379806165126928"/>
          <c:h val="0.5951684095356025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Студенты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46</a:t>
                    </a:r>
                    <a:endParaRPr lang="en-US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smtClean="0"/>
                      <a:t>213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vert="horz"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2"/>
                <c:pt idx="0">
                  <c:v>1 курс 100 чел</c:v>
                </c:pt>
                <c:pt idx="1">
                  <c:v>2 курс 46 чел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</c:v>
                </c:pt>
                <c:pt idx="1">
                  <c:v>46</c:v>
                </c:pt>
                <c:pt idx="2">
                  <c:v>146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6"/>
      </c:doughnutChart>
    </c:plotArea>
    <c:legend>
      <c:legendPos val="b"/>
      <c:legendEntry>
        <c:idx val="2"/>
        <c:delete val="1"/>
      </c:legendEntry>
      <c:overlay val="0"/>
      <c:txPr>
        <a:bodyPr rot="0" vert="horz"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 rot="0" vert="horz"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Преподаватели</a:t>
            </a:r>
          </a:p>
        </c:rich>
      </c:tx>
      <c:layout>
        <c:manualLayout>
          <c:xMode val="edge"/>
          <c:yMode val="edge"/>
          <c:x val="0.36429221980305482"/>
          <c:y val="2.817803749398515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1224459492548445"/>
          <c:y val="0.18798606074641341"/>
          <c:w val="0.44379806165126928"/>
          <c:h val="0.5951684095356025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Студенты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41</a:t>
                    </a:r>
                    <a:endParaRPr lang="en-US" b="1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endParaRPr lang="en-US" b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vert="horz"/>
              <a:lstStyle/>
              <a:p>
                <a:pPr>
                  <a:defRPr b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1"/>
                <c:pt idx="0">
                  <c:v>Участники проекта - 48 чел. - 100%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6"/>
      </c:doughnutChart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9.9902263612780234E-2"/>
          <c:y val="0.87699066325165165"/>
          <c:w val="0.89999991727770989"/>
          <c:h val="9.8353553941111782E-2"/>
        </c:manualLayout>
      </c:layout>
      <c:overlay val="0"/>
      <c:txPr>
        <a:bodyPr rot="0" vert="horz"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solidFill>
        <a:schemeClr val="accent2">
          <a:lumMod val="75000"/>
        </a:scheme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vert="horz"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2019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2020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уч. г.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view3D>
      <c:rotX val="50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2019 - 2020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en-US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en-US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4348947726639383"/>
                  <c:y val="0.1653592976848726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2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 rot="0" vert="horz"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Участвующих в проекте</c:v>
                </c:pt>
                <c:pt idx="1">
                  <c:v>Участвующих в проекте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88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51683114857767587"/>
          <c:y val="0.295022775247195"/>
          <c:w val="0.46947516291881941"/>
          <c:h val="0.38485574252433491"/>
        </c:manualLayout>
      </c:layout>
      <c:overlay val="0"/>
      <c:txPr>
        <a:bodyPr rot="0" vert="horz"/>
        <a:lstStyle/>
        <a:p>
          <a:pPr>
            <a:defRPr sz="14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0.35439</cdr:x>
      <cdr:y>0.38604</cdr:y>
    </cdr:from>
    <cdr:to>
      <cdr:x>0.55615</cdr:x>
      <cdr:y>0.58152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13614" y="1391919"/>
          <a:ext cx="975611" cy="704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359</a:t>
          </a:r>
          <a:endParaRPr lang="ru-RU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0.45777</cdr:x>
      <cdr:y>0.40101</cdr:y>
    </cdr:from>
    <cdr:to>
      <cdr:x>0.64692</cdr:x>
      <cdr:y>0.59649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13513" y="1445900"/>
          <a:ext cx="914659" cy="7048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48</a:t>
          </a:r>
          <a:endParaRPr lang="ru-RU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0D27B-09DD-4AA2-AA88-24D83805C625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F0AA3-9B2F-4E6A-8AEB-142DFB2309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65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3FC9E-6948-40EA-A95E-DEF2A4F8081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995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3FC9E-6948-40EA-A95E-DEF2A4F8081D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995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4A0F208-D17B-4BB5-83DE-FD1A8011575B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0E125986-DF5A-4A96-8E8A-D12EDE3EF8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36560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F208-D17B-4BB5-83DE-FD1A8011575B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5986-DF5A-4A96-8E8A-D12EDE3EF8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55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F208-D17B-4BB5-83DE-FD1A8011575B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5986-DF5A-4A96-8E8A-D12EDE3EF8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92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F208-D17B-4BB5-83DE-FD1A8011575B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5986-DF5A-4A96-8E8A-D12EDE3EF8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23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F208-D17B-4BB5-83DE-FD1A8011575B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5986-DF5A-4A96-8E8A-D12EDE3EF8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84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F208-D17B-4BB5-83DE-FD1A8011575B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5986-DF5A-4A96-8E8A-D12EDE3EF8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94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F208-D17B-4BB5-83DE-FD1A8011575B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5986-DF5A-4A96-8E8A-D12EDE3EF8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29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F208-D17B-4BB5-83DE-FD1A8011575B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5986-DF5A-4A96-8E8A-D12EDE3EF8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40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F208-D17B-4BB5-83DE-FD1A8011575B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5986-DF5A-4A96-8E8A-D12EDE3EF8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59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64A0F208-D17B-4BB5-83DE-FD1A8011575B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0E125986-DF5A-4A96-8E8A-D12EDE3EF8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48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F208-D17B-4BB5-83DE-FD1A8011575B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0E125986-DF5A-4A96-8E8A-D12EDE3EF8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7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F208-D17B-4BB5-83DE-FD1A8011575B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5986-DF5A-4A96-8E8A-D12EDE3EF8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43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F208-D17B-4BB5-83DE-FD1A8011575B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5986-DF5A-4A96-8E8A-D12EDE3EF8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54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F208-D17B-4BB5-83DE-FD1A8011575B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5986-DF5A-4A96-8E8A-D12EDE3EF8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68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F208-D17B-4BB5-83DE-FD1A8011575B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5986-DF5A-4A96-8E8A-D12EDE3EF8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15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F208-D17B-4BB5-83DE-FD1A8011575B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5986-DF5A-4A96-8E8A-D12EDE3EF8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6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F208-D17B-4BB5-83DE-FD1A8011575B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5986-DF5A-4A96-8E8A-D12EDE3EF8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96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4A0F208-D17B-4BB5-83DE-FD1A8011575B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E125986-DF5A-4A96-8E8A-D12EDE3EF8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33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  <p:sldLayoutId id="2147483849" r:id="rId17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0161" y="-1"/>
            <a:ext cx="6986016" cy="117043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Департамент образования, науки и молодежной политики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Воронежской области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ГБОУ ДПО ВО «Институт развития образования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(в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ыступление на заседании педагогического совета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БПОУ ВО «ГПК»)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зам. директора по УМР Ермакова В.Н.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165" y="1226484"/>
            <a:ext cx="8286808" cy="53835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 социального партнерства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ГБПОУ ВО «Губернский педагогический колледж» и ОО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подготовке специалистов среднего звена 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рамках Проекта инновационной деятельности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«Практико-ориентированная подготовка педагогов дошкольного и общего образования в условиях сетевого взаимодействия </a:t>
            </a:r>
          </a:p>
          <a:p>
            <a:pPr algn="ctr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ГБПОУ ВО «Губернский педагогический колледж» 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образовательных организаций региона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рамках реализации регионального инновационного проекта «Создание сети образовательных организаций, реализующих инновационные программы среднего профессионального образования, для отработки новых технологий и модернизации 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содержания образования» в 2016-2019 годах)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Воронеж</a:t>
            </a:r>
          </a:p>
          <a:p>
            <a:pPr algn="ctr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 июня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г.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" y="0"/>
            <a:ext cx="9144000" cy="9807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Модель </a:t>
            </a: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практико-ориентированного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обучения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 специальности 53.02.01 Музыкальное образование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условиях сетевого взаимодействия (г. Воронеж)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59"/>
          <p:cNvSpPr>
            <a:spLocks noChangeArrowheads="1"/>
          </p:cNvSpPr>
          <p:nvPr/>
        </p:nvSpPr>
        <p:spPr bwMode="auto">
          <a:xfrm>
            <a:off x="11535" y="3044478"/>
            <a:ext cx="1320105" cy="8885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Зачисление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050" b="1" dirty="0" smtClean="0">
                <a:latin typeface="Times New Roman" pitchFamily="18" charset="0"/>
                <a:cs typeface="Times New Roman" pitchFamily="18" charset="0"/>
              </a:rPr>
              <a:t>(прослушивание и конкурс аттестатов)</a:t>
            </a:r>
            <a:endParaRPr kumimoji="0" lang="ru-RU" alt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72"/>
          <p:cNvSpPr>
            <a:spLocks noChangeShapeType="1"/>
          </p:cNvSpPr>
          <p:nvPr/>
        </p:nvSpPr>
        <p:spPr bwMode="auto">
          <a:xfrm flipV="1">
            <a:off x="785788" y="2143116"/>
            <a:ext cx="567257" cy="946944"/>
          </a:xfrm>
          <a:prstGeom prst="straightConnector1">
            <a:avLst/>
          </a:prstGeom>
          <a:noFill/>
          <a:ln w="38100">
            <a:solidFill>
              <a:schemeClr val="accent3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" name="AutoShape 47"/>
          <p:cNvSpPr>
            <a:spLocks noChangeShapeType="1"/>
          </p:cNvSpPr>
          <p:nvPr/>
        </p:nvSpPr>
        <p:spPr bwMode="auto">
          <a:xfrm>
            <a:off x="671587" y="3929066"/>
            <a:ext cx="481012" cy="537239"/>
          </a:xfrm>
          <a:prstGeom prst="straightConnector1">
            <a:avLst/>
          </a:prstGeom>
          <a:noFill/>
          <a:ln w="38100">
            <a:solidFill>
              <a:schemeClr val="accent3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AutoShape 69"/>
          <p:cNvSpPr>
            <a:spLocks noChangeShapeType="1"/>
          </p:cNvSpPr>
          <p:nvPr/>
        </p:nvSpPr>
        <p:spPr bwMode="auto">
          <a:xfrm>
            <a:off x="3654300" y="3185693"/>
            <a:ext cx="361950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Rectangle 68"/>
          <p:cNvSpPr>
            <a:spLocks noChangeArrowheads="1"/>
          </p:cNvSpPr>
          <p:nvPr/>
        </p:nvSpPr>
        <p:spPr bwMode="auto">
          <a:xfrm>
            <a:off x="1355601" y="2499099"/>
            <a:ext cx="6636779" cy="19300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F79646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теоретического материала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модулей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61"/>
          <p:cNvSpPr>
            <a:spLocks noChangeArrowheads="1"/>
          </p:cNvSpPr>
          <p:nvPr/>
        </p:nvSpPr>
        <p:spPr bwMode="auto">
          <a:xfrm>
            <a:off x="8189351" y="1158754"/>
            <a:ext cx="329454" cy="47185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Независимая оценка квалификации (демонстрационный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экзамен)</a:t>
            </a: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88125" y="1809728"/>
            <a:ext cx="2304255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курс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77217" y="1814032"/>
            <a:ext cx="1774905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курс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62120" y="1812704"/>
            <a:ext cx="2505075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курс                 2 курс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1310119" y="4447418"/>
            <a:ext cx="6739449" cy="2086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2015" y="4514866"/>
            <a:ext cx="1320106" cy="10556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этапов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модели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71"/>
          <p:cNvSpPr>
            <a:spLocks noChangeArrowheads="1"/>
          </p:cNvSpPr>
          <p:nvPr/>
        </p:nvSpPr>
        <p:spPr bwMode="auto">
          <a:xfrm>
            <a:off x="3871232" y="2121808"/>
            <a:ext cx="1780890" cy="731128"/>
          </a:xfrm>
          <a:prstGeom prst="rect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00B050"/>
            </a:solidFill>
            <a:miter lim="800000"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Учебная</a:t>
            </a:r>
            <a:r>
              <a:rPr kumimoji="0" lang="ru-RU" altLang="ru-RU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производственная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практика </a:t>
            </a:r>
            <a:r>
              <a:rPr lang="ru-RU" altLang="ru-RU" sz="11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(по профилю </a:t>
            </a:r>
            <a:endParaRPr lang="ru-RU" altLang="ru-RU" sz="11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1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специальности</a:t>
            </a:r>
            <a:r>
              <a:rPr lang="ru-RU" altLang="ru-RU" sz="11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ru-RU" altLang="ru-RU" sz="1100" b="1" dirty="0"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71"/>
          <p:cNvSpPr>
            <a:spLocks noChangeArrowheads="1"/>
          </p:cNvSpPr>
          <p:nvPr/>
        </p:nvSpPr>
        <p:spPr bwMode="auto">
          <a:xfrm>
            <a:off x="5688125" y="2121808"/>
            <a:ext cx="2304255" cy="803136"/>
          </a:xfrm>
          <a:prstGeom prst="rect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00B050"/>
            </a:solidFill>
            <a:miter lim="800000"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Учебная и производственная (по профилю специальности и преддипломная)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практика</a:t>
            </a: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56"/>
          <p:cNvSpPr>
            <a:spLocks noChangeArrowheads="1"/>
          </p:cNvSpPr>
          <p:nvPr/>
        </p:nvSpPr>
        <p:spPr bwMode="auto">
          <a:xfrm>
            <a:off x="5580115" y="3284984"/>
            <a:ext cx="2412265" cy="644082"/>
          </a:xfrm>
          <a:prstGeom prst="rect">
            <a:avLst/>
          </a:prstGeom>
          <a:gradFill rotWithShape="0">
            <a:gsLst>
              <a:gs pos="0">
                <a:srgbClr val="92CDDC"/>
              </a:gs>
              <a:gs pos="50000">
                <a:srgbClr val="4BACC6"/>
              </a:gs>
              <a:gs pos="100000">
                <a:srgbClr val="92CDDC"/>
              </a:gs>
            </a:gsLst>
            <a:lin ang="5400000" scaled="1"/>
          </a:gradFill>
          <a:ln w="12700">
            <a:solidFill>
              <a:srgbClr val="4BACC6"/>
            </a:solidFill>
            <a:miter lim="800000"/>
            <a:headEnd/>
            <a:tailEnd/>
          </a:ln>
          <a:effectLst>
            <a:outerShdw dist="28398" dir="3806097" algn="ctr" rotWithShape="0">
              <a:srgbClr val="205867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Выпускная квалификационная работа</a:t>
            </a:r>
          </a:p>
        </p:txBody>
      </p:sp>
      <p:sp>
        <p:nvSpPr>
          <p:cNvPr id="25" name="Rectangle 55"/>
          <p:cNvSpPr>
            <a:spLocks noChangeArrowheads="1"/>
          </p:cNvSpPr>
          <p:nvPr/>
        </p:nvSpPr>
        <p:spPr bwMode="auto">
          <a:xfrm>
            <a:off x="2609829" y="3891490"/>
            <a:ext cx="5382552" cy="5000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Теоретико-практический этап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56"/>
          <p:cNvSpPr>
            <a:spLocks noChangeArrowheads="1"/>
          </p:cNvSpPr>
          <p:nvPr/>
        </p:nvSpPr>
        <p:spPr bwMode="auto">
          <a:xfrm>
            <a:off x="3877216" y="3429000"/>
            <a:ext cx="1702897" cy="4624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rgbClr val="4BACC6"/>
            </a:solidFill>
            <a:miter lim="800000"/>
            <a:headEnd/>
            <a:tailEnd/>
          </a:ln>
          <a:effectLst>
            <a:outerShdw dist="28398" dir="3806097" algn="ctr" rotWithShape="0">
              <a:srgbClr val="205867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Курсовая работа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71"/>
          <p:cNvSpPr>
            <a:spLocks noChangeArrowheads="1"/>
          </p:cNvSpPr>
          <p:nvPr/>
        </p:nvSpPr>
        <p:spPr bwMode="auto">
          <a:xfrm>
            <a:off x="1357291" y="2143119"/>
            <a:ext cx="2505077" cy="5000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rgbClr val="00B050"/>
            </a:solidFill>
            <a:miter lim="800000"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Введение в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педагогическую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профессию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16200000" flipH="1" flipV="1">
            <a:off x="2408943" y="2020158"/>
            <a:ext cx="330415" cy="482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29" idx="0"/>
            <a:endCxn id="29" idx="2"/>
          </p:cNvCxnSpPr>
          <p:nvPr/>
        </p:nvCxnSpPr>
        <p:spPr>
          <a:xfrm rot="16200000" flipH="1">
            <a:off x="2359797" y="2393149"/>
            <a:ext cx="5000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2571737" y="2143116"/>
            <a:ext cx="1285884" cy="7098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Учебная и производственная практика (по профилю специальности)</a:t>
            </a:r>
            <a:endParaRPr lang="ru-RU" alt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357291" y="2643182"/>
            <a:ext cx="1214446" cy="157163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Знакомство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профессией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310120" y="4223421"/>
            <a:ext cx="1261615" cy="2892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050" b="1" dirty="0" err="1" smtClean="0">
                <a:latin typeface="Times New Roman" pitchFamily="18" charset="0"/>
                <a:cs typeface="Times New Roman" pitchFamily="18" charset="0"/>
              </a:rPr>
              <a:t>Ознакомительно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--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612571" y="4216271"/>
            <a:ext cx="1316487" cy="331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- адаптационный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403648" y="4656074"/>
            <a:ext cx="1206181" cy="914400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50" b="1" dirty="0" smtClean="0">
                <a:latin typeface="Times New Roman" pitchFamily="18" charset="0"/>
                <a:cs typeface="Times New Roman" pitchFamily="18" charset="0"/>
              </a:rPr>
              <a:t>Погружение в образователь-</a:t>
            </a:r>
            <a:r>
              <a:rPr lang="ru-RU" sz="1150" b="1" dirty="0" err="1" smtClean="0">
                <a:latin typeface="Times New Roman" pitchFamily="18" charset="0"/>
                <a:cs typeface="Times New Roman" pitchFamily="18" charset="0"/>
              </a:rPr>
              <a:t>ную</a:t>
            </a:r>
            <a:r>
              <a:rPr lang="ru-RU" sz="1150" b="1" dirty="0" smtClean="0">
                <a:latin typeface="Times New Roman" pitchFamily="18" charset="0"/>
                <a:cs typeface="Times New Roman" pitchFamily="18" charset="0"/>
              </a:rPr>
              <a:t> среду ОО</a:t>
            </a:r>
            <a:endParaRPr lang="ru-RU" sz="115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662925" y="4663292"/>
            <a:ext cx="5386644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Формирование ОК и ПК, приобретение практического опыта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652122" y="5034076"/>
            <a:ext cx="2397446" cy="120323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Готовность к выполнению видов профессиональной деятельности ФГОС СПО, трудовых функций и действий ПС</a:t>
            </a:r>
            <a:endParaRPr lang="ru-RU" sz="1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5004049" y="2852936"/>
            <a:ext cx="288031" cy="611178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292080" y="2852936"/>
            <a:ext cx="1368152" cy="432048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6748586" y="2970890"/>
            <a:ext cx="720080" cy="36004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8676456" y="1158754"/>
            <a:ext cx="360040" cy="471851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Готовность к профессиональной деятельности  в ДОО и ОО, продолжению образования в ПОО ВО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>
            <a:off x="8511430" y="2393151"/>
            <a:ext cx="165026" cy="0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7992381" y="2393149"/>
            <a:ext cx="189595" cy="2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/>
          <p:cNvSpPr/>
          <p:nvPr/>
        </p:nvSpPr>
        <p:spPr>
          <a:xfrm>
            <a:off x="2580733" y="1052736"/>
            <a:ext cx="5411648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Процент </a:t>
            </a:r>
            <a:r>
              <a:rPr lang="ru-RU" sz="14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дуальности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38%</a:t>
            </a:r>
            <a:endParaRPr lang="ru-RU" sz="1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580732" y="1412763"/>
            <a:ext cx="1276889" cy="3969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 курс – 25%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841211" y="1412763"/>
            <a:ext cx="1774905" cy="3969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курс 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41%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652122" y="1412764"/>
            <a:ext cx="2340258" cy="3969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курс 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47%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73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457200"/>
            <a:ext cx="7704667" cy="224942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НОВЫЙ МОДУЛЬ 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специальности 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53.02.01 Музыкальное образование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6517" y="2923032"/>
            <a:ext cx="7704667" cy="33328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ПМ 05 Классное руководство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Цель введения – расширение видов профессиональной деятельности 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220323"/>
              </p:ext>
            </p:extLst>
          </p:nvPr>
        </p:nvGraphicFramePr>
        <p:xfrm>
          <a:off x="743711" y="792651"/>
          <a:ext cx="8119873" cy="593756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63583"/>
                <a:gridCol w="3380088"/>
                <a:gridCol w="1398762"/>
                <a:gridCol w="2377440"/>
              </a:tblGrid>
              <a:tr h="5599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Семестр 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Название практики</a:t>
                      </a: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практики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недель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Введение в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специальность</a:t>
                      </a: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Пробные музыкальные занятия  в ДОО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2,5 (+ 0,5)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1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Показательные уроки и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занятия</a:t>
                      </a: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Пробные музыкальные занятия  в ДОО</a:t>
                      </a: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Пробные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уроки и занятия</a:t>
                      </a: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2,5 (+0,5)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32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Подготовка к летней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практике</a:t>
                      </a: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Летняя педагогическая практика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Организация внеурочной деятельности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1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Пробные уроки и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занятия</a:t>
                      </a: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1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Внеклассная работа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204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Практика наблюдений по ПМ 05 Классное руководство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2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ourier New"/>
                        </a:rPr>
                        <a:t>Педагогическая музыкально-исполни-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ourier New"/>
                        </a:rPr>
                        <a:t>тельская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ourier New"/>
                        </a:rPr>
                        <a:t> деятельность</a:t>
                      </a: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Формирование методических компетенций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Courier New"/>
                        <a:ea typeface="Courier New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Формирование методических компетенций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Courier New"/>
                        <a:ea typeface="Courier New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1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ourier New"/>
                        </a:rPr>
                        <a:t>Работа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ourier New"/>
                        </a:rPr>
                        <a:t>с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ourier New"/>
                        </a:rPr>
                        <a:t>детским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ourier New"/>
                        </a:rPr>
                        <a:t> хором</a:t>
                      </a: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Преддипломная практика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ПДП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94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дуальностью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УП – 6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., 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ПП – 14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..,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ПДП – 4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 ФГОС СПО – 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</a:t>
                      </a: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87552" y="116632"/>
            <a:ext cx="7546848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ПРАКТИКИ ПО СПЕЦИАЛЬНОСТИ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53.02.01 МУЗЫКАЛЬНОЕ ОБРАЗОВАНИЕ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76602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2761" y="163286"/>
            <a:ext cx="7704667" cy="152301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Участники дуального обучения </a:t>
            </a:r>
            <a:br>
              <a:rPr lang="ru-RU" sz="2800" b="1" dirty="0" smtClean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Специальность 44.02.01 Дошкольное образование</a:t>
            </a:r>
            <a:br>
              <a:rPr lang="ru-RU" sz="2800" b="1" dirty="0" smtClean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2017/2018 </a:t>
            </a:r>
            <a:r>
              <a:rPr lang="ru-RU" sz="2800" b="1" dirty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уч. </a:t>
            </a:r>
            <a:r>
              <a:rPr lang="ru-RU" sz="2800" b="1" dirty="0" smtClean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</a:t>
            </a:r>
            <a:r>
              <a:rPr lang="ru-RU" sz="2800" b="1" dirty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b="1" dirty="0">
              <a:ln w="3175">
                <a:solidFill>
                  <a:schemeClr val="accent1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49419965"/>
              </p:ext>
            </p:extLst>
          </p:nvPr>
        </p:nvGraphicFramePr>
        <p:xfrm>
          <a:off x="4159593" y="1917529"/>
          <a:ext cx="4835456" cy="3605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41814094"/>
              </p:ext>
            </p:extLst>
          </p:nvPr>
        </p:nvGraphicFramePr>
        <p:xfrm>
          <a:off x="191386" y="1893739"/>
          <a:ext cx="4835456" cy="3605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37028" y="4701602"/>
            <a:ext cx="38523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Всего студентов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отделении – 93;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участников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дуального обучения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−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49 чел.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(53%)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65093" y="4701602"/>
            <a:ext cx="39456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Всего 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отделении – 11;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участников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дуального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обучения −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10 чел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(91%)</a:t>
            </a:r>
            <a:endParaRPr lang="ru-RU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581272" y="1965875"/>
            <a:ext cx="0" cy="4176258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97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" y="0"/>
            <a:ext cx="9144000" cy="9807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Модель </a:t>
            </a: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практико-ориентированного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обучения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 специальности 44.02.01 Дошкольное образование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условиях сетевого взаимодействия (г. Воронеж)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59"/>
          <p:cNvSpPr>
            <a:spLocks noChangeArrowheads="1"/>
          </p:cNvSpPr>
          <p:nvPr/>
        </p:nvSpPr>
        <p:spPr bwMode="auto">
          <a:xfrm>
            <a:off x="11535" y="3044478"/>
            <a:ext cx="1320105" cy="8885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Зачисление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050" b="1" dirty="0" smtClean="0">
                <a:latin typeface="Times New Roman" pitchFamily="18" charset="0"/>
                <a:cs typeface="Times New Roman" pitchFamily="18" charset="0"/>
              </a:rPr>
              <a:t>(конкурс аттестатов)</a:t>
            </a:r>
            <a:endParaRPr kumimoji="0" lang="ru-RU" alt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72"/>
          <p:cNvSpPr>
            <a:spLocks noChangeShapeType="1"/>
          </p:cNvSpPr>
          <p:nvPr/>
        </p:nvSpPr>
        <p:spPr bwMode="auto">
          <a:xfrm flipV="1">
            <a:off x="785788" y="2143116"/>
            <a:ext cx="567257" cy="946944"/>
          </a:xfrm>
          <a:prstGeom prst="straightConnector1">
            <a:avLst/>
          </a:prstGeom>
          <a:noFill/>
          <a:ln w="38100">
            <a:solidFill>
              <a:schemeClr val="accent3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" name="AutoShape 47"/>
          <p:cNvSpPr>
            <a:spLocks noChangeShapeType="1"/>
          </p:cNvSpPr>
          <p:nvPr/>
        </p:nvSpPr>
        <p:spPr bwMode="auto">
          <a:xfrm>
            <a:off x="671587" y="3929066"/>
            <a:ext cx="481012" cy="537239"/>
          </a:xfrm>
          <a:prstGeom prst="straightConnector1">
            <a:avLst/>
          </a:prstGeom>
          <a:noFill/>
          <a:ln w="38100">
            <a:solidFill>
              <a:schemeClr val="accent3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AutoShape 69"/>
          <p:cNvSpPr>
            <a:spLocks noChangeShapeType="1"/>
          </p:cNvSpPr>
          <p:nvPr/>
        </p:nvSpPr>
        <p:spPr bwMode="auto">
          <a:xfrm>
            <a:off x="3654300" y="3185693"/>
            <a:ext cx="361950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Rectangle 68"/>
          <p:cNvSpPr>
            <a:spLocks noChangeArrowheads="1"/>
          </p:cNvSpPr>
          <p:nvPr/>
        </p:nvSpPr>
        <p:spPr bwMode="auto">
          <a:xfrm>
            <a:off x="1355601" y="2499099"/>
            <a:ext cx="6636779" cy="19300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F79646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теоретического материала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модулей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61"/>
          <p:cNvSpPr>
            <a:spLocks noChangeArrowheads="1"/>
          </p:cNvSpPr>
          <p:nvPr/>
        </p:nvSpPr>
        <p:spPr bwMode="auto">
          <a:xfrm>
            <a:off x="8189351" y="1158754"/>
            <a:ext cx="329454" cy="47185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Независимая оценка квалификации (демонстрационный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экзамен)</a:t>
            </a: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88125" y="1809728"/>
            <a:ext cx="2304255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курс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77217" y="1814032"/>
            <a:ext cx="1774905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курс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62120" y="1812704"/>
            <a:ext cx="2505075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курс                 2 курс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1310119" y="4447418"/>
            <a:ext cx="6739449" cy="2086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2015" y="4514866"/>
            <a:ext cx="1320106" cy="10556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этапов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модели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71"/>
          <p:cNvSpPr>
            <a:spLocks noChangeArrowheads="1"/>
          </p:cNvSpPr>
          <p:nvPr/>
        </p:nvSpPr>
        <p:spPr bwMode="auto">
          <a:xfrm>
            <a:off x="3871232" y="2121808"/>
            <a:ext cx="1780890" cy="816464"/>
          </a:xfrm>
          <a:prstGeom prst="rect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00B050"/>
            </a:solidFill>
            <a:miter lim="800000"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Учебная</a:t>
            </a:r>
            <a:r>
              <a:rPr kumimoji="0" lang="ru-RU" altLang="ru-RU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производственная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практика </a:t>
            </a:r>
            <a:r>
              <a:rPr lang="ru-RU" altLang="ru-RU" sz="11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(по профилю </a:t>
            </a:r>
            <a:endParaRPr lang="ru-RU" altLang="ru-RU" sz="11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1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специальности</a:t>
            </a:r>
            <a:r>
              <a:rPr lang="ru-RU" altLang="ru-RU" sz="11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ru-RU" altLang="ru-RU" sz="1100" b="1" dirty="0"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71"/>
          <p:cNvSpPr>
            <a:spLocks noChangeArrowheads="1"/>
          </p:cNvSpPr>
          <p:nvPr/>
        </p:nvSpPr>
        <p:spPr bwMode="auto">
          <a:xfrm>
            <a:off x="5688125" y="2121808"/>
            <a:ext cx="2304255" cy="803136"/>
          </a:xfrm>
          <a:prstGeom prst="rect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00B050"/>
            </a:solidFill>
            <a:miter lim="800000"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Учебная и производственная (по профилю специальности и преддипломная)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практика</a:t>
            </a: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56"/>
          <p:cNvSpPr>
            <a:spLocks noChangeArrowheads="1"/>
          </p:cNvSpPr>
          <p:nvPr/>
        </p:nvSpPr>
        <p:spPr bwMode="auto">
          <a:xfrm>
            <a:off x="5580115" y="3284984"/>
            <a:ext cx="2412265" cy="644082"/>
          </a:xfrm>
          <a:prstGeom prst="rect">
            <a:avLst/>
          </a:prstGeom>
          <a:gradFill rotWithShape="0">
            <a:gsLst>
              <a:gs pos="0">
                <a:srgbClr val="92CDDC"/>
              </a:gs>
              <a:gs pos="50000">
                <a:srgbClr val="4BACC6"/>
              </a:gs>
              <a:gs pos="100000">
                <a:srgbClr val="92CDDC"/>
              </a:gs>
            </a:gsLst>
            <a:lin ang="5400000" scaled="1"/>
          </a:gradFill>
          <a:ln w="12700">
            <a:solidFill>
              <a:srgbClr val="4BACC6"/>
            </a:solidFill>
            <a:miter lim="800000"/>
            <a:headEnd/>
            <a:tailEnd/>
          </a:ln>
          <a:effectLst>
            <a:outerShdw dist="28398" dir="3806097" algn="ctr" rotWithShape="0">
              <a:srgbClr val="205867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Выпускная квалификационная работа</a:t>
            </a:r>
          </a:p>
        </p:txBody>
      </p:sp>
      <p:sp>
        <p:nvSpPr>
          <p:cNvPr id="25" name="Rectangle 55"/>
          <p:cNvSpPr>
            <a:spLocks noChangeArrowheads="1"/>
          </p:cNvSpPr>
          <p:nvPr/>
        </p:nvSpPr>
        <p:spPr bwMode="auto">
          <a:xfrm>
            <a:off x="2609829" y="3891490"/>
            <a:ext cx="5382552" cy="5000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Теоретико-практический этап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56"/>
          <p:cNvSpPr>
            <a:spLocks noChangeArrowheads="1"/>
          </p:cNvSpPr>
          <p:nvPr/>
        </p:nvSpPr>
        <p:spPr bwMode="auto">
          <a:xfrm>
            <a:off x="3877216" y="3429000"/>
            <a:ext cx="1702897" cy="4624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rgbClr val="4BACC6"/>
            </a:solidFill>
            <a:miter lim="800000"/>
            <a:headEnd/>
            <a:tailEnd/>
          </a:ln>
          <a:effectLst>
            <a:outerShdw dist="28398" dir="3806097" algn="ctr" rotWithShape="0">
              <a:srgbClr val="205867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Курсовая работа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71"/>
          <p:cNvSpPr>
            <a:spLocks noChangeArrowheads="1"/>
          </p:cNvSpPr>
          <p:nvPr/>
        </p:nvSpPr>
        <p:spPr bwMode="auto">
          <a:xfrm>
            <a:off x="1357291" y="2143119"/>
            <a:ext cx="2505077" cy="5000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rgbClr val="00B050"/>
            </a:solidFill>
            <a:miter lim="800000"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Введение в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педагогическую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профессию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16200000" flipH="1" flipV="1">
            <a:off x="2408943" y="2020158"/>
            <a:ext cx="330415" cy="482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29" idx="0"/>
            <a:endCxn id="29" idx="2"/>
          </p:cNvCxnSpPr>
          <p:nvPr/>
        </p:nvCxnSpPr>
        <p:spPr>
          <a:xfrm rot="16200000" flipH="1">
            <a:off x="2359797" y="2393149"/>
            <a:ext cx="5000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2571737" y="2143116"/>
            <a:ext cx="1285884" cy="7707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Учебная и производственная практика (по профилю специальности)</a:t>
            </a:r>
            <a:endParaRPr lang="ru-RU" alt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357291" y="2643182"/>
            <a:ext cx="1214446" cy="157163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Знакомство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профессией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310120" y="4223421"/>
            <a:ext cx="1261615" cy="2892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050" b="1" dirty="0" err="1" smtClean="0">
                <a:latin typeface="Times New Roman" pitchFamily="18" charset="0"/>
                <a:cs typeface="Times New Roman" pitchFamily="18" charset="0"/>
              </a:rPr>
              <a:t>Ознакомительно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--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612571" y="4216271"/>
            <a:ext cx="1316487" cy="331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- адаптационный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403648" y="4656074"/>
            <a:ext cx="1206181" cy="914400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50" b="1" dirty="0" smtClean="0">
                <a:latin typeface="Times New Roman" pitchFamily="18" charset="0"/>
                <a:cs typeface="Times New Roman" pitchFamily="18" charset="0"/>
              </a:rPr>
              <a:t>Погружение в образователь-</a:t>
            </a:r>
            <a:r>
              <a:rPr lang="ru-RU" sz="1150" b="1" dirty="0" err="1" smtClean="0">
                <a:latin typeface="Times New Roman" pitchFamily="18" charset="0"/>
                <a:cs typeface="Times New Roman" pitchFamily="18" charset="0"/>
              </a:rPr>
              <a:t>ную</a:t>
            </a:r>
            <a:r>
              <a:rPr lang="ru-RU" sz="1150" b="1" dirty="0" smtClean="0">
                <a:latin typeface="Times New Roman" pitchFamily="18" charset="0"/>
                <a:cs typeface="Times New Roman" pitchFamily="18" charset="0"/>
              </a:rPr>
              <a:t> среду ОО</a:t>
            </a:r>
            <a:endParaRPr lang="ru-RU" sz="115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662925" y="4663292"/>
            <a:ext cx="5386644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Формирование ОК и ПК, приобретение практического опыта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652122" y="5034076"/>
            <a:ext cx="2397446" cy="120323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Готовность к выполнению видов профессиональной деятельности ФГОС СПО, трудовых функций и действий ПС</a:t>
            </a:r>
            <a:endParaRPr lang="ru-RU" sz="1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5004049" y="2852936"/>
            <a:ext cx="288031" cy="611178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292080" y="2852936"/>
            <a:ext cx="1368152" cy="432048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6748586" y="2970890"/>
            <a:ext cx="720080" cy="36004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8676456" y="1158754"/>
            <a:ext cx="360040" cy="471851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Готовность к профессиональной деятельности  в ДОО и ОО, продолжению образования в ПОО ВО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>
            <a:off x="8511430" y="2393151"/>
            <a:ext cx="165026" cy="0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7992381" y="2393149"/>
            <a:ext cx="189595" cy="2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/>
          <p:cNvSpPr/>
          <p:nvPr/>
        </p:nvSpPr>
        <p:spPr>
          <a:xfrm>
            <a:off x="2580733" y="1052736"/>
            <a:ext cx="5411648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Процент дуальности – 49%</a:t>
            </a:r>
            <a:endParaRPr lang="ru-RU" sz="1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580732" y="1412763"/>
            <a:ext cx="1276889" cy="3969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курс – 25%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841211" y="1412763"/>
            <a:ext cx="1774905" cy="3969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курс –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41%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652122" y="1412764"/>
            <a:ext cx="2340258" cy="3969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курс –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47%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73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034518"/>
              </p:ext>
            </p:extLst>
          </p:nvPr>
        </p:nvGraphicFramePr>
        <p:xfrm>
          <a:off x="801676" y="762963"/>
          <a:ext cx="8013140" cy="607217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53972"/>
                <a:gridCol w="5010912"/>
                <a:gridCol w="1024128"/>
                <a:gridCol w="1024128"/>
              </a:tblGrid>
              <a:tr h="444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Семестр 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Название практики</a:t>
                      </a: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практики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недель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6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аблюдение 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 организацией мероприятий, направленных на укрепление здоровья ребенка и его физическое развитие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(+1)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36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Эколого-биологическая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</a:tr>
              <a:tr h="1736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аблюдение занятий по организации различных видов деятельности и общения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детей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</a:tr>
              <a:tr h="172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Подготовка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 летней практике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</a:tr>
              <a:tr h="172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Практика наблюдений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занятий 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организации различных видов деятельности и общения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(+1)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2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Наблюдение 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 организацией взаимодействия воспитателя с родителями </a:t>
                      </a:r>
                      <a:endParaRPr lang="ru-RU" sz="11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лицами их заменяющими) и сотрудниками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ДОО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</a:tr>
              <a:tr h="172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Наблюдение 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занятий (доп. подготовка) по организации раннего обучения иностранному языку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2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Методическое 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обеспечение образовательного процесса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</a:tr>
              <a:tr h="3447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Пробные 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занятия по организации мероприятий, направленных на укрепление здоровья ребенка на его физическое развитие.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</a:tr>
              <a:tr h="51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Пробные занятия по организации различных видов деятельности и общения детей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(+1)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1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Психолого-педагогическое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сопровождение ребенка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</a:tr>
              <a:tr h="51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Практика 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руководству повседневной деятельностью детей в летний период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</a:tr>
              <a:tr h="172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5,6,7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Пробные 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занятия по основным общеобразовательным программах дошкольного образования в разных возрастных группах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</a:tr>
              <a:tr h="172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Организация 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взаимодействия с родителями (лицами их заменяющими) и сотрудниками образовательной организации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ACB"/>
                    </a:solidFill>
                  </a:tcPr>
                </a:tc>
              </a:tr>
              <a:tr h="172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Методическое 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обеспечение образовательного процесса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90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Пробные занятия по организации раннего обучения иностранному языку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2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Преддипломная практика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ПДП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84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 –10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., 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ПП – 20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.,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ПДП – 4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 ФГОС СПО - 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748" marR="50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58240" y="116632"/>
            <a:ext cx="7120128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ПРАКТИКИ ПО СПЕЦИАЛЬНОСТИ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44.02.01 ДОШКОЛЬНОЕ ОБРАЗОВАНИЕ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76602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009" y="163285"/>
            <a:ext cx="8625784" cy="1689265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Участники дуального обучения </a:t>
            </a:r>
            <a:br>
              <a:rPr lang="ru-RU" sz="2400" b="1" dirty="0" smtClean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Специальность 44.02.02 Преподавание в начальных классах 2017/2018 </a:t>
            </a:r>
            <a:r>
              <a:rPr lang="ru-RU" sz="2400" b="1" dirty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уч. год</a:t>
            </a:r>
            <a:br>
              <a:rPr lang="ru-RU" sz="2400" b="1" dirty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b="1" dirty="0">
              <a:ln w="3175">
                <a:solidFill>
                  <a:schemeClr val="accent1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10981216"/>
              </p:ext>
            </p:extLst>
          </p:nvPr>
        </p:nvGraphicFramePr>
        <p:xfrm>
          <a:off x="4147401" y="1950720"/>
          <a:ext cx="4835456" cy="3548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795942835"/>
              </p:ext>
            </p:extLst>
          </p:nvPr>
        </p:nvGraphicFramePr>
        <p:xfrm>
          <a:off x="215770" y="1881547"/>
          <a:ext cx="4835456" cy="3605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37028" y="4701602"/>
            <a:ext cx="38523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Всего студентов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отделении – 183;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участников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дуального обучения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−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50 чел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(27%)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65093" y="4643063"/>
            <a:ext cx="39456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Всего 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отделении – 18;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участников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дуального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обучения − 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 чел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(78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%)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581272" y="1965875"/>
            <a:ext cx="0" cy="4176258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97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9941" y="195073"/>
            <a:ext cx="7704667" cy="865632"/>
          </a:xfrm>
        </p:spPr>
        <p:txBody>
          <a:bodyPr>
            <a:noAutofit/>
          </a:bodyPr>
          <a:lstStyle/>
          <a:p>
            <a:r>
              <a:rPr lang="ru-RU" sz="2400" b="1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Участники </a:t>
            </a:r>
            <a:r>
              <a:rPr lang="ru-RU" sz="2400" b="1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проекта инновационной деятельности </a:t>
            </a:r>
            <a:br>
              <a:rPr lang="ru-RU" sz="2400" b="1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400" b="1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дуальному  образованию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31376" y="1527464"/>
            <a:ext cx="0" cy="4176258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4064137246"/>
              </p:ext>
            </p:extLst>
          </p:nvPr>
        </p:nvGraphicFramePr>
        <p:xfrm>
          <a:off x="532762" y="1467019"/>
          <a:ext cx="3844166" cy="3605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4094486370"/>
              </p:ext>
            </p:extLst>
          </p:nvPr>
        </p:nvGraphicFramePr>
        <p:xfrm>
          <a:off x="4840224" y="1517650"/>
          <a:ext cx="4011172" cy="3605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42727" y="5407127"/>
            <a:ext cx="35477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участников дуального обучения –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146 чел. (41%)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878224" y="5258786"/>
            <a:ext cx="7704667" cy="47389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66243" y="5413620"/>
            <a:ext cx="3512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2017/2018 уч. год  – 41 чел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- 86 %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99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2367303742"/>
              </p:ext>
            </p:extLst>
          </p:nvPr>
        </p:nvGraphicFramePr>
        <p:xfrm>
          <a:off x="6060928" y="4365104"/>
          <a:ext cx="2985536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696875361"/>
              </p:ext>
            </p:extLst>
          </p:nvPr>
        </p:nvGraphicFramePr>
        <p:xfrm>
          <a:off x="6012160" y="2457464"/>
          <a:ext cx="2961152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3099213667"/>
              </p:ext>
            </p:extLst>
          </p:nvPr>
        </p:nvGraphicFramePr>
        <p:xfrm>
          <a:off x="6024352" y="427904"/>
          <a:ext cx="2985536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3540166367"/>
              </p:ext>
            </p:extLst>
          </p:nvPr>
        </p:nvGraphicFramePr>
        <p:xfrm>
          <a:off x="397824" y="404664"/>
          <a:ext cx="568863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7277249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839975" y="1996788"/>
            <a:ext cx="3692650" cy="3692650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429304" y="962641"/>
            <a:ext cx="495300" cy="52647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13030" y="4693862"/>
            <a:ext cx="495300" cy="52647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8648700" y="4736702"/>
            <a:ext cx="495300" cy="52647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972371" y="1412013"/>
            <a:ext cx="3566044" cy="3358949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5"/>
            <a:endCxn id="7" idx="1"/>
          </p:cNvCxnSpPr>
          <p:nvPr/>
        </p:nvCxnSpPr>
        <p:spPr>
          <a:xfrm>
            <a:off x="4852069" y="1412013"/>
            <a:ext cx="3869166" cy="3401789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6" idx="6"/>
          </p:cNvCxnSpPr>
          <p:nvPr/>
        </p:nvCxnSpPr>
        <p:spPr>
          <a:xfrm flipH="1">
            <a:off x="1008330" y="4934928"/>
            <a:ext cx="2122811" cy="2217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6162189" y="4873968"/>
            <a:ext cx="2284252" cy="2217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5" idx="4"/>
            <a:endCxn id="4" idx="0"/>
          </p:cNvCxnSpPr>
          <p:nvPr/>
        </p:nvCxnSpPr>
        <p:spPr>
          <a:xfrm>
            <a:off x="4676954" y="1489113"/>
            <a:ext cx="9346" cy="507675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745640" y="924457"/>
            <a:ext cx="2352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 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4557" y="4209395"/>
            <a:ext cx="1172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Студент</a:t>
            </a:r>
            <a:endParaRPr lang="ru-RU" sz="1600" b="1" dirty="0">
              <a:ln w="3175">
                <a:solidFill>
                  <a:schemeClr val="accent6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47243" y="6070143"/>
            <a:ext cx="2102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Компетенции</a:t>
            </a:r>
            <a:endParaRPr lang="ru-RU" b="1" dirty="0">
              <a:ln w="3175">
                <a:solidFill>
                  <a:schemeClr val="accent1">
                    <a:lumMod val="50000"/>
                  </a:schemeClr>
                </a:solidFill>
              </a:ln>
              <a:solidFill>
                <a:srgbClr val="8BB434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33857" y="2548128"/>
            <a:ext cx="1530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Договор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71086" y="3032567"/>
            <a:ext cx="2869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Практика – 38%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Теория – 62%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11936" y="1"/>
            <a:ext cx="7961375" cy="83099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Соотношение практики и теоретических часов </a:t>
            </a:r>
          </a:p>
          <a:p>
            <a:pPr algn="ctr"/>
            <a:r>
              <a:rPr lang="ru-RU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подготовке ССЗ </a:t>
            </a:r>
            <a:endParaRPr lang="ru-RU" sz="24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5" name="Скругленная соединительная линия 24"/>
          <p:cNvCxnSpPr/>
          <p:nvPr/>
        </p:nvCxnSpPr>
        <p:spPr>
          <a:xfrm rot="5400000" flipH="1">
            <a:off x="4884056" y="1152499"/>
            <a:ext cx="42840" cy="8135670"/>
          </a:xfrm>
          <a:prstGeom prst="curvedConnector3">
            <a:avLst>
              <a:gd name="adj1" fmla="val -533613"/>
            </a:avLst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3252388" y="2082164"/>
            <a:ext cx="28814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53.02.01 Музыкальное</a:t>
            </a:r>
            <a:r>
              <a:rPr lang="ru-RU" b="1" dirty="0" smtClean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образование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317393" y="3979155"/>
            <a:ext cx="28814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44.02.02 Дошкольное образование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17429" y="4603527"/>
            <a:ext cx="2869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Практика – 49%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Теория – 51%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54454" y="3843113"/>
            <a:ext cx="369265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6547104" y="3005495"/>
            <a:ext cx="2353056" cy="8376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Практика – 30%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Теория – 70%</a:t>
            </a:r>
          </a:p>
          <a:p>
            <a:pPr algn="ctr"/>
            <a:endParaRPr lang="ru-RU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376416" y="4657677"/>
            <a:ext cx="2278544" cy="79214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Практика – 34%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Теория – 66%</a:t>
            </a:r>
          </a:p>
          <a:p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077732" y="1589706"/>
            <a:ext cx="3436465" cy="39963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ДУАЛЬНОЕ ОБУЧЕНИЕ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16497" y="2419015"/>
            <a:ext cx="1875039" cy="39284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ФГОС  СПО</a:t>
            </a:r>
          </a:p>
        </p:txBody>
      </p:sp>
    </p:spTree>
    <p:extLst>
      <p:ext uri="{BB962C8B-B14F-4D97-AF65-F5344CB8AC3E}">
        <p14:creationId xmlns:p14="http://schemas.microsoft.com/office/powerpoint/2010/main" val="192847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6291" y="214290"/>
            <a:ext cx="7386451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Основные участники проекта</a:t>
            </a:r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285860"/>
            <a:ext cx="8572560" cy="52149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662" y="1571612"/>
            <a:ext cx="2143140" cy="10001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проекта –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ДОНиМП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86446" y="1571612"/>
            <a:ext cx="2143140" cy="10001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Координатор проекта – ВИРО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00100" y="5072074"/>
            <a:ext cx="2071702" cy="107157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Базовые ОО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00760" y="5143512"/>
            <a:ext cx="2000264" cy="10001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ГБПОУ ВО «ГПК»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4282" y="3206338"/>
            <a:ext cx="1500198" cy="865604"/>
          </a:xfrm>
          <a:prstGeom prst="round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региональных потребностей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1714480" y="3571876"/>
            <a:ext cx="357190" cy="142876"/>
          </a:xfrm>
          <a:prstGeom prst="rightArrow">
            <a:avLst/>
          </a:prstGeom>
          <a:solidFill>
            <a:schemeClr val="tx2">
              <a:lumMod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71670" y="3182112"/>
            <a:ext cx="1857388" cy="914399"/>
          </a:xfrm>
          <a:prstGeom prst="roundRect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Профессиональная ориентация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3929058" y="3571876"/>
            <a:ext cx="285752" cy="142876"/>
          </a:xfrm>
          <a:prstGeom prst="rightArrow">
            <a:avLst/>
          </a:prstGeom>
          <a:solidFill>
            <a:schemeClr val="tx2">
              <a:lumMod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214810" y="3218688"/>
            <a:ext cx="1357322" cy="853254"/>
          </a:xfrm>
          <a:prstGeom prst="round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Обновление ППССЗ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857884" y="3206496"/>
            <a:ext cx="1357322" cy="865446"/>
          </a:xfrm>
          <a:prstGeom prst="round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практики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5572132" y="3571876"/>
            <a:ext cx="285752" cy="142876"/>
          </a:xfrm>
          <a:prstGeom prst="rightArrow">
            <a:avLst/>
          </a:prstGeom>
          <a:solidFill>
            <a:schemeClr val="tx2">
              <a:lumMod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7215206" y="3643314"/>
            <a:ext cx="285752" cy="142876"/>
          </a:xfrm>
          <a:prstGeom prst="rightArrow">
            <a:avLst/>
          </a:prstGeom>
          <a:solidFill>
            <a:schemeClr val="tx2">
              <a:lumMod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500958" y="3267456"/>
            <a:ext cx="1428760" cy="804486"/>
          </a:xfrm>
          <a:prstGeom prst="round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компетенций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928794" y="2428868"/>
            <a:ext cx="5286412" cy="2857520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 стрелкой 24"/>
          <p:cNvCxnSpPr>
            <a:endCxn id="9" idx="0"/>
          </p:cNvCxnSpPr>
          <p:nvPr/>
        </p:nvCxnSpPr>
        <p:spPr>
          <a:xfrm rot="10800000" flipV="1">
            <a:off x="964381" y="2571744"/>
            <a:ext cx="821538" cy="634594"/>
          </a:xfrm>
          <a:prstGeom prst="straightConnector1">
            <a:avLst/>
          </a:prstGeom>
          <a:ln w="571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7" idx="0"/>
            <a:endCxn id="11" idx="2"/>
          </p:cNvCxnSpPr>
          <p:nvPr/>
        </p:nvCxnSpPr>
        <p:spPr>
          <a:xfrm rot="16200000" flipV="1">
            <a:off x="4477128" y="2619748"/>
            <a:ext cx="1047001" cy="40005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7" idx="0"/>
            <a:endCxn id="15" idx="2"/>
          </p:cNvCxnSpPr>
          <p:nvPr/>
        </p:nvCxnSpPr>
        <p:spPr>
          <a:xfrm rot="16200000" flipV="1">
            <a:off x="5411397" y="3554016"/>
            <a:ext cx="1071570" cy="210742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7" idx="0"/>
          </p:cNvCxnSpPr>
          <p:nvPr/>
        </p:nvCxnSpPr>
        <p:spPr>
          <a:xfrm rot="16200000" flipV="1">
            <a:off x="6429388" y="4572008"/>
            <a:ext cx="1071570" cy="7143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11" idx="2"/>
          </p:cNvCxnSpPr>
          <p:nvPr/>
        </p:nvCxnSpPr>
        <p:spPr>
          <a:xfrm flipV="1">
            <a:off x="2000231" y="4096511"/>
            <a:ext cx="1000133" cy="975574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22" idx="2"/>
          </p:cNvCxnSpPr>
          <p:nvPr/>
        </p:nvCxnSpPr>
        <p:spPr>
          <a:xfrm flipV="1">
            <a:off x="2000232" y="4071942"/>
            <a:ext cx="6215106" cy="1000132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6" idx="0"/>
            <a:endCxn id="15" idx="2"/>
          </p:cNvCxnSpPr>
          <p:nvPr/>
        </p:nvCxnSpPr>
        <p:spPr>
          <a:xfrm rot="5400000" flipH="1" flipV="1">
            <a:off x="2964645" y="3143248"/>
            <a:ext cx="1000132" cy="2857520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16" idx="2"/>
          </p:cNvCxnSpPr>
          <p:nvPr/>
        </p:nvCxnSpPr>
        <p:spPr>
          <a:xfrm flipV="1">
            <a:off x="2000232" y="4071942"/>
            <a:ext cx="4536313" cy="1000132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7" idx="0"/>
            <a:endCxn id="22" idx="2"/>
          </p:cNvCxnSpPr>
          <p:nvPr/>
        </p:nvCxnSpPr>
        <p:spPr>
          <a:xfrm rot="5400000" flipH="1" flipV="1">
            <a:off x="7072330" y="4000504"/>
            <a:ext cx="1071570" cy="121444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4" idx="3"/>
            <a:endCxn id="5" idx="1"/>
          </p:cNvCxnSpPr>
          <p:nvPr/>
        </p:nvCxnSpPr>
        <p:spPr>
          <a:xfrm>
            <a:off x="3071802" y="2071678"/>
            <a:ext cx="2714644" cy="1588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6305"/>
            <a:ext cx="9144000" cy="12065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Финансово-экономический </a:t>
            </a:r>
            <a:r>
              <a:rPr lang="ru-RU" sz="1600" b="1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расчет  </a:t>
            </a:r>
            <a:r>
              <a:rPr lang="ru-RU" sz="16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проекта  инновационной </a:t>
            </a:r>
            <a:r>
              <a:rPr lang="ru-RU" sz="1600" b="1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деятельности   </a:t>
            </a:r>
            <a:r>
              <a:rPr lang="ru-RU" sz="16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Практико-ориентированная подготовка педагогов дошкольного и общего  </a:t>
            </a:r>
            <a:r>
              <a:rPr lang="ru-RU" sz="16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образования </a:t>
            </a:r>
            <a:br>
              <a:rPr lang="ru-RU" sz="16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условиях сетевого взаимодействия ГБПОУ Воронежской области </a:t>
            </a:r>
            <a:r>
              <a:rPr lang="ru-RU" sz="16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Губернский педагогический колледж» и образовательных организаций </a:t>
            </a:r>
            <a:r>
              <a:rPr lang="ru-RU" sz="16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региона» </a:t>
            </a:r>
            <a:br>
              <a:rPr lang="ru-RU" sz="16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2017-2018 </a:t>
            </a:r>
            <a:r>
              <a:rPr lang="ru-RU" sz="1600" b="1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учебный 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137681"/>
              </p:ext>
            </p:extLst>
          </p:nvPr>
        </p:nvGraphicFramePr>
        <p:xfrm>
          <a:off x="0" y="1718566"/>
          <a:ext cx="9144000" cy="4574086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303776"/>
                <a:gridCol w="1427488"/>
                <a:gridCol w="999744"/>
                <a:gridCol w="1767840"/>
                <a:gridCol w="1231392"/>
                <a:gridCol w="780288"/>
                <a:gridCol w="743712"/>
                <a:gridCol w="1047592"/>
                <a:gridCol w="842168"/>
              </a:tblGrid>
              <a:tr h="13660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Специальность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 групп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Дополнительное финансирование штатных единиц по дуальному обучению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(кураторы, наставники)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Учебники </a:t>
                      </a:r>
                      <a:endParaRPr lang="ru-RU" sz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студентов </a:t>
                      </a:r>
                      <a:endParaRPr lang="ru-RU" sz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УМК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КПК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стажи-ровки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Техническое оснащение учебной аудитории (лаборатории)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</a:tr>
              <a:tr h="69691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53.02.01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узыкальное образование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61 656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248 526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44 242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55 000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564 652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974 076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</a:tr>
              <a:tr h="86301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44.02.01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211 405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296 472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14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694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55 000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1 300 000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1 877 571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</a:tr>
              <a:tr h="114892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44.02.02  Преподавание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начальных  классах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46 872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713 114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120 252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55 000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503 000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1 438 238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</a:tr>
              <a:tr h="4646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319 933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1 258 112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179 188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165 000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2 367 652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4 289 885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1282" marR="3128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29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8382" y="267196"/>
            <a:ext cx="7704667" cy="87283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/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Преимущества дуального обучения</a:t>
            </a:r>
            <a:r>
              <a:rPr lang="ru-RU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3993425"/>
              </p:ext>
            </p:extLst>
          </p:nvPr>
        </p:nvGraphicFramePr>
        <p:xfrm>
          <a:off x="621791" y="699052"/>
          <a:ext cx="8345662" cy="615894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72831"/>
                <a:gridCol w="4172831"/>
              </a:tblGrid>
              <a:tr h="60761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Для повышения качества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подготовки  специалистов: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Для организаций-партнеров:</a:t>
                      </a:r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848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сближение теории и практики;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возможность принимать участие в подготовке и оценке профессиональных компетенций будущих специалистов в соответствии с требованиями и запросами современной образовательной организации; </a:t>
                      </a:r>
                      <a:endParaRPr lang="ru-RU" sz="1600" b="1" kern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67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возможность использования в учебном процессе оборудования образовательных организаций-партнеров;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рост профессионального мастерства педагогов-наставников; 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2392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 мотивации обучающихся к дальнейшему накоплению теоретических знаний, умений,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акоплению практического опыта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 заказа на исследование проблем современного образования и осуществление руководства исследовательскими проектами (в рамках курсовых и выпускных квалификационных работ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145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уверенность в правильности выбора профессии;</a:t>
                      </a:r>
                    </a:p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 в разработке фондов оценочных средств для оценки компетенций выпускников. 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78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 процента трудоустройства и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закрепляемости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выпускников колледжа в образовательных организациях региона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3712" y="1772816"/>
            <a:ext cx="8220776" cy="4525963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</a:pP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Неготовность преподавателей к реализации модели дуального обучения и, как следствие, необходимость целенаправленного повышения квалификации по дополнительным профессиональным программам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(в том числе в форме стажировки). </a:t>
            </a:r>
            <a:endParaRPr lang="ru-RU" sz="2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</a:pP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Слабая заинтересованность кураторов 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наставников в реализации проекта.</a:t>
            </a:r>
          </a:p>
          <a:p>
            <a:pPr marL="0" lvl="0" indent="0">
              <a:spcBef>
                <a:spcPts val="0"/>
              </a:spcBef>
            </a:pP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Финансовое 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проекта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6592" y="476672"/>
            <a:ext cx="76713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Проблемы реализации проекта инновационной деятельности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4938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9873" y="5023104"/>
            <a:ext cx="8436864" cy="120700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Настоящий полковник\Desktop\223422_2164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1266" y="305552"/>
            <a:ext cx="6646862" cy="438943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7164" y="534918"/>
            <a:ext cx="77851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8BB43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удовлетворенности студентов и работодателей  качеством образования </a:t>
            </a:r>
          </a:p>
          <a:p>
            <a:pPr algn="ctr"/>
            <a:r>
              <a:rPr lang="ru-RU" sz="2400" b="1" dirty="0" smtClean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8BB43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ГБПОУ ВО «ГПК»</a:t>
            </a:r>
            <a:endParaRPr lang="ru-RU" sz="2400" b="1" dirty="0">
              <a:ln w="3175">
                <a:solidFill>
                  <a:schemeClr val="accent1">
                    <a:lumMod val="50000"/>
                  </a:schemeClr>
                </a:solidFill>
              </a:ln>
              <a:solidFill>
                <a:srgbClr val="8BB434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791616" y="1733111"/>
            <a:ext cx="8162172" cy="4985980"/>
            <a:chOff x="941613" y="1635219"/>
            <a:chExt cx="7792563" cy="7537026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988590" y="5332095"/>
              <a:ext cx="7693673" cy="840105"/>
            </a:xfrm>
            <a:prstGeom prst="rect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137251" y="1735247"/>
              <a:ext cx="1304926" cy="591005"/>
            </a:xfrm>
            <a:prstGeom prst="rect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964129" y="2742745"/>
              <a:ext cx="7718135" cy="360210"/>
            </a:xfrm>
            <a:prstGeom prst="rect">
              <a:avLst/>
            </a:prstGeom>
            <a:noFill/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941613" y="1635219"/>
              <a:ext cx="7792563" cy="753702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ru-RU" sz="2400" b="1" dirty="0" smtClean="0">
                  <a:ln w="3175">
                    <a:solidFill>
                      <a:schemeClr val="tx1"/>
                    </a:solidFill>
                  </a:ln>
                  <a:solidFill>
                    <a:srgbClr val="595959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Цель:</a:t>
              </a:r>
            </a:p>
            <a:p>
              <a:endParaRPr lang="ru-RU" b="1" u="sng" dirty="0" smtClean="0">
                <a:ln w="3175">
                  <a:solidFill>
                    <a:schemeClr val="tx1"/>
                  </a:solidFill>
                </a:ln>
                <a:solidFill>
                  <a:srgbClr val="5959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b="1" u="sng" dirty="0" smtClean="0">
                <a:ln w="3175">
                  <a:solidFill>
                    <a:schemeClr val="tx1"/>
                  </a:solidFill>
                </a:ln>
                <a:solidFill>
                  <a:srgbClr val="5959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indent="-180000" algn="just">
                <a:buFont typeface="Arial" panose="020B0604020202020204" pitchFamily="34" charset="0"/>
                <a:buChar char="•"/>
              </a:pP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степени удовлетворенности студентов качеством обучением в колледже;</a:t>
              </a:r>
            </a:p>
            <a:p>
              <a:pPr algn="just"/>
              <a:endPara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indent="-180000" algn="just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indent="-180000" algn="just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степени удовлетворенности работодателей качеством профессиональной подготовки выпускников и их конкурентоспособности на рынке труда;</a:t>
              </a:r>
            </a:p>
            <a:p>
              <a:pPr indent="-180000" algn="just">
                <a:buFont typeface="Arial" panose="020B0604020202020204" pitchFamily="34" charset="0"/>
                <a:buChar char="•"/>
              </a:pPr>
              <a:endPara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indent="-180000" algn="just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- выявление 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основных проблем в подготовке молодых специалистов для </a:t>
              </a: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определения 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стратегии развития </a:t>
              </a: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колледжа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ru-RU" b="1" u="sng" dirty="0">
                <a:ln w="3175">
                  <a:solidFill>
                    <a:schemeClr val="tx1"/>
                  </a:solidFill>
                </a:ln>
                <a:solidFill>
                  <a:srgbClr val="5959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/>
              <a:r>
                <a:rPr lang="ru-RU" b="1" dirty="0" smtClean="0">
                  <a:ln w="3175">
                    <a:solidFill>
                      <a:schemeClr val="tx1"/>
                    </a:solidFill>
                  </a:ln>
                  <a:solidFill>
                    <a:srgbClr val="595959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Участники опроса </a:t>
              </a: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45 респондентов (студенты 3-4-х курсов и представители работодателей из 7 образовательных организаций г. Воронежа )                 </a:t>
              </a:r>
            </a:p>
            <a:p>
              <a:pPr algn="just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ru-RU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964364" y="4797586"/>
              <a:ext cx="7757159" cy="1036871"/>
            </a:xfrm>
            <a:prstGeom prst="rect">
              <a:avLst/>
            </a:prstGeom>
            <a:noFill/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035520" y="6555495"/>
              <a:ext cx="7694015" cy="831297"/>
            </a:xfrm>
            <a:prstGeom prst="rect">
              <a:avLst/>
            </a:prstGeom>
            <a:noFill/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362610" y="2232125"/>
              <a:ext cx="1733798" cy="510620"/>
            </a:xfrm>
            <a:prstGeom prst="rect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ru-RU" b="1" dirty="0" smtClean="0">
                  <a:latin typeface="Times New Roman" pitchFamily="18" charset="0"/>
                  <a:ea typeface="Times New Roman" panose="02020603050405020304" pitchFamily="18" charset="0"/>
                  <a:cs typeface="Times New Roman" pitchFamily="18" charset="0"/>
                </a:rPr>
                <a:t>Определение: </a:t>
              </a:r>
              <a:endParaRPr lang="ru-RU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endParaRP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 flipH="1">
              <a:off x="2104554" y="2774243"/>
              <a:ext cx="2" cy="423773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rot="10800000">
              <a:off x="3155785" y="2326252"/>
              <a:ext cx="1207104" cy="1587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2" name="Прямоугольник 21"/>
          <p:cNvSpPr/>
          <p:nvPr/>
        </p:nvSpPr>
        <p:spPr>
          <a:xfrm>
            <a:off x="792480" y="2766950"/>
            <a:ext cx="8119871" cy="671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степени удовлетворенности обучающихся качеством образовательных услуг;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78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955964"/>
              </p:ext>
            </p:extLst>
          </p:nvPr>
        </p:nvGraphicFramePr>
        <p:xfrm>
          <a:off x="592516" y="785112"/>
          <a:ext cx="8234719" cy="2789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4719"/>
              </a:tblGrid>
              <a:tr h="661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Положительные  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компетенции,</a:t>
                      </a:r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выявленные у студентов: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800" dirty="0"/>
                    </a:p>
                  </a:txBody>
                  <a:tcPr/>
                </a:tc>
              </a:tr>
              <a:tr h="2127493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социальные компетенции и личные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качества;</a:t>
                      </a:r>
                    </a:p>
                    <a:p>
                      <a:pPr marL="342900" marR="0" indent="-34290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владение навыками работы на компьютере; </a:t>
                      </a:r>
                    </a:p>
                    <a:p>
                      <a:pPr marL="342900" marR="0" indent="-34290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владение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теоретическими знаниями;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общая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культура;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навыки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самоорганизации и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умение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организовать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других;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позитивная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направленность на педагогическую деятельность;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129686"/>
              </p:ext>
            </p:extLst>
          </p:nvPr>
        </p:nvGraphicFramePr>
        <p:xfrm>
          <a:off x="408545" y="3555884"/>
          <a:ext cx="8569200" cy="3066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9200"/>
              </a:tblGrid>
              <a:tr h="4320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омпетенции, которые необходимо формировать у будущих педагогов (требование профессионального стандарта):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готовность к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использованию современных технологий и методик для организации учебно-воспитательного процесса;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умение разработать образовательную программу, выбрать учебники и учебные комплекты;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умение работать с детьми с ОВЗ;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взаимодействие с другими специалистами в рамках психолого-педагогического консилиума.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266" name="Text Box 7"/>
          <p:cNvSpPr txBox="1">
            <a:spLocks noChangeArrowheads="1"/>
          </p:cNvSpPr>
          <p:nvPr/>
        </p:nvSpPr>
        <p:spPr bwMode="auto">
          <a:xfrm>
            <a:off x="1068779" y="53013"/>
            <a:ext cx="7730838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-354013" algn="ctr">
              <a:tabLst>
                <a:tab pos="354013" algn="l"/>
              </a:tabLst>
            </a:pP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ОПРОСА РАБОТОДАТЕЛЕЙ </a:t>
            </a:r>
          </a:p>
          <a:p>
            <a:pPr indent="-354013" algn="ctr">
              <a:tabLst>
                <a:tab pos="354013" algn="l"/>
              </a:tabLst>
            </a:pPr>
            <a:endParaRPr lang="ru-RU" altLang="ru-RU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4629" y="487681"/>
            <a:ext cx="82893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400" b="1" dirty="0" smtClean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Этапы реализации Проекта инновационной деятельности </a:t>
            </a:r>
            <a:endParaRPr lang="ru-RU" sz="2400" b="1" dirty="0">
              <a:ln w="3175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1045030" y="1609344"/>
            <a:ext cx="7952922" cy="4547352"/>
            <a:chOff x="1768122" y="842639"/>
            <a:chExt cx="7491440" cy="4412422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4026088" y="842639"/>
              <a:ext cx="5125424" cy="158281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pPr algn="just"/>
              <a:r>
                <a:rPr lang="ru-RU" sz="2000" b="1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III этап </a:t>
              </a:r>
              <a:r>
                <a:rPr lang="ru-RU" sz="2000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– обобщающий  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(сентябрь </a:t>
              </a:r>
              <a:r>
                <a:rPr lang="ru-RU" sz="2000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2019 - 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июнь 2020) </a:t>
              </a:r>
              <a:r>
                <a:rPr lang="ru-RU" sz="2000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– </a:t>
              </a:r>
              <a:r>
                <a:rPr lang="ru-RU" sz="2000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анализ 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достигнутых </a:t>
              </a:r>
              <a:r>
                <a:rPr lang="ru-RU" sz="2000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результатов, оценка эффективности реализации модели 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и определение перспектив дальнейшего развития </a:t>
              </a:r>
              <a:r>
                <a:rPr lang="ru-RU" sz="2000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«ГПК»</a:t>
              </a:r>
              <a:endParaRPr lang="ru-RU" sz="2000" dirty="0">
                <a:solidFill>
                  <a:schemeClr val="bg1"/>
                </a:solidFill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768122" y="4033170"/>
              <a:ext cx="7491440" cy="122189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pPr algn="just"/>
              <a:r>
                <a:rPr lang="ru-RU" sz="20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 этап </a:t>
              </a:r>
              <a:r>
                <a:rPr lang="ru-RU" sz="20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– подготовительный  (февраль - июнь 2017)  – разработка нормативно-правовой базы, создание </a:t>
              </a:r>
              <a:r>
                <a:rPr lang="ru-RU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новой модели подготовки будущих </a:t>
              </a:r>
              <a:r>
                <a:rPr lang="ru-RU" sz="20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педагогов и проектирование необходимых условий для реализации дуальной системы обучения.</a:t>
              </a:r>
              <a:endParaRPr lang="ru-RU" sz="2000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850431" y="2750367"/>
              <a:ext cx="6387152" cy="93773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 algn="just"/>
              <a:r>
                <a:rPr lang="ru-RU" sz="20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II этап </a:t>
              </a:r>
              <a:r>
                <a:rPr lang="ru-RU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– основной (сентябрь </a:t>
              </a:r>
              <a:r>
                <a:rPr lang="ru-RU" sz="20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2017 - </a:t>
              </a:r>
              <a:r>
                <a:rPr lang="ru-RU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июнь 2019) –  </a:t>
              </a:r>
              <a:r>
                <a:rPr lang="ru-RU" sz="20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внедрение модели дуального образования в практику подготовки специалистов среднего звена</a:t>
              </a:r>
              <a:endParaRPr lang="ru-RU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34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13266" y="365760"/>
            <a:ext cx="7704667" cy="1211737"/>
          </a:xfrm>
          <a:noFill/>
          <a:ln/>
        </p:spPr>
        <p:txBody>
          <a:bodyPr>
            <a:normAutofit fontScale="90000"/>
          </a:bodyPr>
          <a:lstStyle/>
          <a:p>
            <a:r>
              <a:rPr lang="ru-RU" sz="3200" b="1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направления реализации </a:t>
            </a:r>
            <a:r>
              <a:rPr lang="ru-RU" sz="3200" b="1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проекта в 2017/2018 учебном году</a:t>
            </a:r>
            <a:r>
              <a:rPr lang="ru-RU" sz="3200" b="1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Специальности</a:t>
            </a:r>
            <a:r>
              <a:rPr lang="ru-RU" sz="2700" b="1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3200" b="1" dirty="0">
              <a:ln>
                <a:noFill/>
              </a:ln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gray">
          <a:xfrm>
            <a:off x="25439" y="1685880"/>
            <a:ext cx="9155430" cy="2616173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/>
            </a:pPr>
            <a:endParaRPr lang="de-DE" noProof="1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197354" y="1844976"/>
            <a:ext cx="7594718" cy="732101"/>
            <a:chOff x="838374" y="4858159"/>
            <a:chExt cx="7680877" cy="1354490"/>
          </a:xfrm>
        </p:grpSpPr>
        <p:sp>
          <p:nvSpPr>
            <p:cNvPr id="440323" name="Text Box 3"/>
            <p:cNvSpPr txBox="1">
              <a:spLocks noChangeArrowheads="1"/>
            </p:cNvSpPr>
            <p:nvPr/>
          </p:nvSpPr>
          <p:spPr bwMode="gray">
            <a:xfrm>
              <a:off x="838374" y="4858159"/>
              <a:ext cx="408864" cy="854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2EB9B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1</a:t>
              </a:r>
              <a:endParaRPr lang="en-US" sz="2400" b="1" dirty="0">
                <a:solidFill>
                  <a:srgbClr val="2EB9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  <p:grpSp>
          <p:nvGrpSpPr>
            <p:cNvPr id="440324" name="Group 4"/>
            <p:cNvGrpSpPr>
              <a:grpSpLocks/>
            </p:cNvGrpSpPr>
            <p:nvPr/>
          </p:nvGrpSpPr>
          <p:grpSpPr bwMode="auto">
            <a:xfrm>
              <a:off x="1042806" y="5612574"/>
              <a:ext cx="235131" cy="228600"/>
              <a:chOff x="1776" y="1920"/>
              <a:chExt cx="1728" cy="1680"/>
            </a:xfrm>
          </p:grpSpPr>
          <p:sp>
            <p:nvSpPr>
              <p:cNvPr id="440325" name="Oval 5"/>
              <p:cNvSpPr>
                <a:spLocks noChangeArrowheads="1"/>
              </p:cNvSpPr>
              <p:nvPr/>
            </p:nvSpPr>
            <p:spPr bwMode="gray">
              <a:xfrm>
                <a:off x="177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2EB9B6"/>
                  </a:gs>
                  <a:gs pos="100000">
                    <a:srgbClr val="2EB9B6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26" name="Freeform 6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100000">
                    <a:srgbClr val="2EB9B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0328" name="AutoShape 8"/>
            <p:cNvSpPr>
              <a:spLocks noChangeArrowheads="1"/>
            </p:cNvSpPr>
            <p:nvPr/>
          </p:nvSpPr>
          <p:spPr bwMode="gray">
            <a:xfrm flipH="1">
              <a:off x="1321526" y="5145849"/>
              <a:ext cx="7197725" cy="1066800"/>
            </a:xfrm>
            <a:prstGeom prst="homePlate">
              <a:avLst>
                <a:gd name="adj" fmla="val 42044"/>
              </a:avLst>
            </a:prstGeom>
            <a:gradFill rotWithShape="1">
              <a:gsLst>
                <a:gs pos="0">
                  <a:srgbClr val="2EB9B6"/>
                </a:gs>
                <a:gs pos="100000">
                  <a:srgbClr val="7AECD4"/>
                </a:gs>
              </a:gsLst>
              <a:lin ang="0" scaled="1"/>
            </a:gra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2EB9B6"/>
              </a:extrusionClr>
            </a:sp3d>
            <a:extLst>
              <a:ext uri="{91240B29-F687-4F45-9708-019B960494DF}">
                <a14:hiddenLine xmlns:a14="http://schemas.microsoft.com/office/drawing/2010/main" w="9525" algn="ctr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1060473" y="4864190"/>
            <a:ext cx="7707875" cy="772951"/>
            <a:chOff x="814551" y="2444193"/>
            <a:chExt cx="7707875" cy="1430068"/>
          </a:xfrm>
        </p:grpSpPr>
        <p:sp>
          <p:nvSpPr>
            <p:cNvPr id="440337" name="Text Box 17"/>
            <p:cNvSpPr txBox="1">
              <a:spLocks noChangeArrowheads="1"/>
            </p:cNvSpPr>
            <p:nvPr/>
          </p:nvSpPr>
          <p:spPr bwMode="gray">
            <a:xfrm>
              <a:off x="814551" y="2444193"/>
              <a:ext cx="404278" cy="854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6CEF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b="1" dirty="0" smtClean="0">
                  <a:solidFill>
                    <a:srgbClr val="00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3</a:t>
              </a:r>
              <a:endParaRPr lang="en-US" sz="2400" b="1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  <p:grpSp>
          <p:nvGrpSpPr>
            <p:cNvPr id="440338" name="Group 18"/>
            <p:cNvGrpSpPr>
              <a:grpSpLocks/>
            </p:cNvGrpSpPr>
            <p:nvPr/>
          </p:nvGrpSpPr>
          <p:grpSpPr bwMode="auto">
            <a:xfrm>
              <a:off x="961163" y="3204717"/>
              <a:ext cx="228600" cy="228600"/>
              <a:chOff x="2016" y="1920"/>
              <a:chExt cx="1680" cy="1680"/>
            </a:xfrm>
          </p:grpSpPr>
          <p:sp>
            <p:nvSpPr>
              <p:cNvPr id="440339" name="Oval 19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3399FF"/>
                  </a:gs>
                  <a:gs pos="100000">
                    <a:srgbClr val="33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40" name="Freeform 2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99FF">
                      <a:gamma/>
                      <a:tint val="3137"/>
                      <a:invGamma/>
                    </a:srgbClr>
                  </a:gs>
                  <a:gs pos="100000">
                    <a:srgbClr val="3399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0342" name="AutoShape 22"/>
            <p:cNvSpPr>
              <a:spLocks noChangeArrowheads="1"/>
            </p:cNvSpPr>
            <p:nvPr/>
          </p:nvSpPr>
          <p:spPr bwMode="gray">
            <a:xfrm flipH="1">
              <a:off x="1215889" y="2807461"/>
              <a:ext cx="7306537" cy="1066800"/>
            </a:xfrm>
            <a:prstGeom prst="homePlate">
              <a:avLst>
                <a:gd name="adj" fmla="val 39083"/>
              </a:avLst>
            </a:prstGeom>
            <a:gradFill rotWithShape="1">
              <a:gsLst>
                <a:gs pos="0">
                  <a:srgbClr val="5491D4"/>
                </a:gs>
                <a:gs pos="100000">
                  <a:srgbClr val="99CCFF"/>
                </a:gs>
              </a:gsLst>
              <a:lin ang="0" scaled="1"/>
            </a:gra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5491D4"/>
              </a:extrusionClr>
            </a:sp3d>
            <a:extLst>
              <a:ext uri="{91240B29-F687-4F45-9708-019B960494DF}">
                <a14:hiddenLine xmlns:a14="http://schemas.microsoft.com/office/drawing/2010/main" w="9525" algn="ctr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44.02.02.  Преподавание в начальных классах – </a:t>
              </a:r>
              <a:r>
                <a:rPr lang="ru-RU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2 гр</a:t>
              </a:r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ru-RU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(50 чел</a:t>
              </a:r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  <a:p>
              <a:endParaRPr lang="en-US" dirty="0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1109081" y="3261204"/>
            <a:ext cx="7659267" cy="735717"/>
            <a:chOff x="756116" y="1333569"/>
            <a:chExt cx="7769484" cy="1361180"/>
          </a:xfrm>
        </p:grpSpPr>
        <p:sp>
          <p:nvSpPr>
            <p:cNvPr id="440344" name="Text Box 24"/>
            <p:cNvSpPr txBox="1">
              <a:spLocks noChangeArrowheads="1"/>
            </p:cNvSpPr>
            <p:nvPr/>
          </p:nvSpPr>
          <p:spPr bwMode="gray">
            <a:xfrm>
              <a:off x="756116" y="1333569"/>
              <a:ext cx="410096" cy="854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FF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2</a:t>
              </a:r>
              <a:endParaRPr lang="en-US" sz="24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  <p:grpSp>
          <p:nvGrpSpPr>
            <p:cNvPr id="440345" name="Group 25"/>
            <p:cNvGrpSpPr>
              <a:grpSpLocks/>
            </p:cNvGrpSpPr>
            <p:nvPr/>
          </p:nvGrpSpPr>
          <p:grpSpPr bwMode="auto">
            <a:xfrm>
              <a:off x="961164" y="2029586"/>
              <a:ext cx="228600" cy="228600"/>
              <a:chOff x="2016" y="1920"/>
              <a:chExt cx="1680" cy="1680"/>
            </a:xfrm>
          </p:grpSpPr>
          <p:sp>
            <p:nvSpPr>
              <p:cNvPr id="440346" name="Oval 26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47" name="Freeform 27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6600">
                      <a:gamma/>
                      <a:tint val="0"/>
                      <a:invGamma/>
                    </a:srgbClr>
                  </a:gs>
                  <a:gs pos="100000">
                    <a:srgbClr val="FF66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0349" name="AutoShape 29"/>
            <p:cNvSpPr>
              <a:spLocks noChangeArrowheads="1"/>
            </p:cNvSpPr>
            <p:nvPr/>
          </p:nvSpPr>
          <p:spPr bwMode="gray">
            <a:xfrm flipH="1">
              <a:off x="1189763" y="1627949"/>
              <a:ext cx="7335837" cy="1066800"/>
            </a:xfrm>
            <a:prstGeom prst="homePlate">
              <a:avLst>
                <a:gd name="adj" fmla="val 37730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0" scaled="1"/>
            </a:gra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91240B29-F687-4F45-9708-019B960494DF}">
                <a14:hiddenLine xmlns:a14="http://schemas.microsoft.com/office/drawing/2010/main" w="9525" algn="ctr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40350" name="Text Box 30"/>
            <p:cNvSpPr txBox="1">
              <a:spLocks noChangeArrowheads="1"/>
            </p:cNvSpPr>
            <p:nvPr/>
          </p:nvSpPr>
          <p:spPr bwMode="gray">
            <a:xfrm>
              <a:off x="1308269" y="1802228"/>
              <a:ext cx="6871371" cy="683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44.02.01.  Дошкольное образование – </a:t>
              </a:r>
              <a:r>
                <a:rPr lang="ru-RU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 гр. (49 чел</a:t>
              </a:r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.)</a:t>
              </a:r>
            </a:p>
          </p:txBody>
        </p:sp>
      </p:grpSp>
      <p:sp>
        <p:nvSpPr>
          <p:cNvPr id="36" name="Text Box 30"/>
          <p:cNvSpPr txBox="1">
            <a:spLocks noChangeArrowheads="1"/>
          </p:cNvSpPr>
          <p:nvPr/>
        </p:nvSpPr>
        <p:spPr bwMode="gray">
          <a:xfrm>
            <a:off x="2006061" y="2095852"/>
            <a:ext cx="62911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53.0201 – Музыкальное образование -  2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гр. (47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чел.)</a:t>
            </a:r>
          </a:p>
        </p:txBody>
      </p:sp>
    </p:spTree>
    <p:extLst>
      <p:ext uri="{BB962C8B-B14F-4D97-AF65-F5344CB8AC3E}">
        <p14:creationId xmlns:p14="http://schemas.microsoft.com/office/powerpoint/2010/main" val="312802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0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4"/>
          <p:cNvSpPr>
            <a:spLocks noChangeArrowheads="1"/>
          </p:cNvSpPr>
          <p:nvPr/>
        </p:nvSpPr>
        <p:spPr bwMode="gray">
          <a:xfrm>
            <a:off x="0" y="2714904"/>
            <a:ext cx="7788587" cy="1124952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tint val="0"/>
                  <a:invGamma/>
                  <a:alpha val="0"/>
                </a:srgbClr>
              </a:gs>
              <a:gs pos="100000">
                <a:srgbClr val="FF6699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gray">
          <a:xfrm>
            <a:off x="216074" y="3945698"/>
            <a:ext cx="7525011" cy="1014609"/>
          </a:xfrm>
          <a:prstGeom prst="rect">
            <a:avLst/>
          </a:prstGeom>
          <a:gradFill rotWithShape="1">
            <a:gsLst>
              <a:gs pos="0">
                <a:srgbClr val="99CC00">
                  <a:gamma/>
                  <a:tint val="0"/>
                  <a:invGamma/>
                  <a:alpha val="0"/>
                </a:srgbClr>
              </a:gs>
              <a:gs pos="100000">
                <a:srgbClr val="99CC00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gray">
          <a:xfrm>
            <a:off x="0" y="5022937"/>
            <a:ext cx="7741085" cy="1473743"/>
          </a:xfrm>
          <a:prstGeom prst="rect">
            <a:avLst/>
          </a:prstGeom>
          <a:gradFill rotWithShape="1">
            <a:gsLst>
              <a:gs pos="0">
                <a:srgbClr val="FF9900">
                  <a:gamma/>
                  <a:tint val="0"/>
                  <a:invGamma/>
                  <a:alpha val="0"/>
                </a:srgbClr>
              </a:gs>
              <a:gs pos="100000">
                <a:srgbClr val="FF9900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gray">
          <a:xfrm>
            <a:off x="-735903" y="1101645"/>
            <a:ext cx="8476988" cy="1459915"/>
          </a:xfrm>
          <a:prstGeom prst="rect">
            <a:avLst/>
          </a:prstGeom>
          <a:gradFill rotWithShape="1">
            <a:gsLst>
              <a:gs pos="0">
                <a:srgbClr val="93B1FD">
                  <a:gamma/>
                  <a:tint val="0"/>
                  <a:invGamma/>
                  <a:alpha val="0"/>
                </a:srgbClr>
              </a:gs>
              <a:gs pos="100000">
                <a:srgbClr val="93B1FD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203882" y="201738"/>
            <a:ext cx="7525011" cy="7945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ПРОЕКТЫ НОРМАТИВНО-ПРАВОВЫХ ДОКУМЕНТОВ   </a:t>
            </a:r>
          </a:p>
          <a:p>
            <a:pPr algn="ctr">
              <a:lnSpc>
                <a:spcPct val="150000"/>
              </a:lnSpc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 ДУАЛЬНОЙ  СИСТЕМЕ ОБУЧЕНИЯ</a:t>
            </a: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77800" lvl="0" algn="just">
              <a:spcAft>
                <a:spcPts val="0"/>
              </a:spcAft>
            </a:pPr>
            <a:endParaRPr lang="ru-RU" sz="17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177800" lvl="0" algn="just">
              <a:spcAft>
                <a:spcPts val="0"/>
              </a:spcAft>
            </a:pPr>
            <a:endParaRPr lang="ru-RU" sz="17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969895" algn="ctr"/>
                <a:tab pos="5940425" algn="r"/>
              </a:tabLst>
            </a:pPr>
            <a:endParaRPr lang="ru-RU" sz="17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398119" y="1414773"/>
            <a:ext cx="864281" cy="844826"/>
            <a:chOff x="3938" y="1968"/>
            <a:chExt cx="430" cy="437"/>
          </a:xfrm>
        </p:grpSpPr>
        <p:grpSp>
          <p:nvGrpSpPr>
            <p:cNvPr id="10" name="Group 12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2016" y="1920"/>
              <a:chExt cx="1680" cy="1680"/>
            </a:xfrm>
          </p:grpSpPr>
          <p:sp>
            <p:nvSpPr>
              <p:cNvPr id="12" name="Oval 13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3B1FD"/>
                  </a:gs>
                  <a:gs pos="100000">
                    <a:srgbClr val="93B1FD">
                      <a:gamma/>
                      <a:shade val="30196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Freeform 14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3B1FD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Text Box 15"/>
            <p:cNvSpPr txBox="1">
              <a:spLocks noChangeArrowheads="1"/>
            </p:cNvSpPr>
            <p:nvPr/>
          </p:nvSpPr>
          <p:spPr bwMode="gray">
            <a:xfrm>
              <a:off x="4045" y="2074"/>
              <a:ext cx="201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1</a:t>
              </a:r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14" name="Group 25"/>
          <p:cNvGrpSpPr>
            <a:grpSpLocks/>
          </p:cNvGrpSpPr>
          <p:nvPr/>
        </p:nvGrpSpPr>
        <p:grpSpPr bwMode="auto">
          <a:xfrm>
            <a:off x="446887" y="2864100"/>
            <a:ext cx="875393" cy="852210"/>
            <a:chOff x="1488" y="1968"/>
            <a:chExt cx="432" cy="432"/>
          </a:xfrm>
        </p:grpSpPr>
        <p:grpSp>
          <p:nvGrpSpPr>
            <p:cNvPr id="15" name="Group 26"/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2016" y="1920"/>
              <a:chExt cx="1680" cy="1680"/>
            </a:xfrm>
          </p:grpSpPr>
          <p:sp>
            <p:nvSpPr>
              <p:cNvPr id="17" name="Oval 27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99"/>
                  </a:gs>
                  <a:gs pos="100000">
                    <a:srgbClr val="FF9999">
                      <a:gamma/>
                      <a:shade val="39216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28"/>
              <p:cNvSpPr>
                <a:spLocks/>
              </p:cNvSpPr>
              <p:nvPr/>
            </p:nvSpPr>
            <p:spPr bwMode="gray">
              <a:xfrm>
                <a:off x="2209" y="1971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9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" name="Text Box 29"/>
            <p:cNvSpPr txBox="1">
              <a:spLocks noChangeArrowheads="1"/>
            </p:cNvSpPr>
            <p:nvPr/>
          </p:nvSpPr>
          <p:spPr bwMode="gray">
            <a:xfrm>
              <a:off x="1597" y="2067"/>
              <a:ext cx="207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2</a:t>
              </a:r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396490" y="4094603"/>
            <a:ext cx="881872" cy="837400"/>
            <a:chOff x="3552" y="3339"/>
            <a:chExt cx="412" cy="392"/>
          </a:xfrm>
        </p:grpSpPr>
        <p:grpSp>
          <p:nvGrpSpPr>
            <p:cNvPr id="20" name="Group 19"/>
            <p:cNvGrpSpPr>
              <a:grpSpLocks/>
            </p:cNvGrpSpPr>
            <p:nvPr/>
          </p:nvGrpSpPr>
          <p:grpSpPr bwMode="auto">
            <a:xfrm>
              <a:off x="3552" y="3339"/>
              <a:ext cx="412" cy="392"/>
              <a:chOff x="2016" y="1920"/>
              <a:chExt cx="1680" cy="1680"/>
            </a:xfrm>
          </p:grpSpPr>
          <p:sp>
            <p:nvSpPr>
              <p:cNvPr id="22" name="Oval 20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CC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Text Box 22"/>
            <p:cNvSpPr txBox="1">
              <a:spLocks noChangeArrowheads="1"/>
            </p:cNvSpPr>
            <p:nvPr/>
          </p:nvSpPr>
          <p:spPr bwMode="gray">
            <a:xfrm>
              <a:off x="3667" y="3427"/>
              <a:ext cx="196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3</a:t>
              </a:r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424086" y="5344538"/>
            <a:ext cx="908800" cy="843101"/>
            <a:chOff x="8167860" y="4592319"/>
            <a:chExt cx="908800" cy="843101"/>
          </a:xfrm>
        </p:grpSpPr>
        <p:grpSp>
          <p:nvGrpSpPr>
            <p:cNvPr id="25" name="Group 5"/>
            <p:cNvGrpSpPr>
              <a:grpSpLocks/>
            </p:cNvGrpSpPr>
            <p:nvPr/>
          </p:nvGrpSpPr>
          <p:grpSpPr bwMode="auto">
            <a:xfrm>
              <a:off x="8167860" y="4592319"/>
              <a:ext cx="908800" cy="843101"/>
              <a:chOff x="2016" y="1920"/>
              <a:chExt cx="1680" cy="1680"/>
            </a:xfrm>
          </p:grpSpPr>
          <p:sp>
            <p:nvSpPr>
              <p:cNvPr id="27" name="Oval 6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FF9900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Freeform 7"/>
              <p:cNvSpPr>
                <a:spLocks/>
              </p:cNvSpPr>
              <p:nvPr/>
            </p:nvSpPr>
            <p:spPr bwMode="gray">
              <a:xfrm>
                <a:off x="2212" y="1975"/>
                <a:ext cx="1296" cy="597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" name="Text Box 8"/>
            <p:cNvSpPr txBox="1">
              <a:spLocks noChangeArrowheads="1"/>
            </p:cNvSpPr>
            <p:nvPr/>
          </p:nvSpPr>
          <p:spPr bwMode="gray">
            <a:xfrm>
              <a:off x="8444378" y="4798818"/>
              <a:ext cx="40427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4</a:t>
              </a:r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</p:grp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268224" y="1300499"/>
          <a:ext cx="7424928" cy="56113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7696"/>
                <a:gridCol w="6047232"/>
              </a:tblGrid>
              <a:tr h="13817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Программы подготовки специалистов среднего звена и учебные планы дуального обучения по специальностям: 53.02.01 Музыкальное образование,  44.02.01 Дошкольное образование . </a:t>
                      </a:r>
                      <a:endParaRPr lang="ru-RU" sz="1800" b="1" dirty="0" smtClean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442543"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8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Расчет часов по учебной и производственной практике в системе дуального обучения по специальностям: 53.02.01 Музыкальное образование, 44.02.01 Дошкольное образование.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90158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Порядок организации, проведения и оплаты учебной и производственной практики студентов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77082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Договор  Колледж – Муниципалитет – Образовательная организация - ВИРО  об организации и проведению дуального обучения в условиях сетевого взаимодействия ГБПОУ ВО «ГПК» и образовательных организаций региона, Ученический договора о дуальном обучении.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1034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2400" b="1" dirty="0" smtClean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осуществления </a:t>
            </a:r>
            <a:r>
              <a:rPr lang="ru-RU" sz="2400" b="1" dirty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дуального </a:t>
            </a:r>
            <a:r>
              <a:rPr lang="ru-RU" sz="2400" b="1" dirty="0" smtClean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определены образовательные организации:</a:t>
            </a:r>
            <a:endParaRPr lang="ru-RU" sz="2400" b="1" dirty="0">
              <a:ln w="3175">
                <a:solidFill>
                  <a:schemeClr val="accent1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308997"/>
              </p:ext>
            </p:extLst>
          </p:nvPr>
        </p:nvGraphicFramePr>
        <p:xfrm>
          <a:off x="0" y="1110342"/>
          <a:ext cx="9144000" cy="5991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1953"/>
                <a:gridCol w="6282047"/>
              </a:tblGrid>
              <a:tr h="35257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СПЕЦИАЛЬНОСТИ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ОРГАНИЗАЦИИ-ПАРТНЕРЫ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253924"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53.02.01  Музыкальное образование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KaiTi" pitchFamily="49" charset="-122"/>
                          <a:cs typeface="Times New Roman" pitchFamily="18" charset="0"/>
                        </a:rPr>
                        <a:t>МБДОУ «Детский сад КВ» № 29;МБДОУ «Центр развития ребенка» № 194;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KaiTi" pitchFamily="49" charset="-122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KaiTi" pitchFamily="49" charset="-122"/>
                          <a:cs typeface="Times New Roman" pitchFamily="18" charset="0"/>
                        </a:rPr>
                        <a:t>МБДОУ «Детский сад общеразвивающего вида № 141»;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KaiTi" pitchFamily="49" charset="-122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KaiTi" pitchFamily="49" charset="-122"/>
                          <a:cs typeface="Times New Roman" pitchFamily="18" charset="0"/>
                        </a:rPr>
                        <a:t>МБДОУ «Центр развития ребенка» № 182;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KaiTi" pitchFamily="49" charset="-122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KaiTi" pitchFamily="49" charset="-122"/>
                          <a:cs typeface="Times New Roman" pitchFamily="18" charset="0"/>
                        </a:rPr>
                        <a:t>МБДОУ «Детский сад КВ» № 71;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KaiTi" pitchFamily="49" charset="-122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KaiTi" pitchFamily="49" charset="-122"/>
                          <a:cs typeface="Times New Roman" pitchFamily="18" charset="0"/>
                        </a:rPr>
                        <a:t>МБДОУ «Центр развития ребенка» № 99;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KaiTi" pitchFamily="49" charset="-122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KaiTi" pitchFamily="49" charset="-122"/>
                          <a:cs typeface="Times New Roman" pitchFamily="18" charset="0"/>
                        </a:rPr>
                        <a:t>МБОУЛ ВУВК им. А.П. Киселева;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KaiTi" pitchFamily="49" charset="-122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KaiTi" pitchFamily="49" charset="-122"/>
                          <a:cs typeface="Times New Roman" pitchFamily="18" charset="0"/>
                        </a:rPr>
                        <a:t>МБОУ Гимназия им. А. Платонова;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KaiTi" pitchFamily="49" charset="-122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KaiTi" pitchFamily="49" charset="-122"/>
                          <a:cs typeface="Times New Roman" pitchFamily="18" charset="0"/>
                        </a:rPr>
                        <a:t>МБОУ СОШ № 38 с УИОП им. Е.А. Болховитинова;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KaiTi" pitchFamily="49" charset="-122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KaiTi" pitchFamily="49" charset="-122"/>
                          <a:cs typeface="Times New Roman" pitchFamily="18" charset="0"/>
                        </a:rPr>
                        <a:t>МБОУ СОШ № 55; 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KaiTi" pitchFamily="49" charset="-122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KaiTi" pitchFamily="49" charset="-122"/>
                          <a:cs typeface="Times New Roman" pitchFamily="18" charset="0"/>
                        </a:rPr>
                        <a:t>МБОУ СОШ № 1 с УИОП;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KaiTi" pitchFamily="49" charset="-122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KaiTi" pitchFamily="49" charset="-122"/>
                          <a:cs typeface="Times New Roman" pitchFamily="18" charset="0"/>
                        </a:rPr>
                        <a:t>МБОУ Гимназия № 1; 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KaiTi" pitchFamily="49" charset="-122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KaiTi" pitchFamily="49" charset="-122"/>
                          <a:cs typeface="Times New Roman" pitchFamily="18" charset="0"/>
                        </a:rPr>
                        <a:t>МБОУ Прогимназия № 2;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KaiTi" pitchFamily="49" charset="-122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KaiTi" pitchFamily="49" charset="-122"/>
                          <a:cs typeface="Times New Roman" pitchFamily="18" charset="0"/>
                        </a:rPr>
                        <a:t>МБОУЛ «МОК № 2», 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KaiTi" pitchFamily="49" charset="-122"/>
                          <a:cs typeface="Times New Roman" pitchFamily="18" charset="0"/>
                        </a:rPr>
                        <a:t>МБОУ СОШ № 88 с УИОП;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KaiTi" pitchFamily="49" charset="-122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KaiTi" pitchFamily="49" charset="-122"/>
                          <a:cs typeface="Times New Roman" pitchFamily="18" charset="0"/>
                        </a:rPr>
                        <a:t>МБОУ СОШ № 1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53266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44.02.01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ошкольное образование</a:t>
                      </a:r>
                    </a:p>
                    <a:p>
                      <a:pPr algn="l"/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698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МБДОУ «Детский сад КВ» № 29;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МБДОУ «Центр развития ребенка» № 194;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МБДОУ «Детский сад общеразвивающего вида № 141»;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МБДОУ «Центр развития ребенка» № 182;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МБДОУ «Детский сад КВ» № 71;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МБДОУ «Центр развития ребенка» № 99;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МБОУЛ ВУВК им. А.П. Киселева;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Гимназия им. А. Платонова.</a:t>
                      </a:r>
                    </a:p>
                  </a:txBody>
                  <a:tcPr>
                    <a:solidFill>
                      <a:srgbClr val="F69864"/>
                    </a:solidFill>
                  </a:tcPr>
                </a:tc>
              </a:tr>
              <a:tr h="1773087"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44.02.02.  Преподавание в начальных классах</a:t>
                      </a:r>
                    </a:p>
                    <a:p>
                      <a:pPr algn="l"/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МБОУЛ ВУВК им. А.П. Киселева;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Гимназия им. А. Платонова;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СОШ № 38 с УИОП им. Е.А. Болховитинова;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СОШ № 55; 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СОШ № 1 с УИОП;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Гимназия № 1; 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Прогимназия № 2;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МБОУЛ «МОК № 2», 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СОШ № 88 с УИОП;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СОШ № 101.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65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2761" y="163286"/>
            <a:ext cx="7704667" cy="152301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Участники дуального обучения</a:t>
            </a:r>
            <a:br>
              <a:rPr lang="ru-RU" sz="2800" b="1" dirty="0" smtClean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Специальность </a:t>
            </a:r>
            <a:br>
              <a:rPr lang="ru-RU" sz="2800" b="1" dirty="0" smtClean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53.02.01 Музыкальное образование</a:t>
            </a:r>
            <a:br>
              <a:rPr lang="ru-RU" sz="2800" b="1" dirty="0" smtClean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2017/2018 уч. г.</a:t>
            </a:r>
            <a:endParaRPr lang="ru-RU" sz="2800" b="1" dirty="0">
              <a:ln w="3175">
                <a:solidFill>
                  <a:schemeClr val="accent1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41594213"/>
              </p:ext>
            </p:extLst>
          </p:nvPr>
        </p:nvGraphicFramePr>
        <p:xfrm>
          <a:off x="4062057" y="1905337"/>
          <a:ext cx="4835456" cy="3605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886738409"/>
              </p:ext>
            </p:extLst>
          </p:nvPr>
        </p:nvGraphicFramePr>
        <p:xfrm>
          <a:off x="215770" y="1918123"/>
          <a:ext cx="4835456" cy="3605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37028" y="4701602"/>
            <a:ext cx="38523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Всего студентов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отделении – 83;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участников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дуального обучения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−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47 чел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(57%)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65093" y="4643063"/>
            <a:ext cx="39456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Всего 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отделении – 19;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участников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дуального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обучения – 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17 чел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(89%)</a:t>
            </a:r>
            <a:endParaRPr lang="ru-RU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581272" y="1965875"/>
            <a:ext cx="0" cy="4176258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32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3800</TotalTime>
  <Words>2038</Words>
  <Application>Microsoft Office PowerPoint</Application>
  <PresentationFormat>Экран (4:3)</PresentationFormat>
  <Paragraphs>496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Параллакс</vt:lpstr>
      <vt:lpstr>Департамент образования, науки и молодежной политики  Воронежской области ГБОУ ДПО ВО «Институт развития образования» (выступление на заседании педагогического совета ГБПОУ ВО «ГПК») зам. директора по УМР Ермакова В.Н.</vt:lpstr>
      <vt:lpstr>Основные участники проекта</vt:lpstr>
      <vt:lpstr>Презентация PowerPoint</vt:lpstr>
      <vt:lpstr>Презентация PowerPoint</vt:lpstr>
      <vt:lpstr>Презентация PowerPoint</vt:lpstr>
      <vt:lpstr>Основные направления реализации проекта в 2017/2018 учебном году Специальности:</vt:lpstr>
      <vt:lpstr>Презентация PowerPoint</vt:lpstr>
      <vt:lpstr>Для осуществления дуального обучение определены образовательные организации:</vt:lpstr>
      <vt:lpstr>Участники дуального обучения Специальность  53.02.01 Музыкальное образование 2017/2018 уч. г.</vt:lpstr>
      <vt:lpstr>Презентация PowerPoint</vt:lpstr>
      <vt:lpstr>НОВЫЙ МОДУЛЬ  по специальности  53.02.01 Музыкальное образование</vt:lpstr>
      <vt:lpstr>Презентация PowerPoint</vt:lpstr>
      <vt:lpstr>Участники дуального обучения  Специальность 44.02.01 Дошкольное образование 2017/2018 уч. г. </vt:lpstr>
      <vt:lpstr>Презентация PowerPoint</vt:lpstr>
      <vt:lpstr>Презентация PowerPoint</vt:lpstr>
      <vt:lpstr>Участники дуального обучения  Специальность 44.02.02 Преподавание в начальных классах 2017/2018 уч. год </vt:lpstr>
      <vt:lpstr>Участники проекта инновационной деятельности  по дуальному  образованию</vt:lpstr>
      <vt:lpstr>Презентация PowerPoint</vt:lpstr>
      <vt:lpstr>Презентация PowerPoint</vt:lpstr>
      <vt:lpstr>Финансово-экономический расчет  проекта  инновационной деятельности    «Практико-ориентированная подготовка педагогов дошкольного и общего  образования  в условиях сетевого взаимодействия ГБПОУ Воронежской области  «Губернский педагогический колледж» и образовательных организаций региона»  2017-2018 учебный год</vt:lpstr>
      <vt:lpstr>Преимущества дуального обучения </vt:lpstr>
      <vt:lpstr>Презентация PowerPoint</vt:lpstr>
      <vt:lpstr>  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Image&amp;Matros ®</dc:creator>
  <cp:lastModifiedBy>Вера</cp:lastModifiedBy>
  <cp:revision>301</cp:revision>
  <cp:lastPrinted>2017-06-28T14:44:28Z</cp:lastPrinted>
  <dcterms:created xsi:type="dcterms:W3CDTF">2016-12-04T13:56:29Z</dcterms:created>
  <dcterms:modified xsi:type="dcterms:W3CDTF">2017-07-06T06:18:00Z</dcterms:modified>
</cp:coreProperties>
</file>