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92" r:id="rId3"/>
    <p:sldId id="287" r:id="rId4"/>
    <p:sldId id="257" r:id="rId5"/>
    <p:sldId id="264" r:id="rId6"/>
    <p:sldId id="263" r:id="rId7"/>
    <p:sldId id="286" r:id="rId8"/>
    <p:sldId id="282" r:id="rId9"/>
    <p:sldId id="273" r:id="rId10"/>
    <p:sldId id="290" r:id="rId11"/>
    <p:sldId id="291" r:id="rId12"/>
    <p:sldId id="280" r:id="rId13"/>
    <p:sldId id="283" r:id="rId14"/>
    <p:sldId id="271" r:id="rId15"/>
    <p:sldId id="272" r:id="rId16"/>
    <p:sldId id="277" r:id="rId17"/>
    <p:sldId id="278" r:id="rId18"/>
    <p:sldId id="270" r:id="rId19"/>
    <p:sldId id="267" r:id="rId20"/>
    <p:sldId id="288" r:id="rId21"/>
    <p:sldId id="289" r:id="rId22"/>
    <p:sldId id="265" r:id="rId23"/>
    <p:sldId id="258" r:id="rId24"/>
    <p:sldId id="262" r:id="rId25"/>
  </p:sldIdLst>
  <p:sldSz cx="9144000" cy="6858000" type="screen4x3"/>
  <p:notesSz cx="7105650" cy="10236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89130" autoAdjust="0"/>
  </p:normalViewPr>
  <p:slideViewPr>
    <p:cSldViewPr>
      <p:cViewPr varScale="1">
        <p:scale>
          <a:sx n="94" d="100"/>
          <a:sy n="94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115" cy="511810"/>
          </a:xfrm>
          <a:prstGeom prst="rect">
            <a:avLst/>
          </a:prstGeom>
        </p:spPr>
        <p:txBody>
          <a:bodyPr vert="horz" lIns="99094" tIns="49547" rIns="99094" bIns="4954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1" y="0"/>
            <a:ext cx="3079115" cy="511810"/>
          </a:xfrm>
          <a:prstGeom prst="rect">
            <a:avLst/>
          </a:prstGeom>
        </p:spPr>
        <p:txBody>
          <a:bodyPr vert="horz" lIns="99094" tIns="49547" rIns="99094" bIns="49547" rtlCol="0"/>
          <a:lstStyle>
            <a:lvl1pPr algn="r">
              <a:defRPr sz="1300"/>
            </a:lvl1pPr>
          </a:lstStyle>
          <a:p>
            <a:fld id="{14229C99-DDC9-4BEF-AF5C-6F9B6C4B05A1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94" tIns="49547" rIns="99094" bIns="495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5" y="4862195"/>
            <a:ext cx="5684520" cy="4606290"/>
          </a:xfrm>
          <a:prstGeom prst="rect">
            <a:avLst/>
          </a:prstGeom>
        </p:spPr>
        <p:txBody>
          <a:bodyPr vert="horz" lIns="99094" tIns="49547" rIns="99094" bIns="495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2613"/>
            <a:ext cx="3079115" cy="511810"/>
          </a:xfrm>
          <a:prstGeom prst="rect">
            <a:avLst/>
          </a:prstGeom>
        </p:spPr>
        <p:txBody>
          <a:bodyPr vert="horz" lIns="99094" tIns="49547" rIns="99094" bIns="4954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1" y="9722613"/>
            <a:ext cx="3079115" cy="511810"/>
          </a:xfrm>
          <a:prstGeom prst="rect">
            <a:avLst/>
          </a:prstGeom>
        </p:spPr>
        <p:txBody>
          <a:bodyPr vert="horz" lIns="99094" tIns="49547" rIns="99094" bIns="49547" rtlCol="0" anchor="b"/>
          <a:lstStyle>
            <a:lvl1pPr algn="r">
              <a:defRPr sz="1300"/>
            </a:lvl1pPr>
          </a:lstStyle>
          <a:p>
            <a:fld id="{772DE4FD-4538-4CF9-A287-EB77AEF9D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3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задания. Вопросы появляются по щелчку </a:t>
            </a:r>
            <a:r>
              <a:rPr lang="ru-RU" b="1" dirty="0" smtClean="0"/>
              <a:t>ЛКМ </a:t>
            </a:r>
            <a:r>
              <a:rPr lang="ru-RU" b="0" dirty="0" smtClean="0"/>
              <a:t>на </a:t>
            </a:r>
            <a:r>
              <a:rPr lang="ru-RU" b="1" i="1" dirty="0" smtClean="0"/>
              <a:t>триггер - книги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E4FD-4538-4CF9-A287-EB77AEF9D1C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53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/>
              <a:t>Слайд для образца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180E8-734D-4718-8511-942A1FB0B04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таких заданий несколько – просто дублируйте слайд.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E4FD-4538-4CF9-A287-EB77AEF9D1C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93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для образца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E4FD-4538-4CF9-A287-EB77AEF9D1C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61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5135" indent="-30966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669" indent="-2477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4137" indent="-2477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604" indent="-2477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5072" indent="-2477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0540" indent="-2477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6007" indent="-2477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1475" indent="-2477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024D3F-2560-4710-9A6F-AA8C740A526F}" type="slidenum">
              <a:rPr lang="ru-RU"/>
              <a:pPr eaLnBrk="1" hangingPunct="1"/>
              <a:t>18</a:t>
            </a:fld>
            <a:endParaRPr lang="ru-RU"/>
          </a:p>
        </p:txBody>
      </p:sp>
      <p:sp>
        <p:nvSpPr>
          <p:cNvPr id="3277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Вставьте свои рисунки или картинки.</a:t>
            </a:r>
            <a:r>
              <a:rPr lang="ru-RU" baseline="0" dirty="0" smtClean="0"/>
              <a:t> Запишите ответы. По щелчку на </a:t>
            </a:r>
            <a:r>
              <a:rPr lang="ru-RU" b="1" i="1" baseline="0" dirty="0" smtClean="0"/>
              <a:t>триггере – тетрадь</a:t>
            </a:r>
            <a:r>
              <a:rPr lang="ru-RU" baseline="0" dirty="0" smtClean="0"/>
              <a:t>– ответы «встают на свои места»</a:t>
            </a:r>
            <a:endParaRPr lang="ru-RU" dirty="0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4024891" y="9722613"/>
            <a:ext cx="3079115" cy="5118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94" tIns="49547" rIns="99094" bIns="49547" anchor="b"/>
          <a:lstStyle/>
          <a:p>
            <a:pPr algn="r">
              <a:defRPr/>
            </a:pPr>
            <a:fld id="{CA0D55AD-C9EE-423C-9B57-FB356A239BAE}" type="slidenum">
              <a:rPr lang="ru-RU" sz="1300">
                <a:latin typeface="+mn-lt"/>
              </a:rPr>
              <a:pPr algn="r">
                <a:defRPr/>
              </a:pPr>
              <a:t>18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5135" indent="-30966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669" indent="-2477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4137" indent="-2477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604" indent="-2477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5072" indent="-2477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20540" indent="-2477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6007" indent="-2477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1475" indent="-2477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024D3F-2560-4710-9A6F-AA8C740A526F}" type="slidenum">
              <a:rPr lang="ru-RU"/>
              <a:pPr eaLnBrk="1" hangingPunct="1"/>
              <a:t>19</a:t>
            </a:fld>
            <a:endParaRPr lang="ru-RU"/>
          </a:p>
        </p:txBody>
      </p:sp>
      <p:sp>
        <p:nvSpPr>
          <p:cNvPr id="3277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Слайд-образец. Вставьте свои рисунки или картинки.</a:t>
            </a:r>
            <a:r>
              <a:rPr lang="ru-RU" baseline="0" dirty="0" smtClean="0"/>
              <a:t> Запишите ответы. </a:t>
            </a:r>
            <a:r>
              <a:rPr lang="ru-RU" b="1" i="1" baseline="0" dirty="0" smtClean="0"/>
              <a:t>Триггер - тетрадь</a:t>
            </a:r>
            <a:endParaRPr lang="ru-RU" b="1" i="1" dirty="0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4024891" y="9722613"/>
            <a:ext cx="3079115" cy="5118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94" tIns="49547" rIns="99094" bIns="49547" anchor="b"/>
          <a:lstStyle/>
          <a:p>
            <a:pPr algn="r">
              <a:defRPr/>
            </a:pPr>
            <a:fld id="{CA0D55AD-C9EE-423C-9B57-FB356A239BAE}" type="slidenum">
              <a:rPr lang="ru-RU" sz="1300">
                <a:latin typeface="+mn-lt"/>
              </a:rPr>
              <a:pPr algn="r">
                <a:defRPr/>
              </a:pPr>
              <a:t>19</a:t>
            </a:fld>
            <a:endParaRPr lang="ru-RU" sz="130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935">
              <a:defRPr/>
            </a:pPr>
            <a:r>
              <a:rPr lang="ru-RU" dirty="0" smtClean="0"/>
              <a:t>Правильные</a:t>
            </a:r>
            <a:r>
              <a:rPr lang="ru-RU" baseline="0" dirty="0" smtClean="0"/>
              <a:t> утверждения выделяются подчёркиванием по щелчку на </a:t>
            </a:r>
            <a:r>
              <a:rPr lang="ru-RU" b="1" i="1" baseline="0" dirty="0" smtClean="0"/>
              <a:t>триггере – тетрадь</a:t>
            </a:r>
            <a:r>
              <a:rPr lang="ru-RU" baseline="0" dirty="0" smtClean="0"/>
              <a:t>. Правильные ответы под </a:t>
            </a:r>
            <a:r>
              <a:rPr lang="ru-RU" b="1" i="1" baseline="0" dirty="0" smtClean="0"/>
              <a:t>№№ 1, 4, 5, 7, 9</a:t>
            </a:r>
            <a:r>
              <a:rPr lang="ru-RU" baseline="0" dirty="0" smtClean="0"/>
              <a:t>. Количество утверждений можете изменить.</a:t>
            </a:r>
            <a:endParaRPr lang="ru-RU" dirty="0" smtClean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E4FD-4538-4CF9-A287-EB77AEF9D1C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70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935">
              <a:defRPr/>
            </a:pPr>
            <a:r>
              <a:rPr lang="ru-RU" dirty="0" smtClean="0"/>
              <a:t>Правильные</a:t>
            </a:r>
            <a:r>
              <a:rPr lang="ru-RU" baseline="0" dirty="0" smtClean="0"/>
              <a:t> утверждения </a:t>
            </a:r>
            <a:r>
              <a:rPr lang="ru-RU" baseline="0" smtClean="0"/>
              <a:t>выделяются подчёркиванием по </a:t>
            </a:r>
            <a:r>
              <a:rPr lang="ru-RU" baseline="0" dirty="0" smtClean="0"/>
              <a:t>щелчку на </a:t>
            </a:r>
            <a:r>
              <a:rPr lang="ru-RU" b="1" i="1" baseline="0" dirty="0" smtClean="0"/>
              <a:t>триггере – тетрадь</a:t>
            </a:r>
            <a:r>
              <a:rPr lang="ru-RU" baseline="0" dirty="0" smtClean="0"/>
              <a:t>. Правильные ответы под </a:t>
            </a:r>
            <a:r>
              <a:rPr lang="ru-RU" b="1" i="1" baseline="0" dirty="0" smtClean="0"/>
              <a:t>№№ 1, 4, 5, 7, 9</a:t>
            </a:r>
            <a:r>
              <a:rPr lang="ru-RU" baseline="0" dirty="0" smtClean="0"/>
              <a:t>. Количество утверждений можете изменить.</a:t>
            </a:r>
            <a:endParaRPr lang="ru-RU" dirty="0" smtClean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E4FD-4538-4CF9-A287-EB77AEF9D1C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70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E4FD-4538-4CF9-A287-EB77AEF9D1C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8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 появляется по щелчку на триггере - тетрадь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E4FD-4538-4CF9-A287-EB77AEF9D1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4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935">
              <a:defRPr/>
            </a:pPr>
            <a:r>
              <a:rPr lang="ru-RU" dirty="0" smtClean="0"/>
              <a:t>Слайд</a:t>
            </a:r>
            <a:r>
              <a:rPr lang="ru-RU" baseline="0" dirty="0" smtClean="0"/>
              <a:t> для примера. Вы можете оставить только сам ребус и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F42D-26D8-4ADB-B661-BB02B5CD318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1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/>
              <a:t>Дата</a:t>
            </a:r>
            <a:r>
              <a:rPr lang="ru-RU" baseline="0" dirty="0" smtClean="0"/>
              <a:t> на слайде меняется </a:t>
            </a:r>
            <a:r>
              <a:rPr lang="ru-RU" b="1" i="1" baseline="0" dirty="0" smtClean="0"/>
              <a:t>автоматически</a:t>
            </a:r>
            <a:r>
              <a:rPr lang="ru-RU" baseline="0" dirty="0" smtClean="0"/>
              <a:t>. Впишите данные по Вашему уроку.</a:t>
            </a:r>
          </a:p>
          <a:p>
            <a:r>
              <a:rPr lang="ru-RU" dirty="0" smtClean="0"/>
              <a:t>Тема и вопросы,</a:t>
            </a:r>
            <a:r>
              <a:rPr lang="ru-RU" baseline="0" dirty="0" smtClean="0"/>
              <a:t> р</a:t>
            </a:r>
            <a:r>
              <a:rPr lang="ru-RU" dirty="0" smtClean="0"/>
              <a:t>ассматриваемые на уроке, появляются по щелчку на</a:t>
            </a:r>
            <a:r>
              <a:rPr lang="ru-RU" baseline="0" dirty="0" smtClean="0"/>
              <a:t> </a:t>
            </a:r>
            <a:r>
              <a:rPr lang="ru-RU" b="1" i="1" baseline="0" dirty="0" smtClean="0"/>
              <a:t>триггере – тетрадь</a:t>
            </a:r>
            <a:r>
              <a:rPr lang="ru-RU" baseline="0" dirty="0" smtClean="0"/>
              <a:t>. Вам только надо их вписать. Вопросов </a:t>
            </a:r>
            <a:r>
              <a:rPr lang="ru-RU" baseline="0" dirty="0" smtClean="0"/>
              <a:t>пишите столько, </a:t>
            </a:r>
            <a:r>
              <a:rPr lang="ru-RU" baseline="0" dirty="0" smtClean="0"/>
              <a:t>сколько нужно. При необходимости размеры поля просто увеличьте простым протягиванием за угол рамки.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E4FD-4538-4CF9-A287-EB77AEF9D1C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75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/>
              <a:t>Триггер – книги </a:t>
            </a:r>
            <a:r>
              <a:rPr lang="ru-RU" dirty="0" smtClean="0"/>
              <a:t>– открывает и закрывает шторку-прямоугольник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E4FD-4538-4CF9-A287-EB77AEF9D1C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68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Слайд-образец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E4FD-4538-4CF9-A287-EB77AEF9D1C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39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/>
              <a:t>Триггер</a:t>
            </a:r>
            <a:r>
              <a:rPr lang="ru-RU" b="1" i="1" baseline="0" dirty="0" smtClean="0"/>
              <a:t> – книги. </a:t>
            </a:r>
            <a:r>
              <a:rPr lang="ru-RU" b="0" i="0" baseline="0" dirty="0" smtClean="0"/>
              <a:t>Ответы появляются поочередно при щелчке по </a:t>
            </a:r>
            <a:r>
              <a:rPr lang="ru-RU" b="1" i="0" baseline="0" dirty="0" smtClean="0"/>
              <a:t>ЛКМ.  </a:t>
            </a:r>
            <a:r>
              <a:rPr lang="ru-RU" b="0" i="0" baseline="0" dirty="0" smtClean="0"/>
              <a:t>Чтобы убрать ответы – ещё один щелчок </a:t>
            </a:r>
            <a:r>
              <a:rPr lang="ru-RU" b="1" i="0" baseline="0" dirty="0" smtClean="0"/>
              <a:t>ЛКМ.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CFF45-13E7-4EA0-B345-5F3F4474A0A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44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Триггер</a:t>
            </a:r>
            <a:r>
              <a:rPr lang="ru-RU" baseline="0" dirty="0" smtClean="0"/>
              <a:t> – знак вопроса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CFF45-13E7-4EA0-B345-5F3F4474A0A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44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180E8-734D-4718-8511-942A1FB0B04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9EA0F7C0-80DA-49CB-B203-EDECBB3F7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29D5-1A5A-4FEC-A6EC-1F58224F9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5D716-AF8B-449A-BF57-E8E1C4E52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4F729-4254-4C30-9FB6-4D74A3254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253E0-4FCB-4F3C-B014-601009E12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7383B-0491-4090-819A-23B980DF0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5ED79-2D21-45C8-AFAE-7B65282ED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45F11-8022-412E-AA0A-35DDBBD24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936C-B454-4825-BFE2-C3165F945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B3EE6-3A7C-497D-94B9-C02834D08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1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AAF26-CD38-4AA4-88A3-1BAF8C8B1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0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F52978FA-C751-48BB-B03C-FC7BFF9E5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74;&#1077;&#1089;&#1105;&#1083;&#1072;&#1103;%20&#1079;&#1072;&#1088;&#1103;&#1076;&#1082;&#1072;.mp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1;&#1088;&#1086;&#1082;.&#1088;&#1092;/user/161982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xTIVznmnHo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1580" y="908720"/>
            <a:ext cx="76688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Шаблон для создания интерактивной презентации»</a:t>
            </a:r>
            <a:endParaRPr lang="ru-RU" altLang="ru-RU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76" y="2925189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ctr">
              <a:buFontTx/>
              <a:buNone/>
            </a:pPr>
            <a:r>
              <a:rPr lang="ru-RU" altLang="ru-RU" b="1" dirty="0" smtClean="0"/>
              <a:t>Шаблон (или элементы шаблона) можно использовать для конструирования  уроков как  в  5-7классах,  так и в классах любой </a:t>
            </a:r>
            <a:r>
              <a:rPr lang="ru-RU" altLang="ru-RU" b="1" dirty="0" smtClean="0"/>
              <a:t>ступени</a:t>
            </a:r>
            <a:endParaRPr lang="ru-RU" altLang="ru-RU" b="1" dirty="0" smtClean="0"/>
          </a:p>
          <a:p>
            <a:pPr marL="44450" indent="0" algn="ctr">
              <a:buFontTx/>
              <a:buNone/>
            </a:pPr>
            <a:endParaRPr lang="ru-RU" altLang="ru-RU" b="1" dirty="0" smtClean="0"/>
          </a:p>
          <a:p>
            <a:pPr marL="44450" indent="0" algn="ctr">
              <a:buFontTx/>
              <a:buNone/>
            </a:pPr>
            <a:r>
              <a:rPr lang="ru-RU" altLang="ru-RU" b="1" dirty="0" smtClean="0"/>
              <a:t>Автор материала</a:t>
            </a:r>
            <a:r>
              <a:rPr lang="ru-RU" altLang="ru-RU" dirty="0" smtClean="0"/>
              <a:t>:</a:t>
            </a:r>
          </a:p>
          <a:p>
            <a:pPr marL="44450" indent="0" algn="ctr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i="1" dirty="0"/>
              <a:t>Медведева Татьяна Александровна</a:t>
            </a:r>
            <a:r>
              <a:rPr lang="ru-RU" altLang="ru-RU" i="1" dirty="0" smtClean="0"/>
              <a:t>,</a:t>
            </a:r>
            <a:endParaRPr lang="ru-RU" altLang="ru-RU" dirty="0"/>
          </a:p>
          <a:p>
            <a:pPr marL="44450" indent="0" algn="ctr">
              <a:buFontTx/>
              <a:buNone/>
            </a:pPr>
            <a:r>
              <a:rPr lang="ru-RU" altLang="ru-RU" i="1" dirty="0"/>
              <a:t>учитель </a:t>
            </a:r>
            <a:r>
              <a:rPr lang="ru-RU" altLang="ru-RU" i="1" dirty="0" smtClean="0"/>
              <a:t>биологии</a:t>
            </a:r>
          </a:p>
          <a:p>
            <a:pPr marL="44450" indent="0" algn="ctr">
              <a:buFontTx/>
              <a:buNone/>
            </a:pPr>
            <a:r>
              <a:rPr lang="ru-RU" altLang="ru-RU" i="1" dirty="0" smtClean="0"/>
              <a:t>высшей квалификационной категории</a:t>
            </a:r>
            <a:endParaRPr lang="ru-RU" altLang="ru-RU" i="1" dirty="0"/>
          </a:p>
          <a:p>
            <a:pPr marL="44450" algn="ctr"/>
            <a:r>
              <a:rPr lang="ru-RU" altLang="ru-RU" dirty="0"/>
              <a:t>МБОУ Арбатская средняя школа</a:t>
            </a:r>
          </a:p>
          <a:p>
            <a:pPr marL="44450" algn="ctr"/>
            <a:r>
              <a:rPr lang="ru-RU" altLang="ru-RU" dirty="0" err="1" smtClean="0"/>
              <a:t>Таштыпского</a:t>
            </a:r>
            <a:r>
              <a:rPr lang="ru-RU" altLang="ru-RU" dirty="0" smtClean="0"/>
              <a:t> района</a:t>
            </a:r>
            <a:endParaRPr lang="ru-RU" altLang="ru-RU" dirty="0"/>
          </a:p>
          <a:p>
            <a:pPr marL="44450" algn="ctr"/>
            <a:r>
              <a:rPr lang="ru-RU" altLang="ru-RU" dirty="0" smtClean="0"/>
              <a:t>Республики Хакасия</a:t>
            </a:r>
            <a:endParaRPr lang="ru-RU" altLang="ru-RU" dirty="0"/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ctr">
              <a:buFontTx/>
              <a:buNone/>
            </a:pPr>
            <a:r>
              <a:rPr lang="ru-RU" altLang="ru-RU" dirty="0" smtClean="0"/>
              <a:t>Арбаты </a:t>
            </a:r>
            <a:r>
              <a:rPr lang="ru-RU" altLang="ru-RU" dirty="0"/>
              <a:t>– </a:t>
            </a:r>
            <a:r>
              <a:rPr lang="ru-RU" altLang="ru-RU" dirty="0" smtClean="0"/>
              <a:t>2018г</a:t>
            </a:r>
            <a:r>
              <a:rPr lang="ru-RU" altLang="ru-RU" dirty="0"/>
              <a:t>.</a:t>
            </a:r>
          </a:p>
        </p:txBody>
      </p:sp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71775"/>
            <a:ext cx="79563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Работа в </a:t>
            </a:r>
            <a:r>
              <a:rPr lang="ru-RU" sz="3200" b="1" dirty="0" smtClean="0">
                <a:latin typeface="+mn-lt"/>
                <a:cs typeface="+mn-cs"/>
              </a:rPr>
              <a:t>парах</a:t>
            </a:r>
            <a:endParaRPr lang="ru-RU" sz="32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 smtClean="0">
                <a:latin typeface="+mn-lt"/>
                <a:cs typeface="+mn-cs"/>
              </a:rPr>
              <a:t>Пользуясь учебником (</a:t>
            </a:r>
            <a:r>
              <a:rPr lang="ru-RU" sz="2800" b="1" i="1" dirty="0" smtClean="0">
                <a:solidFill>
                  <a:srgbClr val="C00000"/>
                </a:solidFill>
                <a:latin typeface="+mn-lt"/>
                <a:cs typeface="+mn-cs"/>
              </a:rPr>
              <a:t>с. ___</a:t>
            </a:r>
            <a:r>
              <a:rPr lang="ru-RU" sz="2800" b="1" dirty="0" smtClean="0"/>
              <a:t>),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/>
              <a:t>узнайте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/>
              <a:t>что такое</a:t>
            </a:r>
            <a:r>
              <a:rPr lang="ru-RU" sz="2800" b="1" dirty="0" smtClean="0"/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________________</a:t>
            </a:r>
            <a:r>
              <a:rPr lang="ru-RU" sz="2800" b="1" dirty="0" smtClean="0"/>
              <a:t>?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  <a:p>
            <a:pPr indent="4508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indent="4508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70C0"/>
              </a:solidFill>
            </a:endParaRPr>
          </a:p>
          <a:p>
            <a:pPr indent="4508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indent="4508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indent="4508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</a:rPr>
              <a:t>2. Здесь </a:t>
            </a:r>
            <a:r>
              <a:rPr lang="ru-RU" sz="2800" b="1" dirty="0">
                <a:latin typeface="+mn-lt"/>
              </a:rPr>
              <a:t>будет Ваш вопрос (если это нужно по Вашему плану урока)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89" y="5085184"/>
            <a:ext cx="9144000" cy="1323439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Вставляем для взаимопроверки ответ на вопрос</a:t>
            </a:r>
            <a:endParaRPr lang="ru-RU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827584" y="36075"/>
            <a:ext cx="8316416" cy="1008112"/>
          </a:xfrm>
          <a:prstGeom prst="rect">
            <a:avLst/>
          </a:prstGeom>
          <a:blipFill dpi="0" rotWithShape="0">
            <a:blip r:embed="rId3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Вместе работа ладится</a:t>
            </a:r>
            <a:endParaRPr lang="ru-RU" sz="4800" b="1" dirty="0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92" y="627521"/>
            <a:ext cx="1271866" cy="10885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636912"/>
            <a:ext cx="9144000" cy="1323439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Вставляем</a:t>
            </a:r>
            <a:r>
              <a:rPr lang="ru-RU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определение понятия для совместной проверки</a:t>
            </a:r>
            <a:endParaRPr lang="ru-RU" sz="4000" b="1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Стрелка вправо с вырезом 11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2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94" y="1053311"/>
            <a:ext cx="79563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Работа в </a:t>
            </a:r>
            <a:r>
              <a:rPr lang="ru-RU" sz="3200" b="1" dirty="0" smtClean="0">
                <a:latin typeface="+mn-lt"/>
                <a:cs typeface="+mn-cs"/>
              </a:rPr>
              <a:t>парах</a:t>
            </a:r>
            <a:endParaRPr lang="ru-RU" sz="32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 smtClean="0">
                <a:latin typeface="+mn-lt"/>
                <a:cs typeface="+mn-cs"/>
              </a:rPr>
              <a:t>Пользуясь учебником (</a:t>
            </a:r>
            <a:r>
              <a:rPr lang="ru-RU" sz="2800" b="1" i="1" dirty="0" smtClean="0">
                <a:solidFill>
                  <a:srgbClr val="C00000"/>
                </a:solidFill>
                <a:latin typeface="+mn-lt"/>
                <a:cs typeface="+mn-cs"/>
              </a:rPr>
              <a:t>с. 35</a:t>
            </a:r>
            <a:r>
              <a:rPr lang="ru-RU" sz="2800" b="1" dirty="0">
                <a:solidFill>
                  <a:srgbClr val="002060"/>
                </a:solidFill>
              </a:rPr>
              <a:t>), </a:t>
            </a:r>
            <a:r>
              <a:rPr lang="ru-RU" sz="2800" b="1" dirty="0"/>
              <a:t>узнайте, что такое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классификация</a:t>
            </a:r>
            <a:r>
              <a:rPr lang="ru-RU" sz="2800" b="1" dirty="0">
                <a:solidFill>
                  <a:srgbClr val="002060"/>
                </a:solidFill>
              </a:rPr>
              <a:t>? </a:t>
            </a:r>
          </a:p>
          <a:p>
            <a:pPr indent="4508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indent="4508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70C0"/>
              </a:solidFill>
            </a:endParaRPr>
          </a:p>
          <a:p>
            <a:pPr indent="4508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indent="4508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indent="4508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  <a:cs typeface="+mn-cs"/>
              </a:rPr>
              <a:t>Какие признаки используются при классификации живых организмов?</a:t>
            </a:r>
            <a:endParaRPr lang="ru-RU" sz="2800" b="1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89" y="5085184"/>
            <a:ext cx="9144000" cy="1323439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Сходство внешнего и внутреннего строения, родственные отношения</a:t>
            </a:r>
            <a:endParaRPr lang="ru-RU" sz="4000" b="1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827584" y="36075"/>
            <a:ext cx="8316416" cy="1008112"/>
          </a:xfrm>
          <a:prstGeom prst="rect">
            <a:avLst/>
          </a:prstGeom>
          <a:blipFill dpi="0" rotWithShape="0">
            <a:blip r:embed="rId3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Вместе работа ладится</a:t>
            </a:r>
            <a:endParaRPr lang="ru-RU" sz="4800" b="1" dirty="0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92" y="627521"/>
            <a:ext cx="1271866" cy="1088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5853" y="0"/>
            <a:ext cx="136875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ОБРАЗЕЦ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6512" y="2708918"/>
            <a:ext cx="9144000" cy="1323439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Классификация</a:t>
            </a:r>
            <a:r>
              <a:rPr lang="ru-RU" sz="4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организмов</a:t>
            </a:r>
            <a:r>
              <a:rPr lang="ru-RU" sz="4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–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распределение по группам</a:t>
            </a:r>
          </a:p>
        </p:txBody>
      </p:sp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FFFF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Дополнительная информация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rgbClr val="FFFF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Или исторические факты</a:t>
            </a:r>
            <a:endParaRPr lang="ru-RU" dirty="0">
              <a:solidFill>
                <a:schemeClr val="tx1"/>
              </a:solidFill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979984" y="188475"/>
            <a:ext cx="8056512" cy="1008112"/>
          </a:xfrm>
          <a:prstGeom prst="rect">
            <a:avLst/>
          </a:prstGeom>
          <a:blipFill dpi="0" rotWithShape="0">
            <a:blip r:embed="rId2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Это интересно</a:t>
            </a:r>
            <a:endParaRPr lang="ru-RU" sz="48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92" y="476672"/>
            <a:ext cx="1271866" cy="1088508"/>
          </a:xfrm>
          <a:prstGeom prst="rect">
            <a:avLst/>
          </a:prstGeom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Прямоугольник 11"/>
          <p:cNvSpPr/>
          <p:nvPr/>
        </p:nvSpPr>
        <p:spPr>
          <a:xfrm>
            <a:off x="979984" y="188475"/>
            <a:ext cx="8056512" cy="1008112"/>
          </a:xfrm>
          <a:prstGeom prst="rect">
            <a:avLst/>
          </a:prstGeom>
          <a:blipFill dpi="0" rotWithShape="0">
            <a:blip r:embed="rId2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Немного отдохнём?</a:t>
            </a:r>
            <a:endParaRPr lang="ru-RU" sz="4800" b="1" dirty="0">
              <a:solidFill>
                <a:srgbClr val="FFFFFF"/>
              </a:solidFill>
            </a:endParaRPr>
          </a:p>
        </p:txBody>
      </p:sp>
      <p:pic>
        <p:nvPicPr>
          <p:cNvPr id="2050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20787"/>
          <a:stretch/>
        </p:blipFill>
        <p:spPr bwMode="auto">
          <a:xfrm>
            <a:off x="979984" y="1628800"/>
            <a:ext cx="802607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трелка вправо с вырезом 14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5427" y="1335889"/>
            <a:ext cx="8356316" cy="4481424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Вставляете _______________________________________</a:t>
            </a:r>
            <a:endParaRPr lang="ru-RU" sz="1800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Свои ___________________________________.</a:t>
            </a:r>
            <a:endParaRPr lang="ru-RU" sz="1800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Предложения __________________________.</a:t>
            </a:r>
            <a:endParaRPr lang="ru-RU" sz="1800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Количество _____________________________________. </a:t>
            </a:r>
            <a:endParaRPr lang="ru-RU" sz="1800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Сколько  ____________________________________________________.</a:t>
            </a:r>
          </a:p>
          <a:p>
            <a:pPr marL="0" indent="268288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dirty="0">
                <a:solidFill>
                  <a:schemeClr val="tx1"/>
                </a:solidFill>
              </a:rPr>
              <a:t>Вам</a:t>
            </a:r>
            <a:r>
              <a:rPr lang="ru-RU" sz="1800" dirty="0" smtClean="0">
                <a:solidFill>
                  <a:schemeClr val="tx1"/>
                </a:solidFill>
              </a:rPr>
              <a:t>   ____________________ надо ________________________</a:t>
            </a:r>
            <a:endParaRPr lang="ru-RU" sz="1800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В прямоугольниках ________________________________.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Пишите __________________________ </a:t>
            </a:r>
            <a:endParaRPr lang="ru-RU" sz="1800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Слова для вставки_________________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32618" y="5517232"/>
            <a:ext cx="8316416" cy="101566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+mn-cs"/>
              </a:rPr>
              <a:t>Здесь п</a:t>
            </a:r>
            <a:r>
              <a:rPr lang="ru-RU" sz="2000" b="1" dirty="0" smtClean="0">
                <a:latin typeface="+mn-lt"/>
              </a:rPr>
              <a:t>еречислите слова, которые надо вставить в тексте.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+mn-cs"/>
              </a:rPr>
              <a:t>При проверке слова появляются последовательно при щелчке по </a:t>
            </a:r>
            <a:r>
              <a:rPr lang="ru-RU" sz="2000" i="1" dirty="0" smtClean="0">
                <a:latin typeface="+mn-lt"/>
                <a:cs typeface="+mn-cs"/>
              </a:rPr>
              <a:t>триггеру</a:t>
            </a:r>
            <a:r>
              <a:rPr lang="ru-RU" sz="2000" b="1" i="1" dirty="0" smtClean="0">
                <a:latin typeface="+mn-lt"/>
                <a:cs typeface="+mn-cs"/>
              </a:rPr>
              <a:t> - </a:t>
            </a:r>
            <a:r>
              <a:rPr lang="ru-RU" sz="2000" i="1" dirty="0" smtClean="0">
                <a:latin typeface="+mn-lt"/>
                <a:cs typeface="+mn-cs"/>
              </a:rPr>
              <a:t>тетрадь</a:t>
            </a:r>
            <a:endParaRPr lang="ru-RU" sz="2000" i="1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09802" y="1416199"/>
            <a:ext cx="3857625" cy="2143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Для вставки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4742" y="2027411"/>
            <a:ext cx="2357437" cy="2143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Для вставки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77823" y="2386081"/>
            <a:ext cx="3214687" cy="2143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Для вставки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8485" y="2708920"/>
            <a:ext cx="1714500" cy="21431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Вставка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070672"/>
            <a:ext cx="4143375" cy="2143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Для вставки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3356992"/>
            <a:ext cx="1714500" cy="21431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Вставка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1364" y="3362288"/>
            <a:ext cx="1714500" cy="21431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Вставка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5844" y="3717032"/>
            <a:ext cx="1714500" cy="21431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Вставка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1997" y="4005064"/>
            <a:ext cx="6996693" cy="2143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Вставка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8766" y="4365104"/>
            <a:ext cx="1714500" cy="2143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Вставка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874829" y="116632"/>
            <a:ext cx="7293887" cy="1152128"/>
          </a:xfrm>
          <a:prstGeom prst="rect">
            <a:avLst/>
          </a:prstGeom>
          <a:blipFill dpi="0" rotWithShape="0">
            <a:blip r:embed="rId3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Заполните пропуски в тексте</a:t>
            </a:r>
            <a:endParaRPr lang="ru-RU" sz="4400" b="1" dirty="0">
              <a:solidFill>
                <a:srgbClr val="FFFF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39" y="0"/>
            <a:ext cx="1253861" cy="1355246"/>
          </a:xfrm>
          <a:prstGeom prst="rect">
            <a:avLst/>
          </a:prstGeom>
        </p:spPr>
      </p:pic>
      <p:sp>
        <p:nvSpPr>
          <p:cNvPr id="19" name="Стрелка вправо с вырезом 18">
            <a:hlinkClick r:id="" action="ppaction://hlinkshowjump?jump=nextslide"/>
          </p:cNvPr>
          <p:cNvSpPr/>
          <p:nvPr/>
        </p:nvSpPr>
        <p:spPr>
          <a:xfrm>
            <a:off x="7308304" y="6480720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571500"/>
            <a:ext cx="8858250" cy="550068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Тело </a:t>
            </a:r>
            <a:r>
              <a:rPr lang="ru-RU" sz="1800" dirty="0">
                <a:solidFill>
                  <a:schemeClr val="tx1"/>
                </a:solidFill>
              </a:rPr>
              <a:t>моллюсков состоит из </a:t>
            </a:r>
            <a:r>
              <a:rPr lang="ru-RU" sz="1800" dirty="0" smtClean="0">
                <a:solidFill>
                  <a:schemeClr val="tx1"/>
                </a:solidFill>
              </a:rPr>
              <a:t>_______________________________________</a:t>
            </a:r>
            <a:endParaRPr lang="ru-RU" sz="1800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отличие от кольчатых червей тело моллюсков не </a:t>
            </a:r>
            <a:r>
              <a:rPr lang="ru-RU" sz="1800" dirty="0" smtClean="0">
                <a:solidFill>
                  <a:schemeClr val="tx1"/>
                </a:solidFill>
              </a:rPr>
              <a:t> __________________.</a:t>
            </a:r>
            <a:endParaRPr lang="ru-RU" sz="1800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Тело </a:t>
            </a:r>
            <a:r>
              <a:rPr lang="ru-RU" sz="1800" dirty="0">
                <a:solidFill>
                  <a:schemeClr val="tx1"/>
                </a:solidFill>
              </a:rPr>
              <a:t>многих моллюсков покрыто твердой </a:t>
            </a:r>
            <a:r>
              <a:rPr lang="ru-RU" sz="1800" dirty="0" smtClean="0">
                <a:solidFill>
                  <a:schemeClr val="tx1"/>
                </a:solidFill>
              </a:rPr>
              <a:t> __________________________.</a:t>
            </a:r>
            <a:endParaRPr lang="ru-RU" sz="1800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>
                <a:solidFill>
                  <a:schemeClr val="tx1"/>
                </a:solidFill>
              </a:rPr>
              <a:t> Снаружи тело моллюсков окружено кожной складкой — </a:t>
            </a:r>
            <a:r>
              <a:rPr lang="ru-RU" sz="1800" dirty="0" smtClean="0">
                <a:solidFill>
                  <a:schemeClr val="tx1"/>
                </a:solidFill>
              </a:rPr>
              <a:t>_____________. </a:t>
            </a:r>
            <a:endParaRPr lang="ru-RU" sz="1800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>
                <a:solidFill>
                  <a:schemeClr val="tx1"/>
                </a:solidFill>
              </a:rPr>
              <a:t>Между телом моллюсков и кожной складкой расположена </a:t>
            </a:r>
            <a:r>
              <a:rPr lang="ru-RU" sz="1800" dirty="0" smtClean="0">
                <a:solidFill>
                  <a:schemeClr val="tx1"/>
                </a:solidFill>
              </a:rPr>
              <a:t>  ___________________________________________________________.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>
                <a:solidFill>
                  <a:schemeClr val="tx1"/>
                </a:solidFill>
              </a:rPr>
              <a:t>Органами </a:t>
            </a:r>
            <a:r>
              <a:rPr lang="ru-RU" sz="1800" dirty="0" smtClean="0">
                <a:solidFill>
                  <a:schemeClr val="tx1"/>
                </a:solidFill>
              </a:rPr>
              <a:t> ____________________ одних </a:t>
            </a:r>
            <a:r>
              <a:rPr lang="ru-RU" sz="1800" dirty="0">
                <a:solidFill>
                  <a:schemeClr val="tx1"/>
                </a:solidFill>
              </a:rPr>
              <a:t>моллюсков являются жабры, другие моллюски </a:t>
            </a:r>
            <a:r>
              <a:rPr lang="ru-RU" sz="1800" dirty="0" smtClean="0">
                <a:solidFill>
                  <a:schemeClr val="tx1"/>
                </a:solidFill>
              </a:rPr>
              <a:t>дышат с помощью  _______________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>
                <a:solidFill>
                  <a:schemeClr val="tx1"/>
                </a:solidFill>
              </a:rPr>
              <a:t> Кровеносная система моллюсков состоит из </a:t>
            </a:r>
            <a:r>
              <a:rPr lang="ru-RU" sz="1800" dirty="0" err="1" smtClean="0">
                <a:solidFill>
                  <a:schemeClr val="tx1"/>
                </a:solidFill>
              </a:rPr>
              <a:t>_______________и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кровеносных сосудов.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Нервная </a:t>
            </a:r>
            <a:r>
              <a:rPr lang="ru-RU" sz="1800" dirty="0">
                <a:solidFill>
                  <a:schemeClr val="tx1"/>
                </a:solidFill>
              </a:rPr>
              <a:t>система моллюсков представлена отдельными скоплениями </a:t>
            </a:r>
            <a:r>
              <a:rPr lang="ru-RU" sz="1800" dirty="0" smtClean="0">
                <a:solidFill>
                  <a:schemeClr val="tx1"/>
                </a:solidFill>
              </a:rPr>
              <a:t>______________________________________________________________.</a:t>
            </a:r>
            <a:endParaRPr lang="ru-RU" sz="1800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>
                <a:solidFill>
                  <a:schemeClr val="tx1"/>
                </a:solidFill>
              </a:rPr>
              <a:t>Органами </a:t>
            </a:r>
            <a:r>
              <a:rPr lang="ru-RU" sz="1800" dirty="0" smtClean="0">
                <a:solidFill>
                  <a:schemeClr val="tx1"/>
                </a:solidFill>
              </a:rPr>
              <a:t>_________________ моллюсков </a:t>
            </a:r>
            <a:r>
              <a:rPr lang="ru-RU" sz="1800" dirty="0">
                <a:solidFill>
                  <a:schemeClr val="tx1"/>
                </a:solidFill>
              </a:rPr>
              <a:t>служат парные почки.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2020"/>
            <a:ext cx="8229600" cy="5452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Заполните пропуски в тексте</a:t>
            </a:r>
            <a:endParaRPr lang="ru-RU" b="1" dirty="0">
              <a:ln w="17780" cmpd="sng">
                <a:solidFill>
                  <a:srgbClr val="0033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815528"/>
            <a:ext cx="8892480" cy="1016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Минеральная раковина; туловище, голова, ноги; сегментировано; мантийная полость; </a:t>
            </a:r>
            <a:r>
              <a:rPr lang="ru-RU" sz="2000" b="1" dirty="0" smtClean="0">
                <a:latin typeface="+mn-lt"/>
                <a:cs typeface="+mn-cs"/>
              </a:rPr>
              <a:t>лёгкие; </a:t>
            </a:r>
            <a:r>
              <a:rPr lang="ru-RU" sz="2000" b="1" dirty="0">
                <a:latin typeface="+mn-lt"/>
                <a:cs typeface="+mn-cs"/>
              </a:rPr>
              <a:t>мантия; дыхание; сердце; выделение; нервные узлы (ганглии), нервные стволы, нервы.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8" y="642938"/>
            <a:ext cx="3857625" cy="2143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Туловища, головы и ноги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0813" y="1214438"/>
            <a:ext cx="2357437" cy="2143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сегментировано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43563" y="1607344"/>
            <a:ext cx="3214687" cy="2143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Минеральной раковиной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750" y="1977599"/>
            <a:ext cx="1714500" cy="21431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мантией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50" y="2607469"/>
            <a:ext cx="4143375" cy="2143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Мантийная полость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1524" y="3214688"/>
            <a:ext cx="1714500" cy="21431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дыхания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1937" y="3542775"/>
            <a:ext cx="1714500" cy="21431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лёгких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63" y="4149080"/>
            <a:ext cx="1714500" cy="21431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сердца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85874" y="5013176"/>
            <a:ext cx="7286625" cy="2143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Нервных узлов (ганглиев), нервных стволов и нервов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5419319"/>
            <a:ext cx="1714500" cy="2143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выделения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148" y="-171400"/>
            <a:ext cx="1037566" cy="11214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11752" y="116632"/>
            <a:ext cx="136875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ОБРАЗЕЦ</a:t>
            </a:r>
            <a:endParaRPr lang="ru-RU" b="1" dirty="0"/>
          </a:p>
        </p:txBody>
      </p:sp>
      <p:sp>
        <p:nvSpPr>
          <p:cNvPr id="18" name="Стрелка вправо с вырезом 17">
            <a:hlinkClick r:id="" action="ppaction://hlinkshowjump?jump=nextslide"/>
          </p:cNvPr>
          <p:cNvSpPr/>
          <p:nvPr/>
        </p:nvSpPr>
        <p:spPr>
          <a:xfrm>
            <a:off x="7743440" y="6444066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33"/>
          <p:cNvSpPr>
            <a:spLocks noGrp="1"/>
          </p:cNvSpPr>
          <p:nvPr>
            <p:ph type="body" idx="1"/>
          </p:nvPr>
        </p:nvSpPr>
        <p:spPr>
          <a:xfrm>
            <a:off x="905762" y="1844824"/>
            <a:ext cx="8040461" cy="1224136"/>
          </a:xfrm>
        </p:spPr>
        <p:txBody>
          <a:bodyPr>
            <a:noAutofit/>
          </a:bodyPr>
          <a:lstStyle/>
          <a:p>
            <a:pPr lvl="0"/>
            <a:r>
              <a:rPr lang="ru-RU" b="0" i="1" dirty="0" smtClean="0">
                <a:solidFill>
                  <a:schemeClr val="tx1"/>
                </a:solidFill>
              </a:rPr>
              <a:t>Выберите </a:t>
            </a:r>
            <a:r>
              <a:rPr lang="ru-RU" b="0" i="1" dirty="0">
                <a:solidFill>
                  <a:schemeClr val="tx1"/>
                </a:solidFill>
              </a:rPr>
              <a:t>три верных ответа из шести и запишите последовательно цифры, под которыми они указаны</a:t>
            </a:r>
            <a:r>
              <a:rPr lang="ru-RU" i="1" dirty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Здесь пишите своё задание </a:t>
            </a:r>
            <a:r>
              <a:rPr lang="ru-RU" b="0" dirty="0" smtClean="0">
                <a:solidFill>
                  <a:schemeClr val="tx1"/>
                </a:solidFill>
              </a:rPr>
              <a:t>(сдвиньте прямоугольник и запишите варианты ответов)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Объект 34"/>
          <p:cNvSpPr>
            <a:spLocks noGrp="1"/>
          </p:cNvSpPr>
          <p:nvPr>
            <p:ph sz="half" idx="2"/>
          </p:nvPr>
        </p:nvSpPr>
        <p:spPr>
          <a:xfrm>
            <a:off x="1280002" y="3153742"/>
            <a:ext cx="3672408" cy="1584176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b="1" dirty="0" err="1" smtClean="0">
                <a:solidFill>
                  <a:srgbClr val="003300"/>
                </a:solidFill>
              </a:rPr>
              <a:t>Ва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err="1" smtClean="0">
                <a:solidFill>
                  <a:srgbClr val="003300"/>
                </a:solidFill>
              </a:rPr>
              <a:t>Ри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3300"/>
                </a:solidFill>
              </a:rPr>
              <a:t>Анты </a:t>
            </a:r>
          </a:p>
          <a:p>
            <a:pPr marL="0" indent="0">
              <a:buNone/>
            </a:pPr>
            <a:endParaRPr lang="ru-RU" b="1" dirty="0">
              <a:solidFill>
                <a:srgbClr val="003300"/>
              </a:solidFill>
            </a:endParaRPr>
          </a:p>
        </p:txBody>
      </p:sp>
      <p:sp useBgFill="1">
        <p:nvSpPr>
          <p:cNvPr id="39" name="Прямоугольник 38"/>
          <p:cNvSpPr/>
          <p:nvPr/>
        </p:nvSpPr>
        <p:spPr>
          <a:xfrm>
            <a:off x="1907704" y="188640"/>
            <a:ext cx="5040560" cy="1008112"/>
          </a:xfrm>
          <a:prstGeom prst="rect">
            <a:avLst/>
          </a:prstGeom>
          <a:blipFill dpi="0" rotWithShape="0">
            <a:blip r:embed="rId3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Подумайте</a:t>
            </a:r>
            <a:r>
              <a:rPr lang="ru-RU" sz="3600" b="1" dirty="0" smtClean="0">
                <a:solidFill>
                  <a:srgbClr val="FFFFFF"/>
                </a:solidFill>
              </a:rPr>
              <a:t> </a:t>
            </a:r>
            <a:endParaRPr lang="ru-RU" sz="36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577129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3200" dirty="0" smtClean="0">
                <a:sym typeface="Wingdings"/>
              </a:rPr>
              <a:t></a:t>
            </a:r>
            <a:endParaRPr lang="ru-RU" sz="3200" dirty="0"/>
          </a:p>
        </p:txBody>
      </p:sp>
      <p:sp>
        <p:nvSpPr>
          <p:cNvPr id="18" name="Объект 34"/>
          <p:cNvSpPr>
            <a:spLocks noGrp="1"/>
          </p:cNvSpPr>
          <p:nvPr>
            <p:ph sz="half" idx="2"/>
          </p:nvPr>
        </p:nvSpPr>
        <p:spPr>
          <a:xfrm>
            <a:off x="5235585" y="3117738"/>
            <a:ext cx="3672408" cy="1512168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ru-RU" b="1" dirty="0" smtClean="0">
                <a:solidFill>
                  <a:srgbClr val="003300"/>
                </a:solidFill>
              </a:rPr>
              <a:t>От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ru-RU" b="1" dirty="0" err="1" smtClean="0">
                <a:solidFill>
                  <a:srgbClr val="003300"/>
                </a:solidFill>
              </a:rPr>
              <a:t>Ве</a:t>
            </a:r>
            <a:endParaRPr lang="ru-RU" b="1" dirty="0" smtClean="0">
              <a:solidFill>
                <a:srgbClr val="003300"/>
              </a:solidFill>
            </a:endParaRPr>
          </a:p>
          <a:p>
            <a:pPr marL="457200" lvl="0" indent="-457200">
              <a:buFont typeface="+mj-lt"/>
              <a:buAutoNum type="arabicPeriod" startAt="4"/>
            </a:pPr>
            <a:r>
              <a:rPr lang="ru-RU" b="1" dirty="0" err="1" smtClean="0">
                <a:solidFill>
                  <a:srgbClr val="003300"/>
                </a:solidFill>
              </a:rPr>
              <a:t>Тов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</a:p>
          <a:p>
            <a:pPr marL="0" lvl="0" indent="0">
              <a:buNone/>
            </a:pPr>
            <a:endParaRPr lang="ru-RU" b="1" dirty="0">
              <a:solidFill>
                <a:srgbClr val="0033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68884" y="3212976"/>
            <a:ext cx="8254010" cy="205430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В этот прямоугольник </a:t>
            </a:r>
            <a:r>
              <a:rPr lang="ru-RU" dirty="0" smtClean="0">
                <a:solidFill>
                  <a:schemeClr val="tx1"/>
                </a:solidFill>
              </a:rPr>
              <a:t>вставляете справочную информацию (пояснения) по </a:t>
            </a:r>
            <a:r>
              <a:rPr lang="ru-RU" b="1" dirty="0" smtClean="0">
                <a:solidFill>
                  <a:schemeClr val="tx1"/>
                </a:solidFill>
              </a:rPr>
              <a:t>заданию.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Справочная информация появляется по щелчку на </a:t>
            </a:r>
            <a:r>
              <a:rPr lang="ru-RU" b="1" i="1" dirty="0" smtClean="0">
                <a:solidFill>
                  <a:schemeClr val="tx1"/>
                </a:solidFill>
              </a:rPr>
              <a:t>триггере –книги. </a:t>
            </a:r>
            <a:r>
              <a:rPr lang="ru-RU" dirty="0" smtClean="0">
                <a:solidFill>
                  <a:schemeClr val="tx1"/>
                </a:solidFill>
              </a:rPr>
              <a:t>Второй щелчок </a:t>
            </a:r>
            <a:r>
              <a:rPr lang="ru-RU" b="1" dirty="0" smtClean="0">
                <a:solidFill>
                  <a:schemeClr val="tx1"/>
                </a:solidFill>
              </a:rPr>
              <a:t>ЛКМ  </a:t>
            </a:r>
            <a:r>
              <a:rPr lang="ru-RU" dirty="0" smtClean="0">
                <a:solidFill>
                  <a:schemeClr val="tx1"/>
                </a:solidFill>
              </a:rPr>
              <a:t>скрывает справочную информацию.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Для проверки ответа – </a:t>
            </a:r>
            <a:r>
              <a:rPr lang="ru-RU" b="1" i="1" dirty="0" smtClean="0">
                <a:solidFill>
                  <a:schemeClr val="tx1"/>
                </a:solidFill>
              </a:rPr>
              <a:t>триггер</a:t>
            </a:r>
            <a:r>
              <a:rPr lang="ru-RU" dirty="0" smtClean="0">
                <a:solidFill>
                  <a:schemeClr val="tx1"/>
                </a:solidFill>
              </a:rPr>
              <a:t> на слове </a:t>
            </a:r>
            <a:r>
              <a:rPr lang="ru-RU" b="1" i="1" dirty="0" smtClean="0">
                <a:solidFill>
                  <a:schemeClr val="tx1"/>
                </a:solidFill>
              </a:rPr>
              <a:t>Ответ. </a:t>
            </a:r>
            <a:r>
              <a:rPr lang="ru-RU" dirty="0" smtClean="0">
                <a:solidFill>
                  <a:schemeClr val="tx1"/>
                </a:solidFill>
              </a:rPr>
              <a:t>Второй щелчок </a:t>
            </a:r>
            <a:r>
              <a:rPr lang="ru-RU" b="1" dirty="0" smtClean="0">
                <a:solidFill>
                  <a:schemeClr val="tx1"/>
                </a:solidFill>
              </a:rPr>
              <a:t>ЛКМ </a:t>
            </a:r>
            <a:r>
              <a:rPr lang="ru-RU" dirty="0" smtClean="0">
                <a:solidFill>
                  <a:schemeClr val="tx1"/>
                </a:solidFill>
              </a:rPr>
              <a:t>убирает ответ</a:t>
            </a:r>
            <a:endParaRPr lang="ru-RU" b="1" i="1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5602014"/>
            <a:ext cx="1723549" cy="923330"/>
          </a:xfrm>
          <a:prstGeom prst="rect">
            <a:avLst/>
          </a:prstGeom>
          <a:blipFill dpi="0" rotWithShape="0">
            <a:blip r:embed="rId3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prstClr val="white"/>
                </a:solidFill>
                <a:latin typeface="+mn-lt"/>
              </a:rPr>
              <a:t>1 4 6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57" y="188640"/>
            <a:ext cx="1271866" cy="1088508"/>
          </a:xfrm>
          <a:prstGeom prst="rect">
            <a:avLst/>
          </a:prstGeom>
        </p:spPr>
      </p:pic>
      <p:sp>
        <p:nvSpPr>
          <p:cNvPr id="15" name="Стрелка вправо с вырезом 14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4" grpId="0" build="p"/>
      <p:bldP spid="35" grpId="0" build="p"/>
      <p:bldP spid="4" grpId="0"/>
      <p:bldP spid="18" grpId="0" build="p"/>
      <p:bldP spid="25" grpId="0" animBg="1"/>
      <p:bldP spid="25" grpId="1" animBg="1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33"/>
          <p:cNvSpPr>
            <a:spLocks noGrp="1"/>
          </p:cNvSpPr>
          <p:nvPr>
            <p:ph type="body" idx="1"/>
          </p:nvPr>
        </p:nvSpPr>
        <p:spPr>
          <a:xfrm>
            <a:off x="905762" y="1844824"/>
            <a:ext cx="8040461" cy="1224136"/>
          </a:xfrm>
        </p:spPr>
        <p:txBody>
          <a:bodyPr>
            <a:noAutofit/>
          </a:bodyPr>
          <a:lstStyle/>
          <a:p>
            <a:pPr lvl="0"/>
            <a:r>
              <a:rPr lang="ru-RU" b="0" i="1" dirty="0" smtClean="0">
                <a:solidFill>
                  <a:schemeClr val="tx1"/>
                </a:solidFill>
              </a:rPr>
              <a:t>Выберите </a:t>
            </a:r>
            <a:r>
              <a:rPr lang="ru-RU" b="0" i="1" dirty="0">
                <a:solidFill>
                  <a:schemeClr val="tx1"/>
                </a:solidFill>
              </a:rPr>
              <a:t>три верных ответа из шести и запишите последовательно цифры, под которыми они указаны</a:t>
            </a:r>
            <a:r>
              <a:rPr lang="ru-RU" i="1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К наружному уху относятся следующие элементы: 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half" idx="2"/>
          </p:nvPr>
        </p:nvSpPr>
        <p:spPr>
          <a:xfrm>
            <a:off x="1280002" y="3153742"/>
            <a:ext cx="3672408" cy="1584176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3300"/>
                </a:solidFill>
              </a:rPr>
              <a:t>Ушная раковина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3300"/>
                </a:solidFill>
              </a:rPr>
              <a:t>Молоточек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3300"/>
                </a:solidFill>
              </a:rPr>
              <a:t>Наковальня</a:t>
            </a:r>
          </a:p>
          <a:p>
            <a:pPr marL="0" indent="0">
              <a:buNone/>
            </a:pPr>
            <a:endParaRPr lang="ru-RU" b="1" dirty="0">
              <a:solidFill>
                <a:srgbClr val="003300"/>
              </a:solidFill>
            </a:endParaRPr>
          </a:p>
        </p:txBody>
      </p:sp>
      <p:sp useBgFill="1">
        <p:nvSpPr>
          <p:cNvPr id="39" name="Прямоугольник 38"/>
          <p:cNvSpPr/>
          <p:nvPr/>
        </p:nvSpPr>
        <p:spPr>
          <a:xfrm>
            <a:off x="1907704" y="188640"/>
            <a:ext cx="5040560" cy="1008112"/>
          </a:xfrm>
          <a:prstGeom prst="rect">
            <a:avLst/>
          </a:prstGeom>
          <a:blipFill dpi="0" rotWithShape="0">
            <a:blip r:embed="rId3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Подумайте</a:t>
            </a:r>
            <a:r>
              <a:rPr lang="ru-RU" sz="3600" b="1" dirty="0" smtClean="0">
                <a:solidFill>
                  <a:srgbClr val="FFFFFF"/>
                </a:solidFill>
              </a:rPr>
              <a:t> </a:t>
            </a:r>
            <a:endParaRPr lang="ru-RU" sz="36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577129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3200" dirty="0" smtClean="0">
                <a:sym typeface="Wingdings"/>
              </a:rPr>
              <a:t></a:t>
            </a:r>
            <a:endParaRPr lang="ru-RU" sz="3200" dirty="0"/>
          </a:p>
        </p:txBody>
      </p:sp>
      <p:sp>
        <p:nvSpPr>
          <p:cNvPr id="18" name="Объект 34"/>
          <p:cNvSpPr>
            <a:spLocks noGrp="1"/>
          </p:cNvSpPr>
          <p:nvPr>
            <p:ph sz="half" idx="2"/>
          </p:nvPr>
        </p:nvSpPr>
        <p:spPr>
          <a:xfrm>
            <a:off x="5235585" y="3117738"/>
            <a:ext cx="3672408" cy="1512168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ru-RU" b="1" dirty="0" smtClean="0">
                <a:solidFill>
                  <a:srgbClr val="003300"/>
                </a:solidFill>
              </a:rPr>
              <a:t>Слуховой проход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ru-RU" b="1" dirty="0" smtClean="0">
                <a:solidFill>
                  <a:srgbClr val="003300"/>
                </a:solidFill>
              </a:rPr>
              <a:t>Стремечко 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ru-RU" b="1" dirty="0" smtClean="0">
                <a:solidFill>
                  <a:srgbClr val="003300"/>
                </a:solidFill>
              </a:rPr>
              <a:t>Барабанная перепонка</a:t>
            </a:r>
          </a:p>
          <a:p>
            <a:pPr marL="0" lvl="0" indent="0">
              <a:buNone/>
            </a:pPr>
            <a:endParaRPr lang="ru-RU" b="1" dirty="0">
              <a:solidFill>
                <a:srgbClr val="0033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7584" y="3182332"/>
            <a:ext cx="8316416" cy="194421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Наружным ухом </a:t>
            </a:r>
            <a:r>
              <a:rPr lang="ru-RU" dirty="0" smtClean="0">
                <a:solidFill>
                  <a:schemeClr val="tx1"/>
                </a:solidFill>
              </a:rPr>
              <a:t>называют </a:t>
            </a:r>
            <a:r>
              <a:rPr lang="ru-RU" b="1" dirty="0" smtClean="0">
                <a:solidFill>
                  <a:schemeClr val="tx1"/>
                </a:solidFill>
              </a:rPr>
              <a:t>ушную раковину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слуховой проход</a:t>
            </a:r>
            <a:r>
              <a:rPr lang="ru-RU" dirty="0" smtClean="0">
                <a:solidFill>
                  <a:schemeClr val="tx1"/>
                </a:solidFill>
              </a:rPr>
              <a:t>. Ушная раковина, представляющая собой хрящевое образование, направляет  звуковые волны в слуховой проход, который заканчивается </a:t>
            </a:r>
            <a:r>
              <a:rPr lang="ru-RU" b="1" dirty="0" smtClean="0">
                <a:solidFill>
                  <a:schemeClr val="tx1"/>
                </a:solidFill>
              </a:rPr>
              <a:t>барабанной перепонкой.</a:t>
            </a:r>
            <a:endParaRPr lang="ru-RU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5602014"/>
            <a:ext cx="1723549" cy="923330"/>
          </a:xfrm>
          <a:prstGeom prst="rect">
            <a:avLst/>
          </a:prstGeom>
          <a:blipFill dpi="0" rotWithShape="0">
            <a:blip r:embed="rId3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prstClr val="white"/>
                </a:solidFill>
                <a:latin typeface="+mn-lt"/>
              </a:rPr>
              <a:t>1 4 6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57" y="188640"/>
            <a:ext cx="1271866" cy="1088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7582" y="27160"/>
            <a:ext cx="136875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ОБРАЗЕЦ</a:t>
            </a:r>
            <a:endParaRPr lang="ru-RU" b="1" dirty="0"/>
          </a:p>
        </p:txBody>
      </p:sp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5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4" grpId="0" build="p"/>
      <p:bldP spid="35" grpId="0" build="p"/>
      <p:bldP spid="4" grpId="0"/>
      <p:bldP spid="18" grpId="0" build="p"/>
      <p:bldP spid="25" grpId="0" animBg="1"/>
      <p:bldP spid="25" grpId="1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6130" y="2032338"/>
            <a:ext cx="2088233" cy="2507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Вставьте свою картинку.</a:t>
            </a:r>
          </a:p>
          <a:p>
            <a:pPr algn="ctr"/>
            <a:endParaRPr lang="ru-RU" b="1" dirty="0" smtClean="0">
              <a:solidFill>
                <a:srgbClr val="FFFFFF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3300"/>
                </a:solidFill>
              </a:rPr>
              <a:t>По щелчку на триггере-тетрадь </a:t>
            </a:r>
            <a:endParaRPr lang="ru-RU" b="1" i="1" dirty="0">
              <a:solidFill>
                <a:srgbClr val="0033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601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latin typeface="Comic Sans MS" pitchFamily="66" charset="0"/>
              </a:rPr>
              <a:t/>
            </a:r>
            <a:br>
              <a:rPr lang="ru-RU" sz="4000" smtClean="0">
                <a:latin typeface="Comic Sans MS" pitchFamily="66" charset="0"/>
              </a:rPr>
            </a:br>
            <a:endParaRPr lang="ru-RU" sz="4000" smtClean="0"/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825946" y="5882609"/>
            <a:ext cx="2273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Comic Sans MS" pitchFamily="66" charset="0"/>
              </a:rPr>
              <a:t>Ответ 2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3203010" y="5877272"/>
            <a:ext cx="3038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Comic Sans MS" pitchFamily="66" charset="0"/>
              </a:rPr>
              <a:t>Ответ 1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1273" name="TextBox 12"/>
          <p:cNvSpPr txBox="1">
            <a:spLocks noChangeArrowheads="1"/>
          </p:cNvSpPr>
          <p:nvPr/>
        </p:nvSpPr>
        <p:spPr bwMode="auto">
          <a:xfrm>
            <a:off x="6012160" y="5889436"/>
            <a:ext cx="2643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Comic Sans MS" pitchFamily="66" charset="0"/>
              </a:rPr>
              <a:t>Ответ 3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01" y="1045117"/>
            <a:ext cx="749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Подбери  соответствующую подпись к рисунку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2615" y="1506782"/>
            <a:ext cx="50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49289" y="1506782"/>
            <a:ext cx="50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80312" y="1506782"/>
            <a:ext cx="50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46450" y="2032338"/>
            <a:ext cx="2088233" cy="2507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Вставьте свою картинку</a:t>
            </a:r>
          </a:p>
          <a:p>
            <a:pPr algn="ctr"/>
            <a:endParaRPr lang="ru-RU" b="1" dirty="0">
              <a:solidFill>
                <a:srgbClr val="FFFFFF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3300"/>
                </a:solidFill>
              </a:rPr>
              <a:t>Ответы «встают</a:t>
            </a:r>
            <a:endParaRPr lang="ru-RU" b="1" i="1" dirty="0">
              <a:solidFill>
                <a:srgbClr val="0033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88223" y="2032338"/>
            <a:ext cx="2088233" cy="2507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Вставьте свою картинку</a:t>
            </a:r>
          </a:p>
          <a:p>
            <a:pPr algn="ctr"/>
            <a:endParaRPr lang="ru-RU" b="1" dirty="0">
              <a:solidFill>
                <a:srgbClr val="FFFFFF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3300"/>
                </a:solidFill>
              </a:rPr>
              <a:t>на свои места»</a:t>
            </a:r>
            <a:endParaRPr lang="ru-RU" b="1" i="1" dirty="0">
              <a:solidFill>
                <a:srgbClr val="003300"/>
              </a:solidFill>
            </a:endParaRPr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809836" y="0"/>
            <a:ext cx="8244408" cy="1008112"/>
          </a:xfrm>
          <a:prstGeom prst="rect">
            <a:avLst/>
          </a:prstGeom>
          <a:blipFill dpi="0" rotWithShape="0">
            <a:blip r:embed="rId3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Проверим, что запомнили</a:t>
            </a:r>
            <a:endParaRPr lang="ru-RU" sz="4800" b="1" dirty="0">
              <a:solidFill>
                <a:srgbClr val="FFFFFF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25" y="330489"/>
            <a:ext cx="1253861" cy="1355246"/>
          </a:xfrm>
          <a:prstGeom prst="rect">
            <a:avLst/>
          </a:prstGeom>
        </p:spPr>
      </p:pic>
      <p:sp>
        <p:nvSpPr>
          <p:cNvPr id="23" name="Стрелка вправо с вырезом 22">
            <a:hlinkClick r:id="" action="ppaction://hlinkshowjump?jump=nextslide"/>
          </p:cNvPr>
          <p:cNvSpPr/>
          <p:nvPr/>
        </p:nvSpPr>
        <p:spPr>
          <a:xfrm>
            <a:off x="7740352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0.06273 C -0.02083 0.05069 -0.02118 0.04352 -0.01666 0.03403 C -0.01475 0.02292 -0.01111 0.01481 -0.0052 0.00694 C -0.00225 -0.00463 -0.00642 0.00787 -3.33333E-6 -0.00139 C 0.00209 -0.0044 0.00295 -0.0088 0.00504 -0.01157 C 0.01059 -0.01898 0.01545 -0.02569 0.0217 -0.03194 C 0.02882 -0.04676 0.04497 -0.05301 0.05747 -0.05556 C 0.08073 -0.05301 0.1033 -0.04699 0.12639 -0.04375 C 0.14653 -0.03634 0.16823 -0.03681 0.18907 -0.03519 C 0.21059 -0.03056 0.23264 -0.03264 0.25417 -0.03704 C 0.26962 -0.04352 0.27587 -0.04097 0.28733 -0.0588 C 0.28855 -0.06065 0.28993 -0.06204 0.29115 -0.06389 C 0.29375 -0.06829 0.29618 -0.07292 0.29896 -0.07731 C 0.29983 -0.07894 0.30157 -0.08218 0.30157 -0.08194 C 0.30295 -0.08773 0.30782 -0.09745 0.30782 -0.09722 C 0.31077 -0.11389 0.31459 -0.12963 0.31684 -0.14653 C 0.3158 -0.16551 0.31615 -0.17361 0.31042 -0.18866 C 0.30886 -0.19259 0.30903 -0.19722 0.3066 -0.20046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87 0.03194 C 0.08091 0.02731 0.08594 0.02477 0.09115 0.02014 C 0.09236 0.01898 0.09497 0.01666 0.09497 0.0169 C 0.09757 0.01157 0.09861 0.00671 0.10122 0.00162 C 0.1033 -0.00996 0.10955 -0.01922 0.11268 -0.03056 C 0.11389 -0.04375 0.1165 -0.06042 0.11129 -0.07269 C 0.10122 -0.0963 0.08386 -0.09537 0.0658 -0.10116 C 0.05209 -0.10556 0.03785 -0.11042 0.02396 -0.11297 C 0.01476 -0.1169 0.00556 -0.11875 -0.00382 -0.1213 C -0.01146 -0.12338 -0.01875 -0.12801 -0.02656 -0.12986 C -0.03767 -0.13241 -0.04809 -0.1338 -0.05955 -0.13496 C -0.1033 -0.1463 -0.14409 -0.1426 -0.18993 -0.14329 C -0.2085 -0.14537 -0.22708 -0.14838 -0.24566 -0.15 C -0.2658 -0.15602 -0.28698 -0.15672 -0.30764 -0.16019 C -0.31788 -0.16204 -0.3276 -0.16551 -0.33802 -0.1669 C -0.34444 -0.16922 -0.35069 -0.17107 -0.35694 -0.17385 C -0.35955 -0.175 -0.36198 -0.17593 -0.36458 -0.17709 C -0.3658 -0.17755 -0.3684 -0.17871 -0.3684 -0.17848 C -0.36927 -0.18241 -0.37187 -0.18519 -0.37222 -0.18889 C -0.37343 -0.20417 -0.36545 -0.20672 -0.35694 -0.20926 C -0.28646 -0.20417 -0.37882 -0.21065 -0.30503 -0.20579 C -0.28298 -0.2044 -0.28993 -0.20857 -0.28107 -0.20232 " pathEditMode="relative" rAng="0" ptsTypes="fffffffffffffffffffffA">
                                      <p:cBhvr>
                                        <p:cTn id="1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26 0.02916 C 0.06562 0.02222 0.05573 0.02199 0.0467 0.0206 C 0.03941 0.01759 0.0316 0.01689 0.02396 0.01574 C 0.01701 0.01226 0.00903 0.01134 0.00243 0.00717 C -0.00313 0.0037 -0.00799 -0.00093 -0.01406 -0.00301 C -0.03385 -0.00973 -0.01753 -0.00348 -0.02795 -0.00811 C -0.03056 -0.00926 -0.03559 -0.01135 -0.03559 -0.01112 C -0.04392 -0.01899 -0.05712 -0.02061 -0.06719 -0.02315 C -0.08559 -0.02778 -0.10295 -0.03704 -0.1217 -0.04005 C -0.12934 -0.04352 -0.13628 -0.04399 -0.14444 -0.04514 C -0.15972 -0.05 -0.17587 -0.0507 -0.19132 -0.05186 C -0.20938 -0.05764 -0.23333 -0.06158 -0.25208 -0.06366 C -0.26094 -0.06644 -0.26962 -0.06899 -0.27865 -0.07037 C -0.2875 -0.07362 -0.29618 -0.07686 -0.30521 -0.07894 C -0.31372 -0.08426 -0.32205 -0.08658 -0.33056 -0.09074 C -0.33594 -0.10186 -0.32951 -0.09121 -0.33681 -0.09746 C -0.33837 -0.09862 -0.33924 -0.10093 -0.34063 -0.10255 C -0.34184 -0.10371 -0.34323 -0.1044 -0.34444 -0.10556 C -0.34618 -0.11297 -0.34983 -0.1132 -0.3533 -0.11922 C -0.3559 -0.12362 -0.35851 -0.12801 -0.36094 -0.13264 C -0.36319 -0.13681 -0.36476 -0.14121 -0.36597 -0.14607 C -0.36684 -0.14954 -0.3684 -0.15625 -0.3684 -0.15602 C -0.36806 -0.15973 -0.36892 -0.16389 -0.36719 -0.16644 C -0.36545 -0.16922 -0.35365 -0.17199 -0.35069 -0.17315 C -0.32309 -0.17199 -0.29878 -0.16968 -0.27222 -0.16482 C -0.25382 -0.15579 -0.22135 -0.15487 -0.20139 -0.15301 C -0.17257 -0.14237 -0.12622 -0.1507 -0.10642 -0.15116 C -0.01441 -0.15047 0.07865 -0.14676 0.17083 -0.14954 C 0.17205 -0.15 0.17344 -0.15047 0.17465 -0.15116 C 0.17639 -0.15209 0.17795 -0.15394 0.17969 -0.15463 C 0.18299 -0.15602 0.18976 -0.15787 0.18976 -0.15764 C 0.1941 -0.16181 0.19583 -0.16482 0.1974 -0.17153 C 0.19705 -0.17709 0.19809 -0.18334 0.19618 -0.18843 C 0.19323 -0.1963 0.17986 -0.19815 0.17465 -0.20024 C 0.15191 -0.20903 0.12865 -0.21042 0.10503 -0.21204 C 0.09028 -0.21158 0.06597 -0.20857 0.04792 -0.20857 " pathEditMode="relative" rAng="0" ptsTypes="fffffffffffffffffffffffffffffffffffA">
                                      <p:cBhvr>
                                        <p:cTn id="14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271" grpId="0"/>
      <p:bldP spid="11272" grpId="0"/>
      <p:bldP spid="112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601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latin typeface="Comic Sans MS" pitchFamily="66" charset="0"/>
              </a:rPr>
              <a:t/>
            </a:r>
            <a:br>
              <a:rPr lang="ru-RU" sz="4000" smtClean="0">
                <a:latin typeface="Comic Sans MS" pitchFamily="66" charset="0"/>
              </a:rPr>
            </a:br>
            <a:endParaRPr lang="ru-RU" sz="4000" smtClean="0"/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825946" y="6026625"/>
            <a:ext cx="2273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Comic Sans MS" pitchFamily="66" charset="0"/>
              </a:rPr>
              <a:t>Накипные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3203010" y="6021288"/>
            <a:ext cx="3038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Comic Sans MS" pitchFamily="66" charset="0"/>
              </a:rPr>
              <a:t>Кустистые 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1273" name="TextBox 12"/>
          <p:cNvSpPr txBox="1">
            <a:spLocks noChangeArrowheads="1"/>
          </p:cNvSpPr>
          <p:nvPr/>
        </p:nvSpPr>
        <p:spPr bwMode="auto">
          <a:xfrm>
            <a:off x="6012160" y="6033452"/>
            <a:ext cx="2643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Comic Sans MS" pitchFamily="66" charset="0"/>
              </a:rPr>
              <a:t>Листоватые 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14" name="Рисунок 13" descr="32088387da419227f20729e6cf7687d8_X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56" y="2032337"/>
            <a:ext cx="2239160" cy="24201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58672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9" y="2032337"/>
            <a:ext cx="2088233" cy="2507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tube-lichen-2221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02" y="2032338"/>
            <a:ext cx="2775658" cy="22761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8297" y="106039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Подбери  соответствующую подпись к рисунку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927" y="1506782"/>
            <a:ext cx="50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92601" y="1506782"/>
            <a:ext cx="50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36358" y="1506782"/>
            <a:ext cx="50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-53407" y="-2342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5400" b="1" kern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Проверим, что запомнили</a:t>
            </a:r>
            <a:endParaRPr lang="ru-RU" sz="5400" b="1" kern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1896" y="772997"/>
            <a:ext cx="136875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ОБРАЗЕЦ</a:t>
            </a:r>
            <a:endParaRPr lang="ru-RU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23" y="430468"/>
            <a:ext cx="1253861" cy="1355246"/>
          </a:xfrm>
          <a:prstGeom prst="rect">
            <a:avLst/>
          </a:prstGeom>
        </p:spPr>
      </p:pic>
      <p:sp>
        <p:nvSpPr>
          <p:cNvPr id="23" name="Стрелка вправо с вырезом 22">
            <a:hlinkClick r:id="" action="ppaction://hlinkshowjump?jump=nextslide"/>
          </p:cNvPr>
          <p:cNvSpPr/>
          <p:nvPr/>
        </p:nvSpPr>
        <p:spPr>
          <a:xfrm>
            <a:off x="7756479" y="6408712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01504 C -0.10746 0.00301 -0.10781 -0.00416 -0.1033 -0.01364 C -0.10139 -0.02474 -0.09774 -0.03284 -0.09184 -0.0407 C -0.08906 -0.05226 -0.09305 -0.03977 -0.0868 -0.04902 C -0.08472 -0.05203 -0.08385 -0.05642 -0.08177 -0.0592 C -0.07621 -0.0666 -0.07135 -0.07331 -0.06527 -0.07955 C -0.05816 -0.09435 -0.04218 -0.1006 -0.02986 -0.10314 C -0.00677 -0.1006 0.01563 -0.09458 0.03855 -0.09135 C 0.05851 -0.08395 0.07986 -0.08441 0.10052 -0.08279 C 0.12188 -0.07816 0.14375 -0.08025 0.16511 -0.08464 C 0.18039 -0.09111 0.18664 -0.08857 0.19792 -0.10638 C 0.19914 -0.10823 0.20052 -0.10962 0.20174 -0.11147 C 0.20434 -0.11586 0.20677 -0.12049 0.20938 -0.12511 C 0.21025 -0.12673 0.21198 -0.12997 0.21198 -0.12974 C 0.21337 -0.13552 0.21823 -0.14523 0.21823 -0.145 C 0.22118 -0.16165 0.225 -0.17738 0.22709 -0.19426 C 0.22622 -0.21322 0.22657 -0.22132 0.22084 -0.23635 C 0.21927 -0.24028 0.21945 -0.24491 0.21702 -0.24815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13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00532 C 0.02587 -0.00994 0.03091 -0.01249 0.03611 -0.01711 C 0.03733 -0.01827 0.03993 -0.02058 0.03993 -0.02035 C 0.04254 -0.02567 0.04358 -0.03052 0.04618 -0.03561 C 0.04827 -0.04718 0.05452 -0.05643 0.05764 -0.06776 C 0.05886 -0.08094 0.06146 -0.09759 0.05625 -0.10985 C 0.04618 -0.13367 0.02882 -0.13274 0.01077 -0.13853 C -0.00295 -0.14292 -0.01718 -0.14778 -0.03107 -0.15032 C -0.04027 -0.15425 -0.04948 -0.1561 -0.05885 -0.15865 C -0.06649 -0.16073 -0.07378 -0.16535 -0.08159 -0.1672 C -0.09271 -0.16975 -0.10312 -0.17113 -0.11458 -0.17229 C -0.15833 -0.18362 -0.19913 -0.17992 -0.24496 -0.18062 C -0.26354 -0.1827 -0.28211 -0.1857 -0.30069 -0.18732 C -0.32083 -0.19334 -0.34201 -0.19403 -0.36267 -0.1975 C -0.37291 -0.19935 -0.38264 -0.20282 -0.39305 -0.20421 C -0.39948 -0.20652 -0.40573 -0.20837 -0.41198 -0.21114 C -0.41458 -0.2123 -0.41701 -0.21323 -0.41961 -0.21438 C -0.42083 -0.21484 -0.42343 -0.216 -0.42343 -0.21577 C -0.4243 -0.2197 -0.42691 -0.22248 -0.42725 -0.22618 C -0.42847 -0.24144 -0.42048 -0.24398 -0.41198 -0.24653 C -0.34149 -0.24144 -0.43385 -0.24792 -0.36007 -0.24306 C -0.33802 -0.24167 -0.34496 -0.24583 -0.33611 -0.23959 " pathEditMode="relative" rAng="0" ptsTypes="fffffffffffffffffffffA">
                                      <p:cBhvr>
                                        <p:cTn id="1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-12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48751E-6 C -0.00764 -0.00694 -0.01754 -0.00717 -0.02657 -0.00856 C -0.03386 -0.01157 -0.04167 -0.01226 -0.04931 -0.01342 C -0.05625 -0.01689 -0.06424 -0.01781 -0.07084 -0.02197 C -0.07639 -0.02544 -0.08125 -0.03007 -0.08733 -0.03215 C -0.10712 -0.03886 -0.0908 -0.03261 -0.10122 -0.03724 C -0.10382 -0.03839 -0.10886 -0.04048 -0.10886 -0.04048 C -0.11719 -0.04811 -0.13039 -0.04973 -0.14046 -0.05227 C -0.15886 -0.0569 -0.17622 -0.06615 -0.19497 -0.06915 C -0.20261 -0.07262 -0.20955 -0.07308 -0.21771 -0.07424 C -0.23299 -0.0791 -0.24914 -0.07979 -0.26459 -0.08095 C -0.28264 -0.08673 -0.3066 -0.09066 -0.32535 -0.09274 C -0.33421 -0.09552 -0.34289 -0.09806 -0.35191 -0.09945 C -0.36077 -0.10269 -0.36945 -0.10592 -0.37848 -0.10801 C -0.38698 -0.11332 -0.39532 -0.11564 -0.40382 -0.1198 C -0.40921 -0.13113 -0.40278 -0.12026 -0.41007 -0.12651 C -0.41164 -0.12789 -0.4125 -0.12998 -0.41389 -0.1316 C -0.41511 -0.13298 -0.4165 -0.13368 -0.41771 -0.13483 C -0.41945 -0.14223 -0.42309 -0.14246 -0.42657 -0.14848 C -0.42917 -0.15287 -0.43178 -0.15727 -0.43421 -0.16189 C -0.43646 -0.16605 -0.43803 -0.17045 -0.43924 -0.1753 C -0.44011 -0.17877 -0.44167 -0.18548 -0.44167 -0.18548 C -0.44132 -0.18895 -0.44219 -0.19311 -0.44046 -0.19566 C -0.43872 -0.19843 -0.42691 -0.20121 -0.42396 -0.20236 C -0.39636 -0.20121 -0.37205 -0.19889 -0.34549 -0.19404 C -0.32709 -0.18502 -0.29462 -0.18409 -0.27466 -0.18224 C -0.24584 -0.1716 -0.19948 -0.17993 -0.17969 -0.18039 C -0.08768 -0.1797 0.00538 -0.176 0.09756 -0.17877 C 0.09878 -0.17924 0.10017 -0.1797 0.10138 -0.18039 C 0.10312 -0.18132 0.10468 -0.18317 0.10642 -0.18386 C 0.10972 -0.18525 0.11649 -0.1871 0.11649 -0.1871 C 0.12083 -0.19103 0.12256 -0.19404 0.12413 -0.20074 C 0.12378 -0.20629 0.12482 -0.21254 0.12291 -0.21763 C 0.11996 -0.22549 0.10659 -0.22734 0.10138 -0.22942 C 0.07864 -0.23821 0.05538 -0.2396 0.03177 -0.24122 C 0.01701 -0.24075 -0.0073 -0.23775 -0.02535 -0.23775 " pathEditMode="relative" ptsTypes="fffffffffffffffffffffffffffffffffffA">
                                      <p:cBhvr>
                                        <p:cTn id="14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271" grpId="0"/>
      <p:bldP spid="11272" grpId="0"/>
      <p:bldP spid="112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76" y="188640"/>
            <a:ext cx="7668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Правила работы с презентацией</a:t>
            </a:r>
            <a:endParaRPr lang="ru-RU" altLang="ru-RU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76" y="2925189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ctr">
              <a:buFontTx/>
              <a:buNone/>
            </a:pPr>
            <a:endParaRPr lang="ru-RU" altLang="ru-RU" dirty="0"/>
          </a:p>
        </p:txBody>
      </p:sp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76" y="980728"/>
            <a:ext cx="7416824" cy="563231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87350" indent="-342900" algn="just">
              <a:buFontTx/>
              <a:buAutoNum type="arabicPeriod"/>
            </a:pPr>
            <a:r>
              <a:rPr lang="ru-RU" altLang="ru-RU" dirty="0" smtClean="0"/>
              <a:t>В презентации использованы триггеры: </a:t>
            </a:r>
            <a:r>
              <a:rPr lang="ru-RU" altLang="ru-RU" b="1" i="1" dirty="0" smtClean="0"/>
              <a:t>тетрадь, книги</a:t>
            </a:r>
            <a:r>
              <a:rPr lang="ru-RU" altLang="ru-RU" dirty="0" smtClean="0"/>
              <a:t>.</a:t>
            </a:r>
          </a:p>
          <a:p>
            <a:pPr marL="387350" indent="-342900" algn="just">
              <a:buFontTx/>
              <a:buAutoNum type="arabicPeriod"/>
            </a:pPr>
            <a:r>
              <a:rPr lang="ru-RU" altLang="ru-RU" dirty="0" smtClean="0"/>
              <a:t> Переход на следующий слайд - по кнопке «</a:t>
            </a:r>
            <a:r>
              <a:rPr lang="ru-RU" altLang="ru-RU" b="1" i="1" dirty="0" smtClean="0"/>
              <a:t>дальше</a:t>
            </a:r>
            <a:r>
              <a:rPr lang="ru-RU" altLang="ru-RU" dirty="0" smtClean="0"/>
              <a:t>», чтобы исключить случайный переход.</a:t>
            </a:r>
          </a:p>
          <a:p>
            <a:pPr marL="387350" indent="-342900" algn="just">
              <a:buFontTx/>
              <a:buAutoNum type="arabicPeriod"/>
            </a:pPr>
            <a:r>
              <a:rPr lang="ru-RU" altLang="ru-RU" dirty="0" smtClean="0"/>
              <a:t>Шаблон презентации сделан с учётом требований ФГОС.</a:t>
            </a:r>
          </a:p>
          <a:p>
            <a:pPr marL="387350" indent="-342900" algn="just">
              <a:buFontTx/>
              <a:buAutoNum type="arabicPeriod"/>
            </a:pPr>
            <a:r>
              <a:rPr lang="ru-RU" altLang="ru-RU" dirty="0" smtClean="0"/>
              <a:t>Типы заданий, используемых в презентации, можно применять как на различных этапах урока, так и на разных уроках.</a:t>
            </a:r>
          </a:p>
          <a:p>
            <a:pPr marL="387350" indent="-342900" algn="just">
              <a:buFontTx/>
              <a:buAutoNum type="arabicPeriod"/>
            </a:pPr>
            <a:r>
              <a:rPr lang="ru-RU" altLang="ru-RU" dirty="0" smtClean="0"/>
              <a:t>Для открытия новых знаний смело добавляйте свои слайды.</a:t>
            </a:r>
          </a:p>
          <a:p>
            <a:pPr marL="387350" indent="-342900" algn="just">
              <a:buFontTx/>
              <a:buAutoNum type="arabicPeriod"/>
            </a:pPr>
            <a:r>
              <a:rPr lang="ru-RU" altLang="ru-RU" dirty="0" smtClean="0"/>
              <a:t>При необходимости вы можете добавить задания по вариантам – просто продублируйте слайд и замените соответствующие объекты.</a:t>
            </a:r>
          </a:p>
          <a:p>
            <a:pPr marL="387350" indent="-342900" algn="just">
              <a:buFontTx/>
              <a:buAutoNum type="arabicPeriod"/>
            </a:pPr>
            <a:r>
              <a:rPr lang="ru-RU" altLang="ru-RU" dirty="0" smtClean="0"/>
              <a:t>На слайдах есть заметки-подсказки к слайду для работы.</a:t>
            </a:r>
          </a:p>
          <a:p>
            <a:pPr marL="387350" indent="-342900" algn="just">
              <a:buFontTx/>
              <a:buAutoNum type="arabicPeriod"/>
            </a:pPr>
            <a:r>
              <a:rPr lang="ru-RU" altLang="ru-RU" dirty="0" smtClean="0"/>
              <a:t>Скрытые слайды приведены в качестве образцов, Вы их удалите после создания своей презентации.</a:t>
            </a:r>
          </a:p>
          <a:p>
            <a:pPr marL="387350" indent="-342900" algn="just">
              <a:buFontTx/>
              <a:buAutoNum type="arabicPeriod"/>
            </a:pPr>
            <a:r>
              <a:rPr lang="ru-RU" altLang="ru-RU" dirty="0" smtClean="0"/>
              <a:t>Дизайн презентации  и цветовое оформление Вы также можете менять по своему усмотрению.</a:t>
            </a:r>
          </a:p>
          <a:p>
            <a:pPr marL="387350" indent="-342900" algn="just">
              <a:buFontTx/>
              <a:buAutoNum type="arabicPeriod"/>
            </a:pPr>
            <a:r>
              <a:rPr lang="ru-RU" altLang="ru-RU" dirty="0" smtClean="0"/>
              <a:t>Желаю Вам плодотворной работы!</a:t>
            </a:r>
          </a:p>
          <a:p>
            <a:pPr marL="387350" indent="-342900" algn="just">
              <a:buFontTx/>
              <a:buAutoNum type="arabicPeriod"/>
            </a:pPr>
            <a:r>
              <a:rPr lang="ru-RU" altLang="ru-RU" dirty="0" smtClean="0"/>
              <a:t>Если нужна помощь, то можете обратиться на сайт в личном сообщении </a:t>
            </a:r>
            <a:r>
              <a:rPr lang="en-US" altLang="ru-RU" dirty="0">
                <a:hlinkClick r:id="rId2"/>
              </a:rPr>
              <a:t>https://</a:t>
            </a:r>
            <a:r>
              <a:rPr lang="ru-RU" altLang="ru-RU" dirty="0" err="1">
                <a:hlinkClick r:id="rId2"/>
              </a:rPr>
              <a:t>урок.рф</a:t>
            </a:r>
            <a:r>
              <a:rPr lang="ru-RU" altLang="ru-RU" dirty="0">
                <a:hlinkClick r:id="rId2"/>
              </a:rPr>
              <a:t>/</a:t>
            </a:r>
            <a:r>
              <a:rPr lang="en-US" altLang="ru-RU" dirty="0" smtClean="0">
                <a:hlinkClick r:id="rId2"/>
              </a:rPr>
              <a:t>user/161982</a:t>
            </a:r>
            <a:r>
              <a:rPr lang="ru-RU" altLang="ru-RU" dirty="0" smtClean="0"/>
              <a:t> </a:t>
            </a:r>
          </a:p>
          <a:p>
            <a:pPr marL="44450" algn="r"/>
            <a:r>
              <a:rPr lang="ru-RU" altLang="ru-RU" i="1" dirty="0" smtClean="0"/>
              <a:t>С уважением, Медведева Т.А</a:t>
            </a:r>
            <a:r>
              <a:rPr lang="ru-RU" altLang="ru-RU" dirty="0" smtClean="0"/>
              <a:t>. </a:t>
            </a:r>
          </a:p>
          <a:p>
            <a:pPr marL="387350" indent="-342900" algn="just">
              <a:buFontTx/>
              <a:buAutoNum type="arabicPeriod"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91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584" y="1772816"/>
            <a:ext cx="8316416" cy="504056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Здесь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Вы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Пишите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Свои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Утверждения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Количество 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Утверждений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Вы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Можете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Изменить  </a:t>
            </a:r>
          </a:p>
          <a:p>
            <a:pPr marL="514350" indent="-514350" eaLnBrk="1" hangingPunct="1">
              <a:lnSpc>
                <a:spcPct val="80000"/>
              </a:lnSpc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75656" y="2204864"/>
            <a:ext cx="770485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439144" y="3501008"/>
            <a:ext cx="770485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75656" y="3933056"/>
            <a:ext cx="554461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75656" y="4869160"/>
            <a:ext cx="770485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75656" y="5733256"/>
            <a:ext cx="770485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Прямоугольник 14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blipFill dpi="0" rotWithShape="0">
            <a:blip r:embed="rId3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Выбери верные утверждения</a:t>
            </a:r>
            <a:r>
              <a:rPr lang="ru-RU" sz="4400" b="1" dirty="0" smtClean="0">
                <a:solidFill>
                  <a:prstClr val="white"/>
                </a:solidFill>
              </a:rPr>
              <a:t> </a:t>
            </a:r>
            <a:endParaRPr lang="ru-RU" sz="4400" b="1" dirty="0">
              <a:solidFill>
                <a:prstClr val="whit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20" y="472274"/>
            <a:ext cx="1253861" cy="1355246"/>
          </a:xfrm>
          <a:prstGeom prst="rect">
            <a:avLst/>
          </a:prstGeom>
        </p:spPr>
      </p:pic>
      <p:sp>
        <p:nvSpPr>
          <p:cNvPr id="19" name="Стрелка вправо с вырезом 18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584" y="1772816"/>
            <a:ext cx="8316416" cy="5040560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Тело лишайника называется слоевище.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Лишайники приносят вред природе.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Лишайники очень требовательны к условиям произрастания.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Слоевище лишайника – симбиотический организм, состоящий из гриба и водоросли.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Водоросль лишайника синтезирует органические вещества.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Гриб паразитирует на водорослях, питаясь за их счёт.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Симбиоз – взаимовыгодное сожительство.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Слоевище лишайника  только зелёного цвета.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Лишайниками питаются некоторые животные.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Лишайники портят своими выделениями почву.</a:t>
            </a:r>
          </a:p>
          <a:p>
            <a:pPr marL="514350" indent="-514350" eaLnBrk="1" hangingPunct="1">
              <a:lnSpc>
                <a:spcPct val="80000"/>
              </a:lnSpc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75656" y="2204864"/>
            <a:ext cx="770485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439144" y="3501008"/>
            <a:ext cx="770485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75656" y="3861048"/>
            <a:ext cx="554461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75656" y="4221088"/>
            <a:ext cx="770485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75656" y="4509120"/>
            <a:ext cx="2232248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03648" y="5229200"/>
            <a:ext cx="7632848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75656" y="5949280"/>
            <a:ext cx="770485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Прямоугольник 14"/>
          <p:cNvSpPr/>
          <p:nvPr/>
        </p:nvSpPr>
        <p:spPr>
          <a:xfrm>
            <a:off x="0" y="0"/>
            <a:ext cx="9144000" cy="1008112"/>
          </a:xfrm>
          <a:prstGeom prst="rect">
            <a:avLst/>
          </a:prstGeom>
          <a:blipFill dpi="0" rotWithShape="0">
            <a:blip r:embed="rId3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Выбери верные утверждения</a:t>
            </a:r>
            <a:r>
              <a:rPr lang="ru-RU" sz="4400" b="1" dirty="0" smtClean="0">
                <a:solidFill>
                  <a:srgbClr val="FFFFFF"/>
                </a:solidFill>
              </a:rPr>
              <a:t> </a:t>
            </a:r>
            <a:endParaRPr lang="ru-RU" sz="4400" b="1" dirty="0">
              <a:solidFill>
                <a:srgbClr val="FFFF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20" y="472274"/>
            <a:ext cx="1253861" cy="13552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63586" y="823446"/>
            <a:ext cx="136875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ОБРАЗЕЦ</a:t>
            </a:r>
            <a:endParaRPr lang="ru-RU" b="1" dirty="0"/>
          </a:p>
        </p:txBody>
      </p:sp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6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060848"/>
            <a:ext cx="8172400" cy="3744416"/>
          </a:xfrm>
          <a:solidFill>
            <a:srgbClr val="FFFFFF"/>
          </a:solidFill>
        </p:spPr>
        <p:txBody>
          <a:bodyPr/>
          <a:lstStyle/>
          <a:p>
            <a:pPr indent="103188" algn="ctr">
              <a:defRPr/>
            </a:pPr>
            <a:r>
              <a:rPr lang="ru-RU" sz="3600" dirty="0">
                <a:solidFill>
                  <a:srgbClr val="003300"/>
                </a:solidFill>
                <a:latin typeface="Comic Sans MS" pitchFamily="66" charset="0"/>
              </a:rPr>
              <a:t>§… –читать и пересказывать</a:t>
            </a:r>
          </a:p>
          <a:p>
            <a:pPr algn="ctr" eaLnBrk="1" hangingPunct="1">
              <a:defRPr/>
            </a:pPr>
            <a:r>
              <a:rPr lang="ru-RU" sz="3600" dirty="0" err="1">
                <a:solidFill>
                  <a:srgbClr val="003300"/>
                </a:solidFill>
                <a:latin typeface="Comic Sans MS" pitchFamily="66" charset="0"/>
              </a:rPr>
              <a:t>Вопр</a:t>
            </a:r>
            <a:r>
              <a:rPr lang="ru-RU" sz="3600" dirty="0">
                <a:solidFill>
                  <a:srgbClr val="003300"/>
                </a:solidFill>
                <a:latin typeface="Comic Sans MS" pitchFamily="66" charset="0"/>
              </a:rPr>
              <a:t>. ….., стр. ……   </a:t>
            </a:r>
          </a:p>
          <a:p>
            <a:pPr marL="0" indent="0" algn="ctr" eaLnBrk="1" hangingPunct="1">
              <a:buNone/>
              <a:defRPr/>
            </a:pPr>
            <a:r>
              <a:rPr lang="ru-RU" sz="3600" dirty="0" smtClean="0">
                <a:solidFill>
                  <a:srgbClr val="003300"/>
                </a:solidFill>
                <a:latin typeface="Comic Sans MS" pitchFamily="66" charset="0"/>
              </a:rPr>
              <a:t>*Здесь </a:t>
            </a:r>
            <a:r>
              <a:rPr lang="ru-RU" sz="3600" dirty="0">
                <a:solidFill>
                  <a:srgbClr val="003300"/>
                </a:solidFill>
                <a:latin typeface="Comic Sans MS" pitchFamily="66" charset="0"/>
              </a:rPr>
              <a:t>может быть творческое или дополнительное задание </a:t>
            </a:r>
            <a:r>
              <a:rPr lang="ru-RU" sz="3600" dirty="0" smtClean="0">
                <a:solidFill>
                  <a:srgbClr val="003300"/>
                </a:solidFill>
                <a:latin typeface="Comic Sans MS" pitchFamily="66" charset="0"/>
              </a:rPr>
              <a:t>(выполняется </a:t>
            </a:r>
            <a:r>
              <a:rPr lang="ru-RU" sz="3600" i="1" dirty="0" smtClean="0">
                <a:solidFill>
                  <a:srgbClr val="003300"/>
                </a:solidFill>
                <a:latin typeface="Comic Sans MS" pitchFamily="66" charset="0"/>
              </a:rPr>
              <a:t>по </a:t>
            </a:r>
            <a:r>
              <a:rPr lang="ru-RU" sz="3600" i="1" dirty="0">
                <a:solidFill>
                  <a:srgbClr val="003300"/>
                </a:solidFill>
                <a:latin typeface="Comic Sans MS" pitchFamily="66" charset="0"/>
              </a:rPr>
              <a:t>желанию учащегося)</a:t>
            </a: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827584" y="60258"/>
            <a:ext cx="8244408" cy="1008112"/>
          </a:xfrm>
          <a:prstGeom prst="rect">
            <a:avLst/>
          </a:prstGeom>
          <a:blipFill dpi="0" rotWithShape="0">
            <a:blip r:embed="rId2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Домашнее задание</a:t>
            </a:r>
            <a:endParaRPr lang="ru-RU" sz="36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61788"/>
            <a:ext cx="1067562" cy="1153883"/>
          </a:xfrm>
          <a:prstGeom prst="rect">
            <a:avLst/>
          </a:prstGeom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5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8316416" cy="4968552"/>
          </a:xfrm>
          <a:solidFill>
            <a:srgbClr val="FFFFFF"/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3300"/>
                </a:solidFill>
              </a:rPr>
              <a:t>Закончить  одно из предложений: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Я </a:t>
            </a:r>
            <a:r>
              <a:rPr lang="ru-RU" dirty="0">
                <a:solidFill>
                  <a:srgbClr val="003300"/>
                </a:solidFill>
              </a:rPr>
              <a:t> </a:t>
            </a:r>
            <a:r>
              <a:rPr lang="ru-RU" dirty="0" smtClean="0">
                <a:solidFill>
                  <a:srgbClr val="003300"/>
                </a:solidFill>
              </a:rPr>
              <a:t>понял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Я </a:t>
            </a:r>
            <a:r>
              <a:rPr lang="ru-RU" dirty="0">
                <a:solidFill>
                  <a:srgbClr val="003300"/>
                </a:solidFill>
              </a:rPr>
              <a:t> </a:t>
            </a:r>
            <a:r>
              <a:rPr lang="ru-RU" dirty="0" smtClean="0">
                <a:solidFill>
                  <a:srgbClr val="003300"/>
                </a:solidFill>
              </a:rPr>
              <a:t>узнал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Я </a:t>
            </a:r>
            <a:r>
              <a:rPr lang="ru-RU" dirty="0">
                <a:solidFill>
                  <a:srgbClr val="003300"/>
                </a:solidFill>
              </a:rPr>
              <a:t> </a:t>
            </a:r>
            <a:r>
              <a:rPr lang="ru-RU" dirty="0" smtClean="0">
                <a:solidFill>
                  <a:srgbClr val="003300"/>
                </a:solidFill>
              </a:rPr>
              <a:t>разобрался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Я </a:t>
            </a:r>
            <a:r>
              <a:rPr lang="ru-RU" dirty="0">
                <a:solidFill>
                  <a:srgbClr val="003300"/>
                </a:solidFill>
              </a:rPr>
              <a:t>похвалил бы </a:t>
            </a:r>
            <a:r>
              <a:rPr lang="ru-RU" dirty="0" smtClean="0">
                <a:solidFill>
                  <a:srgbClr val="003300"/>
                </a:solidFill>
              </a:rPr>
              <a:t>себя за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Особенно </a:t>
            </a:r>
            <a:r>
              <a:rPr lang="ru-RU" dirty="0">
                <a:solidFill>
                  <a:srgbClr val="003300"/>
                </a:solidFill>
              </a:rPr>
              <a:t>мне </a:t>
            </a:r>
            <a:r>
              <a:rPr lang="ru-RU" dirty="0" smtClean="0">
                <a:solidFill>
                  <a:srgbClr val="003300"/>
                </a:solidFill>
              </a:rPr>
              <a:t>понравилось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После </a:t>
            </a:r>
            <a:r>
              <a:rPr lang="ru-RU" dirty="0">
                <a:solidFill>
                  <a:srgbClr val="003300"/>
                </a:solidFill>
              </a:rPr>
              <a:t>урока мне </a:t>
            </a:r>
            <a:r>
              <a:rPr lang="ru-RU" dirty="0" smtClean="0">
                <a:solidFill>
                  <a:srgbClr val="003300"/>
                </a:solidFill>
              </a:rPr>
              <a:t>захотелось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Меня удивило …  </a:t>
            </a:r>
            <a:r>
              <a:rPr lang="ru-RU" dirty="0">
                <a:solidFill>
                  <a:srgbClr val="003300"/>
                </a:solidFill>
              </a:rPr>
              <a:t>и т. п. </a:t>
            </a: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827584" y="60258"/>
            <a:ext cx="8244408" cy="1008112"/>
          </a:xfrm>
          <a:prstGeom prst="rect">
            <a:avLst/>
          </a:prstGeom>
          <a:blipFill dpi="0" rotWithShape="0">
            <a:blip r:embed="rId3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Сегодня на уроке</a:t>
            </a:r>
            <a:endParaRPr lang="ru-RU" sz="36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40" y="2060848"/>
            <a:ext cx="265580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003300"/>
                </a:solidFill>
              </a:rPr>
              <a:t>Шаблон </a:t>
            </a:r>
            <a:r>
              <a:rPr lang="ru-RU" sz="1800" dirty="0">
                <a:solidFill>
                  <a:srgbClr val="003300"/>
                </a:solidFill>
              </a:rPr>
              <a:t>презентации «пруд» -</a:t>
            </a:r>
            <a:r>
              <a:rPr lang="en-US" sz="1800" dirty="0" err="1">
                <a:solidFill>
                  <a:srgbClr val="003300"/>
                </a:solidFill>
              </a:rPr>
              <a:t>SPecialiST</a:t>
            </a:r>
            <a:r>
              <a:rPr lang="en-US" sz="1800" dirty="0">
                <a:solidFill>
                  <a:srgbClr val="003300"/>
                </a:solidFill>
              </a:rPr>
              <a:t> </a:t>
            </a:r>
            <a:r>
              <a:rPr lang="en-US" sz="1800" dirty="0" err="1">
                <a:solidFill>
                  <a:srgbClr val="003300"/>
                </a:solidFill>
              </a:rPr>
              <a:t>RePack</a:t>
            </a:r>
            <a:endParaRPr lang="ru-RU" sz="1800" dirty="0">
              <a:solidFill>
                <a:srgbClr val="003300"/>
              </a:solidFill>
            </a:endParaRPr>
          </a:p>
          <a:p>
            <a:r>
              <a:rPr lang="ru-RU" sz="1800" dirty="0" smtClean="0">
                <a:solidFill>
                  <a:srgbClr val="003300"/>
                </a:solidFill>
              </a:rPr>
              <a:t>Веселая </a:t>
            </a:r>
            <a:r>
              <a:rPr lang="ru-RU" sz="1800" dirty="0" err="1" smtClean="0">
                <a:solidFill>
                  <a:srgbClr val="003300"/>
                </a:solidFill>
              </a:rPr>
              <a:t>мультзарядка</a:t>
            </a:r>
            <a:r>
              <a:rPr lang="ru-RU" sz="1800" dirty="0" smtClean="0">
                <a:solidFill>
                  <a:srgbClr val="003300"/>
                </a:solidFill>
              </a:rPr>
              <a:t>  </a:t>
            </a:r>
          </a:p>
          <a:p>
            <a:r>
              <a:rPr lang="en-US" sz="1800" dirty="0">
                <a:solidFill>
                  <a:srgbClr val="003300"/>
                </a:solidFill>
                <a:hlinkClick r:id="rId2"/>
              </a:rPr>
              <a:t>https://</a:t>
            </a:r>
            <a:r>
              <a:rPr lang="en-US" sz="1800" dirty="0" smtClean="0">
                <a:solidFill>
                  <a:srgbClr val="003300"/>
                </a:solidFill>
                <a:hlinkClick r:id="rId2"/>
              </a:rPr>
              <a:t>www.youtube.com/watch?v=xTIVznmnHok</a:t>
            </a:r>
            <a:r>
              <a:rPr lang="ru-RU" sz="1800" dirty="0" smtClean="0">
                <a:solidFill>
                  <a:srgbClr val="003300"/>
                </a:solidFill>
              </a:rPr>
              <a:t>   	</a:t>
            </a:r>
            <a:endParaRPr lang="ru-RU" sz="1800" dirty="0">
              <a:solidFill>
                <a:srgbClr val="003300"/>
              </a:solidFill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827584" y="60258"/>
            <a:ext cx="8244408" cy="1008112"/>
          </a:xfrm>
          <a:prstGeom prst="rect">
            <a:avLst/>
          </a:prstGeom>
          <a:blipFill dpi="0" rotWithShape="0">
            <a:blip r:embed="rId3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Использованные источники</a:t>
            </a:r>
            <a:endParaRPr lang="ru-RU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Здесь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Можно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Написать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Вопросы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Для фронтальной проверки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Из домашнего задания</a:t>
            </a:r>
            <a:endParaRPr lang="ru-RU" dirty="0">
              <a:solidFill>
                <a:srgbClr val="003300"/>
              </a:solidFill>
            </a:endParaRP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827584" y="36075"/>
            <a:ext cx="8208912" cy="1008112"/>
          </a:xfrm>
          <a:prstGeom prst="rect">
            <a:avLst/>
          </a:prstGeom>
          <a:blipFill dpi="0" rotWithShape="0">
            <a:blip r:embed="rId3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Проверим, что учили?</a:t>
            </a:r>
            <a:endParaRPr lang="ru-RU" sz="48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35" y="836712"/>
            <a:ext cx="1271866" cy="1088508"/>
          </a:xfrm>
          <a:prstGeom prst="rect">
            <a:avLst/>
          </a:prstGeom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9836" y="1888130"/>
            <a:ext cx="8334164" cy="252028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Здесь Вы можете вставить  или ребус, или загадку , или т.п. для определения темы урока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25144"/>
            <a:ext cx="9180512" cy="1446550"/>
          </a:xfrm>
          <a:prstGeom prst="rect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8800" b="1" kern="0" cap="all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  <a:latin typeface="Palatino Linotype"/>
              </a:rPr>
              <a:t>Ваш ответ</a:t>
            </a:r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809836" y="0"/>
            <a:ext cx="8244408" cy="1008112"/>
          </a:xfrm>
          <a:prstGeom prst="rect">
            <a:avLst/>
          </a:prstGeom>
          <a:blipFill dpi="0" rotWithShape="0">
            <a:blip r:embed="rId3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бы это значило?</a:t>
            </a:r>
            <a:r>
              <a:rPr lang="ru-RU" sz="3600" b="1" dirty="0" smtClean="0">
                <a:solidFill>
                  <a:srgbClr val="FFFFFF"/>
                </a:solidFill>
              </a:rPr>
              <a:t> </a:t>
            </a:r>
            <a:endParaRPr lang="ru-RU" sz="3600" b="1" dirty="0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12" y="504056"/>
            <a:ext cx="1253861" cy="1355246"/>
          </a:xfrm>
          <a:prstGeom prst="rect">
            <a:avLst/>
          </a:prstGeom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2660637"/>
            <a:ext cx="9144000" cy="1440160"/>
            <a:chOff x="389691" y="1124745"/>
            <a:chExt cx="9771547" cy="1539055"/>
          </a:xfrm>
        </p:grpSpPr>
        <p:pic>
          <p:nvPicPr>
            <p:cNvPr id="25" name="Picture 2" descr="F:\Документы\биология\Б-6кл\Б-6кл. ФГОС\гл 4. многообразие и развитие раст мира\Б-6кл. п. 21 моховидные\2017-02-26_20-25-3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167" y="1124745"/>
              <a:ext cx="5315071" cy="152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F:\Документы\биология\Б-6кл\Б-6кл. ФГОС\гл 4. многообразие и развитие раст мира\Б-6кл. п. 21 моховидные\2017-02-26_20-23-5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69" b="9576"/>
            <a:stretch/>
          </p:blipFill>
          <p:spPr bwMode="auto">
            <a:xfrm>
              <a:off x="389691" y="1124745"/>
              <a:ext cx="4456476" cy="153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7596335" y="1112102"/>
            <a:ext cx="1271341" cy="1569660"/>
            <a:chOff x="2843808" y="989281"/>
            <a:chExt cx="1879064" cy="24703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326067"/>
              <a:ext cx="1879064" cy="141032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482382" y="989281"/>
              <a:ext cx="776784" cy="24703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</a:rPr>
                <a:t>?</a:t>
              </a:r>
              <a:endParaRPr lang="ru-RU" sz="96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5069040"/>
            <a:ext cx="9180512" cy="1323439"/>
          </a:xfrm>
          <a:prstGeom prst="rect">
            <a:avLst/>
          </a:prstGeom>
          <a:gradFill>
            <a:gsLst>
              <a:gs pos="9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8000" b="1" kern="0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  <a:latin typeface="Palatino Linotype"/>
              </a:rPr>
              <a:t>МОХОВИДНЫЕ</a:t>
            </a:r>
          </a:p>
        </p:txBody>
      </p:sp>
      <p:sp useBgFill="1">
        <p:nvSpPr>
          <p:cNvPr id="34" name="Прямоугольник 33"/>
          <p:cNvSpPr/>
          <p:nvPr/>
        </p:nvSpPr>
        <p:spPr>
          <a:xfrm>
            <a:off x="809836" y="0"/>
            <a:ext cx="8244408" cy="1008112"/>
          </a:xfrm>
          <a:prstGeom prst="rect">
            <a:avLst/>
          </a:prstGeom>
          <a:blipFill dpi="0" rotWithShape="0">
            <a:blip r:embed="rId6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бы это значило?</a:t>
            </a:r>
            <a:r>
              <a:rPr lang="ru-RU" sz="3600" b="1" dirty="0" smtClean="0">
                <a:solidFill>
                  <a:srgbClr val="FFFFFF"/>
                </a:solidFill>
              </a:rPr>
              <a:t> </a:t>
            </a:r>
            <a:endParaRPr lang="ru-RU" sz="3600" b="1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285" y="1112102"/>
            <a:ext cx="136875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ОБРАЗЕЦ</a:t>
            </a:r>
            <a:endParaRPr lang="ru-RU" b="1" dirty="0"/>
          </a:p>
        </p:txBody>
      </p:sp>
      <p:sp>
        <p:nvSpPr>
          <p:cNvPr id="35" name="Стрелка вправо с вырезом 34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Ваша тема урока</a:t>
            </a:r>
            <a:endParaRPr lang="ru-RU" sz="7200" b="1" dirty="0">
              <a:ln w="31550" cmpd="sng">
                <a:solidFill>
                  <a:srgbClr val="0033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752600"/>
          </a:xfrm>
          <a:solidFill>
            <a:srgbClr val="FFFF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Вопросы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Рассматриваемые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Уроке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560" y="188640"/>
            <a:ext cx="3168352" cy="365125"/>
          </a:xfrm>
        </p:spPr>
        <p:txBody>
          <a:bodyPr/>
          <a:lstStyle/>
          <a:p>
            <a:fld id="{1CD87DA8-8792-4554-AB8F-C3420E30B2F6}" type="datetime1">
              <a:rPr lang="ru-RU" sz="3200" b="1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10.07.2018</a:t>
            </a:fld>
            <a:endParaRPr lang="ru-RU" sz="32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4462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Предмет-класс параграф-страницы учебника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09" y="980728"/>
            <a:ext cx="1253861" cy="1355246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8316416" cy="3888432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Узнать …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Научиться … 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Выявить …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Исследовать …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 т.д. (по Вашему плану) …</a:t>
            </a:r>
            <a:endParaRPr lang="ru-RU" dirty="0"/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827584" y="36075"/>
            <a:ext cx="8316416" cy="1008112"/>
          </a:xfrm>
          <a:prstGeom prst="rect">
            <a:avLst/>
          </a:prstGeom>
          <a:blipFill dpi="0" rotWithShape="0">
            <a:blip r:embed="rId2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нас ждёт на уроке?</a:t>
            </a:r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69" y="836712"/>
            <a:ext cx="1271866" cy="10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600200"/>
            <a:ext cx="8316416" cy="4133055"/>
          </a:xfr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500" b="1" dirty="0" smtClean="0">
                <a:solidFill>
                  <a:schemeClr val="tx1"/>
                </a:solidFill>
              </a:rPr>
              <a:t>Что такое </a:t>
            </a:r>
            <a:r>
              <a:rPr lang="ru-RU" sz="3500" b="1" dirty="0" smtClean="0">
                <a:solidFill>
                  <a:srgbClr val="C00000"/>
                </a:solidFill>
              </a:rPr>
              <a:t>___________</a:t>
            </a:r>
            <a:r>
              <a:rPr lang="ru-RU" sz="3500" b="1" dirty="0" smtClean="0">
                <a:solidFill>
                  <a:schemeClr val="tx1"/>
                </a:solidFill>
              </a:rPr>
              <a:t>?</a:t>
            </a:r>
            <a:r>
              <a:rPr lang="ru-RU" sz="3500" b="1" dirty="0" smtClean="0"/>
              <a:t> </a:t>
            </a:r>
            <a:r>
              <a:rPr lang="ru-RU" sz="3500" b="1" dirty="0" smtClean="0">
                <a:solidFill>
                  <a:srgbClr val="003300"/>
                </a:solidFill>
              </a:rPr>
              <a:t>– </a:t>
            </a:r>
            <a:r>
              <a:rPr lang="ru-RU" sz="3500" i="1" dirty="0" smtClean="0">
                <a:solidFill>
                  <a:srgbClr val="003300"/>
                </a:solidFill>
              </a:rPr>
              <a:t>самостоятельная работа с понятием – </a:t>
            </a:r>
            <a:r>
              <a:rPr lang="ru-RU" sz="3500" b="1" i="1" dirty="0" smtClean="0">
                <a:solidFill>
                  <a:srgbClr val="003300"/>
                </a:solidFill>
              </a:rPr>
              <a:t>стр. </a:t>
            </a:r>
            <a:r>
              <a:rPr lang="ru-RU" sz="3500" b="1" i="1" dirty="0" smtClean="0">
                <a:solidFill>
                  <a:srgbClr val="C00000"/>
                </a:solidFill>
              </a:rPr>
              <a:t>______</a:t>
            </a:r>
          </a:p>
          <a:p>
            <a:endParaRPr lang="ru-RU" b="1" i="1" dirty="0" smtClean="0"/>
          </a:p>
          <a:p>
            <a:endParaRPr lang="ru-RU" b="1" dirty="0" smtClean="0"/>
          </a:p>
          <a:p>
            <a:r>
              <a:rPr lang="ru-RU" sz="4800" b="1" dirty="0" smtClean="0">
                <a:solidFill>
                  <a:srgbClr val="C00000"/>
                </a:solidFill>
              </a:rPr>
              <a:t>Понятие 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–</a:t>
            </a:r>
            <a:r>
              <a:rPr lang="ru-RU" sz="4800" b="1" dirty="0" smtClean="0"/>
              <a:t> </a:t>
            </a:r>
            <a:r>
              <a:rPr lang="ru-RU" sz="4800" i="1" dirty="0" smtClean="0"/>
              <a:t>здесь у Вас  определение понятия из учебника</a:t>
            </a:r>
          </a:p>
          <a:p>
            <a:pPr marL="0" indent="0">
              <a:buNone/>
            </a:pPr>
            <a:r>
              <a:rPr lang="ru-RU" sz="4800" i="1" dirty="0" smtClean="0"/>
              <a:t> </a:t>
            </a:r>
            <a:endParaRPr lang="ru-RU" sz="4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6133" y="2733401"/>
            <a:ext cx="8316416" cy="29796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34" y="404664"/>
            <a:ext cx="1271866" cy="1088508"/>
          </a:xfrm>
          <a:prstGeom prst="rect">
            <a:avLst/>
          </a:prstGeom>
        </p:spPr>
      </p:pic>
      <p:sp useBgFill="1">
        <p:nvSpPr>
          <p:cNvPr id="7" name="Прямоугольник 6"/>
          <p:cNvSpPr/>
          <p:nvPr/>
        </p:nvSpPr>
        <p:spPr>
          <a:xfrm>
            <a:off x="827584" y="36075"/>
            <a:ext cx="6642484" cy="1008112"/>
          </a:xfrm>
          <a:prstGeom prst="rect">
            <a:avLst/>
          </a:prstGeom>
          <a:blipFill dpi="0" rotWithShape="0">
            <a:blip r:embed="rId4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Работа с понятиями</a:t>
            </a:r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741931"/>
            <a:ext cx="8316416" cy="2971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923546" cy="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Органы организма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258" y="1628800"/>
            <a:ext cx="8229742" cy="3629000"/>
          </a:xfrm>
          <a:solidFill>
            <a:srgbClr val="FFFFFF"/>
          </a:solidFill>
        </p:spPr>
        <p:txBody>
          <a:bodyPr>
            <a:normAutofit fontScale="77500" lnSpcReduction="20000"/>
          </a:bodyPr>
          <a:lstStyle/>
          <a:p>
            <a:r>
              <a:rPr lang="ru-RU" sz="3500" b="1" dirty="0" smtClean="0">
                <a:solidFill>
                  <a:srgbClr val="003300"/>
                </a:solidFill>
              </a:rPr>
              <a:t>Что такое орган? – </a:t>
            </a:r>
            <a:r>
              <a:rPr lang="ru-RU" sz="3500" i="1" dirty="0" smtClean="0">
                <a:solidFill>
                  <a:srgbClr val="003300"/>
                </a:solidFill>
              </a:rPr>
              <a:t>самостоятельная работа с понятием – стр. 11</a:t>
            </a:r>
          </a:p>
          <a:p>
            <a:endParaRPr lang="ru-RU" b="1" i="1" dirty="0" smtClean="0">
              <a:solidFill>
                <a:srgbClr val="003300"/>
              </a:solidFill>
            </a:endParaRPr>
          </a:p>
          <a:p>
            <a:endParaRPr lang="ru-RU" b="1" dirty="0" smtClean="0">
              <a:solidFill>
                <a:srgbClr val="003300"/>
              </a:solidFill>
            </a:endParaRPr>
          </a:p>
          <a:p>
            <a:r>
              <a:rPr lang="ru-RU" sz="4800" b="1" dirty="0" smtClean="0">
                <a:solidFill>
                  <a:srgbClr val="C00000"/>
                </a:solidFill>
              </a:rPr>
              <a:t>Орган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–</a:t>
            </a:r>
            <a:r>
              <a:rPr lang="ru-RU" sz="4800" b="1" dirty="0" smtClean="0"/>
              <a:t> </a:t>
            </a:r>
            <a:r>
              <a:rPr lang="ru-RU" sz="4800" i="1" dirty="0" smtClean="0">
                <a:solidFill>
                  <a:srgbClr val="003300"/>
                </a:solidFill>
              </a:rPr>
              <a:t>это часть организма, которая выполняет в  нём особую функцию и обладает особым строением</a:t>
            </a:r>
            <a:endParaRPr lang="ru-RU" sz="4800" i="1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1762" y="2636912"/>
            <a:ext cx="8368750" cy="28803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34" y="404664"/>
            <a:ext cx="1271866" cy="1088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4" y="2262995"/>
            <a:ext cx="923546" cy="9982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1920" y="108898"/>
            <a:ext cx="136875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ОБРАЗЕЦ</a:t>
            </a:r>
            <a:endParaRPr lang="ru-RU" b="1" dirty="0"/>
          </a:p>
        </p:txBody>
      </p:sp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7308304" y="6381328"/>
            <a:ext cx="1368152" cy="476672"/>
          </a:xfrm>
          <a:prstGeom prst="notchedRightArrow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дальше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Шаблон оформления 'Пруд'">
  <a:themeElements>
    <a:clrScheme name="Office Theme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Office Them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1254</Words>
  <Application>Microsoft Office PowerPoint</Application>
  <PresentationFormat>Экран (4:3)</PresentationFormat>
  <Paragraphs>292</Paragraphs>
  <Slides>24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Шаблон оформления 'Пруд'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Ваша тема урока</vt:lpstr>
      <vt:lpstr>Презентация PowerPoint</vt:lpstr>
      <vt:lpstr>Презентация PowerPoint</vt:lpstr>
      <vt:lpstr>Органы организма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Заполните пропуски в тексте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55</cp:revision>
  <dcterms:created xsi:type="dcterms:W3CDTF">2018-04-07T19:51:07Z</dcterms:created>
  <dcterms:modified xsi:type="dcterms:W3CDTF">2018-07-10T15:52:07Z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TC100690471049</vt:lpwstr>
  </property>
</Properties>
</file>