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1" r:id="rId11"/>
    <p:sldId id="263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 что такое пожарный гидрант?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нет, не знаю (3 человека)</c:v>
                </c:pt>
                <c:pt idx="1">
                  <c:v>хотел бы знать (17 человек)</c:v>
                </c:pt>
                <c:pt idx="2">
                  <c:v>знаю многое (7 человек)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17</c:v>
                </c:pt>
                <c:pt idx="2">
                  <c:v>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9.3733778069408011E-2"/>
          <c:y val="0.2734126984126985"/>
          <c:w val="0.41689814814814818"/>
          <c:h val="0.71468253968253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об истории создания пожарных гидрантов?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нет, не знаю (12 человек)</c:v>
                </c:pt>
                <c:pt idx="1">
                  <c:v>хотел бы знать (14 человек)</c:v>
                </c:pt>
                <c:pt idx="2">
                  <c:v>знаю многое (1 человек)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Знаетет ли вы о пожарных гидрантах Кёнигсберга?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нет, не знаю (10 человек)</c:v>
                </c:pt>
                <c:pt idx="1">
                  <c:v>хотел бы знать (13 человек)</c:v>
                </c:pt>
                <c:pt idx="2">
                  <c:v>знаю многое (4 человека)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liningrad.kp.ru/daily/26900.5/3945869/" TargetMode="External"/><Relationship Id="rId2" Type="http://schemas.openxmlformats.org/officeDocument/2006/relationships/hyperlink" Target="https://www.beltrubi.by/articles/pozharnye-gidranty-istorija-pojavlenij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ddkursk.ru/number/867/new/007399/" TargetMode="External"/><Relationship Id="rId5" Type="http://schemas.openxmlformats.org/officeDocument/2006/relationships/hyperlink" Target="https://kaskad.tv/novosti/18192-pozharnye-gidranty-chugunnoe-nasledie-kaliningrada" TargetMode="External"/><Relationship Id="rId4" Type="http://schemas.openxmlformats.org/officeDocument/2006/relationships/hyperlink" Target="https://strana39.ru/news/zemlyaki/100745/kaliningradtsy-krasyat-starye-gidranty-i-dayut-im-imen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861048"/>
            <a:ext cx="4456584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ученица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5«А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класса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Иноземцева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Ярослава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Абраконова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2961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Храбровская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Гурьевского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Калининградской области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556792"/>
            <a:ext cx="5814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Пожарные гидранты Кёнигсберга-Калининграда»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92088"/>
          </a:xfrm>
        </p:spPr>
        <p:txBody>
          <a:bodyPr>
            <a:normAutofit/>
          </a:bodyPr>
          <a:lstStyle/>
          <a:p>
            <a:pPr algn="ctr"/>
            <a:r>
              <a:rPr lang="ru-RU" sz="32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гидранту</a:t>
            </a:r>
            <a:endParaRPr lang="ru-RU" sz="3200" cap="sm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9"/>
            <a:ext cx="4244280" cy="45365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Историческим устройствам даже ставят памятники. В городе Курске находится единственный в России памятник пожарному гидранту, который более ста лет исправно служил людям. </a:t>
            </a: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Его установили в 2011 году ко дню городской пожарной охраны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амятник гидранту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7425" y="1340768"/>
            <a:ext cx="4107023" cy="2736304"/>
          </a:xfrm>
        </p:spPr>
      </p:pic>
      <p:pic>
        <p:nvPicPr>
          <p:cNvPr id="6" name="Рисунок 5" descr="памятный зн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93096"/>
            <a:ext cx="3086472" cy="196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344816" cy="100811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наследие  </a:t>
            </a:r>
            <a:r>
              <a:rPr lang="ru-RU" sz="3200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кёнигсберга</a:t>
            </a:r>
            <a:r>
              <a:rPr lang="ru-RU" sz="3200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калининграда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564904"/>
            <a:ext cx="3816424" cy="399445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Некоторым демонтированным экземплярам «повезло». За ними ухаживают, и обновляют внешний вид свежей краской. Какие-то экземпляры попадают в музеи и частные коллекции.</a:t>
            </a:r>
            <a:endParaRPr lang="ru-RU" dirty="0"/>
          </a:p>
        </p:txBody>
      </p:sp>
      <p:pic>
        <p:nvPicPr>
          <p:cNvPr id="5" name="Содержимое 4" descr="IMG_597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708920"/>
            <a:ext cx="5046712" cy="3785034"/>
          </a:xfrm>
        </p:spPr>
      </p:pic>
      <p:sp>
        <p:nvSpPr>
          <p:cNvPr id="6" name="TextBox 5"/>
          <p:cNvSpPr txBox="1"/>
          <p:nvPr/>
        </p:nvSpPr>
        <p:spPr>
          <a:xfrm>
            <a:off x="395536" y="134076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 нашем регионе сохранилось немного действующих устройств. Многие пожарные гидранты стоят у дорог, как немые свидетели ушедшей эпохи.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2311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ИНТЕРВЬЮ С ИНГОЙ ДОЛОТОВОЙ,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гидом-экскурсоводом, экологом, волонтером 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59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07345" y="2043649"/>
            <a:ext cx="5046985" cy="3785239"/>
          </a:xfrm>
        </p:spPr>
      </p:pic>
      <p:pic>
        <p:nvPicPr>
          <p:cNvPr id="6" name="Содержимое 5" descr="IMG_596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132856"/>
            <a:ext cx="4808075" cy="3606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83152" cy="1008112"/>
          </a:xfrm>
        </p:spPr>
        <p:txBody>
          <a:bodyPr>
            <a:noAutofit/>
          </a:bodyPr>
          <a:lstStyle/>
          <a:p>
            <a:pPr algn="ctr"/>
            <a:r>
              <a:rPr lang="ru-RU" sz="32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 принцип действия пожарного гидранта?</a:t>
            </a:r>
          </a:p>
        </p:txBody>
      </p:sp>
      <p:pic>
        <p:nvPicPr>
          <p:cNvPr id="5" name="Содержимое 4" descr="IMG_59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437112"/>
            <a:ext cx="2808312" cy="210623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95936" y="1196752"/>
            <a:ext cx="5148064" cy="55786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>
                <a:latin typeface="+mj-lt"/>
              </a:rPr>
              <a:t>    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Гидрант подсоединен к водопроводу. Возле него, примерно в метре, находился ключ. Иногда этот ключ располагался в небольшом металлическом  закрытом резервуаре посреди дороги.</a:t>
            </a:r>
          </a:p>
          <a:p>
            <a:endParaRPr lang="ru-RU" sz="22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+mj-lt"/>
                <a:cs typeface="Times New Roman" pitchFamily="18" charset="0"/>
              </a:rPr>
              <a:t>     Это была специальная система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для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подключения, в случае необходимости (пожара или просто набора воды),  колонки пожарной машины. Этот ключ поворачивали, открывался клапан, и вода поступала через  пожарный шланг в резервуар машины.</a:t>
            </a:r>
          </a:p>
          <a:p>
            <a:endParaRPr lang="ru-RU" dirty="0"/>
          </a:p>
        </p:txBody>
      </p:sp>
      <p:pic>
        <p:nvPicPr>
          <p:cNvPr id="6" name="Рисунок 5" descr="IMG_5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пожарных гидрантов было в Кёнигсберге и сейчас в Калининграде?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4258816" cy="46085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Кёнигсберге было порядка 600 наземных гидрантов и около 2000 подземных. Первоначально ставили подземные гидранты. </a:t>
            </a:r>
          </a:p>
          <a:p>
            <a:endParaRPr lang="ru-RU" dirty="0" smtClean="0"/>
          </a:p>
          <a:p>
            <a:r>
              <a:rPr lang="ru-RU" dirty="0" smtClean="0"/>
              <a:t>По списку, который есть в МЧС, гидрантов в Калининграде сейчас </a:t>
            </a:r>
          </a:p>
          <a:p>
            <a:pPr>
              <a:buNone/>
            </a:pPr>
            <a:r>
              <a:rPr lang="ru-RU" dirty="0" smtClean="0"/>
              <a:t>    около 65.</a:t>
            </a:r>
          </a:p>
          <a:p>
            <a:endParaRPr lang="ru-RU" dirty="0"/>
          </a:p>
        </p:txBody>
      </p:sp>
      <p:pic>
        <p:nvPicPr>
          <p:cNvPr id="7" name="Содержимое 6" descr="фото гидрантов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60963" y="1298419"/>
            <a:ext cx="3487501" cy="5226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200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чего началось Ваше тесное взаимодействие с гидрантами?</a:t>
            </a:r>
            <a:endParaRPr lang="ru-RU" sz="3200" cap="sm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89248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всю жизнь прожила в Калининграде и не обращала внимания на гидранты. Первый, на который упал взгляд, стоит на улице Дачной. Это случилось три года назад, когда активисты пытались спасти от сноса стоявший там немецкий мост. К сожалению, без успеха. Этот гидрант был страшный, весь в грязи. И мы с мужем решили его покрасить.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За первым гидрантом последовал второй, за ним – третий и так далее. Местные жители иногда относились к энтузиастам настороженно. Бдительные старушки даже несколько раз вызывали полицию. Но потом, примерно после 15-го покрашенного гидранта, нас стали узнавать и всячески их приветствовать.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Данила\Downloads\Hydrant_Vereinigte_Armaturenwerke_Mannhe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176464" cy="1923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12068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ли гидранты одинаковые?</a:t>
            </a:r>
            <a:endParaRPr lang="ru-RU" sz="3200" cap="sm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4244280" cy="52185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Всего в нашем городе зафиксировали три вида гидрантов .</a:t>
            </a:r>
          </a:p>
          <a:p>
            <a:pPr>
              <a:buNone/>
            </a:pPr>
            <a:r>
              <a:rPr lang="ru-RU" dirty="0" smtClean="0"/>
              <a:t>     Два из них производились фирмой </a:t>
            </a:r>
            <a:r>
              <a:rPr lang="ru-RU" dirty="0" err="1" smtClean="0"/>
              <a:t>Bopp</a:t>
            </a:r>
            <a:r>
              <a:rPr lang="ru-RU" dirty="0" smtClean="0"/>
              <a:t> &amp; </a:t>
            </a:r>
            <a:r>
              <a:rPr lang="ru-RU" dirty="0" err="1" smtClean="0"/>
              <a:t>Rеuther</a:t>
            </a:r>
            <a:r>
              <a:rPr lang="ru-RU" dirty="0" smtClean="0"/>
              <a:t> из города Мангейма. Еще один вид калининградских гидрантов, тот, который с головами рыб, производился во </a:t>
            </a:r>
            <a:r>
              <a:rPr lang="ru-RU" dirty="0" err="1" smtClean="0"/>
              <a:t>Франк-фурте-на-Майне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А в области распространены гидранты, родина которых – Магдебург.</a:t>
            </a:r>
          </a:p>
          <a:p>
            <a:endParaRPr lang="ru-RU" dirty="0"/>
          </a:p>
        </p:txBody>
      </p:sp>
      <p:pic>
        <p:nvPicPr>
          <p:cNvPr id="5" name="Содержимое 4" descr="IMG_596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861048"/>
            <a:ext cx="3528392" cy="2646294"/>
          </a:xfrm>
        </p:spPr>
      </p:pic>
      <p:pic>
        <p:nvPicPr>
          <p:cNvPr id="3074" name="Picture 2" descr="C:\Users\Данила\Downloads\08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43408"/>
            <a:ext cx="6768752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ли интересные истории, связанные с гидрантами?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3024336" cy="3024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  </a:t>
            </a:r>
            <a:r>
              <a:rPr lang="ru-RU" dirty="0" smtClean="0"/>
              <a:t>Так </a:t>
            </a:r>
            <a:r>
              <a:rPr lang="ru-RU" dirty="0" smtClean="0"/>
              <a:t>повелось, что мы с мужем даем гидрантам имена. Началось все с самого первого – на улице Дачной.  Его назвали  </a:t>
            </a:r>
            <a:r>
              <a:rPr lang="ru-RU" b="1" i="1" dirty="0" smtClean="0"/>
              <a:t>Ульрих Дачный. </a:t>
            </a:r>
          </a:p>
          <a:p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7984" y="1196752"/>
            <a:ext cx="4536504" cy="55786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Имена большинства других гидрантов связаны с их местоположением.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Например, в Калининграде есть улица Харьковская. Раньше она называлась </a:t>
            </a:r>
            <a:r>
              <a:rPr lang="ru-RU" dirty="0" err="1" smtClean="0"/>
              <a:t>Капорнер-штрассе</a:t>
            </a:r>
            <a:r>
              <a:rPr lang="ru-RU" dirty="0" smtClean="0"/>
              <a:t>. Соединяем. Получается – </a:t>
            </a:r>
            <a:r>
              <a:rPr lang="ru-RU" dirty="0" err="1" smtClean="0"/>
              <a:t>Капорнер</a:t>
            </a:r>
            <a:r>
              <a:rPr lang="ru-RU" dirty="0" smtClean="0"/>
              <a:t> Харьковский.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Или </a:t>
            </a:r>
            <a:r>
              <a:rPr lang="ru-RU" dirty="0" err="1" smtClean="0"/>
              <a:t>Луизен-аллее</a:t>
            </a:r>
            <a:r>
              <a:rPr lang="ru-RU" dirty="0" smtClean="0"/>
              <a:t> плюс улица Комсомольская получается – Луиза Комсомольская. </a:t>
            </a:r>
          </a:p>
          <a:p>
            <a:endParaRPr lang="ru-RU" dirty="0"/>
          </a:p>
        </p:txBody>
      </p:sp>
      <p:pic>
        <p:nvPicPr>
          <p:cNvPr id="4098" name="Picture 2" descr="C:\Users\Данила\Downloads\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931899" cy="206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4474840" cy="936104"/>
          </a:xfrm>
        </p:spPr>
        <p:txBody>
          <a:bodyPr>
            <a:normAutofit fontScale="90000"/>
          </a:bodyPr>
          <a:lstStyle/>
          <a:p>
            <a:r>
              <a:rPr lang="ru-RU" sz="3200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4032448" cy="24482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Большинство респондентов не владеют достаточной  информацией по исследуемому вопросу, но  хотели бы знать больше о пожарных гидрантах Кёнигсберга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4932040" y="764704"/>
          <a:ext cx="35283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95536" y="3789040"/>
          <a:ext cx="4032448" cy="26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16016" y="3861048"/>
          <a:ext cx="4154760" cy="25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3672408" cy="1008112"/>
          </a:xfrm>
        </p:spPr>
        <p:txBody>
          <a:bodyPr>
            <a:noAutofit/>
          </a:bodyPr>
          <a:lstStyle/>
          <a:p>
            <a:pPr algn="ctr"/>
            <a:r>
              <a:rPr lang="ru-RU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lang="ru-RU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cap="sm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4536504" cy="5760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Калининграда установлено более 2 тысяч пожарных гидрантов (подземных и надземных), из которых около 10 процентов довоенной постройки.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целях обеспечения пожарной безопасности два раза в год комиссия, в состав которой входят специалисты МП КХ «Водоканал» и Главного Управления МЧС России по Калининградской области проводят проверку всех гидрантов. В соответствии с предписанием, неисправные  гидранты ремонтируют, в случае, если невозможно починить – меняют на новые.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76056" y="908720"/>
            <a:ext cx="3744416" cy="3240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Проведя исследование, моя гипотеза не подтвердилась. Большая часть пожарных гидрантов, расположенных по городу, являются действующими. И выполняют свой функционал в полном объеме. Им ведется учет и контролируют техническое состояние.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s://content.foto.my.mail.ru/mail/sasin62/5240/h-5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5064"/>
            <a:ext cx="3243891" cy="2542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504056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Актуальность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На улицах городов Калининградской области можно повстречать не совсем обычные пожарные гидранты. Оказывается, на водопроводной сети областного центра осталось несколько антикварных устройств, позволяющих подключать оборудование, обеспечивающее подачу воды для тушения пожара.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ГИПОТЕЗА</a:t>
            </a:r>
          </a:p>
          <a:p>
            <a:pPr>
              <a:buNone/>
            </a:pPr>
            <a:r>
              <a:rPr lang="ru-RU" dirty="0" smtClean="0"/>
              <a:t>     Я предположила, что эти гидранты остались лишь в виде исторических экспонатов. И не могут использоваться по назначению. </a:t>
            </a:r>
          </a:p>
          <a:p>
            <a:endParaRPr lang="ru-RU" dirty="0"/>
          </a:p>
        </p:txBody>
      </p:sp>
      <p:pic>
        <p:nvPicPr>
          <p:cNvPr id="4" name="Рисунок 3" descr="IMG_5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44824"/>
            <a:ext cx="321429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 и электронных источников:</a:t>
            </a:r>
            <a:endParaRPr lang="ru-RU" sz="3200" cap="sm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396044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Губин</a:t>
            </a:r>
            <a:r>
              <a:rPr lang="ru-RU" dirty="0" smtClean="0"/>
              <a:t> </a:t>
            </a:r>
            <a:r>
              <a:rPr lang="ru-RU" dirty="0" smtClean="0"/>
              <a:t>А. Б., </a:t>
            </a:r>
            <a:r>
              <a:rPr lang="ru-RU" dirty="0" err="1" smtClean="0"/>
              <a:t>Строкин</a:t>
            </a:r>
            <a:r>
              <a:rPr lang="ru-RU" dirty="0" smtClean="0"/>
              <a:t> В.Н. Очерки истории Кёнигсберга/</a:t>
            </a:r>
            <a:r>
              <a:rPr lang="ru-RU" dirty="0" err="1" smtClean="0"/>
              <a:t>Худож</a:t>
            </a:r>
            <a:r>
              <a:rPr lang="ru-RU" dirty="0" smtClean="0"/>
              <a:t>. И.В. </a:t>
            </a:r>
            <a:r>
              <a:rPr lang="ru-RU" dirty="0" err="1" smtClean="0"/>
              <a:t>Исаев.-Калининград</a:t>
            </a:r>
            <a:r>
              <a:rPr lang="ru-RU" dirty="0" smtClean="0"/>
              <a:t>: Кн. Изд-во, 1991. – </a:t>
            </a:r>
            <a:r>
              <a:rPr lang="ru-RU" dirty="0" smtClean="0"/>
              <a:t>С.167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https</a:t>
            </a:r>
            <a:r>
              <a:rPr lang="ru-RU" dirty="0" smtClean="0">
                <a:hlinkClick r:id="rId2"/>
              </a:rPr>
              <a:t>://www.beltrubi.by/articles/pozharnye-gidranty-istorija-pojavlenija.html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https://www.kaliningrad.kp.ru/daily/26900.5/3945869/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https://strana39.ru/news/zemlyaki/100745/kaliningradtsy-krasyat-starye-gidranty-i-dayut-im-imena.html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https://kaskad.tv/novosti/18192-pozharnye-gidranty-chugunnoe-nasledie-kaliningrada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https://dddkursk.ru/number/867/new/007399/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47864" y="188640"/>
            <a:ext cx="5400600" cy="652534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8600" b="1" i="1" dirty="0" smtClean="0"/>
              <a:t>    </a:t>
            </a:r>
            <a:r>
              <a:rPr lang="ru-RU" sz="8600" b="1" i="1" dirty="0" smtClean="0">
                <a:solidFill>
                  <a:srgbClr val="C00000"/>
                </a:solidFill>
              </a:rPr>
              <a:t>Цель</a:t>
            </a:r>
            <a:r>
              <a:rPr lang="ru-RU" sz="8600" b="1" i="1" dirty="0" smtClean="0">
                <a:solidFill>
                  <a:srgbClr val="C00000"/>
                </a:solidFill>
              </a:rPr>
              <a:t>: </a:t>
            </a:r>
            <a:endParaRPr lang="ru-RU" sz="86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7000" dirty="0" smtClean="0"/>
              <a:t>выяснение истории происхождения пожарных гидрантов в Кёнигсберге, их роли в современном мире.</a:t>
            </a:r>
          </a:p>
          <a:p>
            <a:pPr>
              <a:lnSpc>
                <a:spcPct val="120000"/>
              </a:lnSpc>
              <a:buNone/>
            </a:pPr>
            <a:r>
              <a:rPr lang="ru-RU" sz="7000" b="1" i="1" dirty="0" smtClean="0">
                <a:solidFill>
                  <a:srgbClr val="C00000"/>
                </a:solidFill>
              </a:rPr>
              <a:t>    </a:t>
            </a:r>
            <a:r>
              <a:rPr lang="ru-RU" sz="8600" b="1" i="1" dirty="0" smtClean="0">
                <a:solidFill>
                  <a:srgbClr val="C00000"/>
                </a:solidFill>
              </a:rPr>
              <a:t>Задачи:</a:t>
            </a:r>
            <a:endParaRPr lang="ru-RU" sz="8600" dirty="0" smtClean="0">
              <a:solidFill>
                <a:srgbClr val="C0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sz="7000" dirty="0" smtClean="0"/>
              <a:t>Совершенствовать знания об истории родного города.</a:t>
            </a:r>
          </a:p>
          <a:p>
            <a:pPr lvl="0">
              <a:lnSpc>
                <a:spcPct val="120000"/>
              </a:lnSpc>
            </a:pPr>
            <a:r>
              <a:rPr lang="ru-RU" sz="7000" dirty="0" smtClean="0"/>
              <a:t>Воспитывать уважение к окружающему нас миру, стремление беречь и ценить его.</a:t>
            </a:r>
          </a:p>
          <a:p>
            <a:pPr lvl="0">
              <a:lnSpc>
                <a:spcPct val="120000"/>
              </a:lnSpc>
            </a:pPr>
            <a:r>
              <a:rPr lang="ru-RU" sz="7000" dirty="0" smtClean="0"/>
              <a:t>Формировать активные жизненную и гражданскую  позиции.</a:t>
            </a:r>
          </a:p>
          <a:p>
            <a:pPr lvl="0">
              <a:lnSpc>
                <a:spcPct val="120000"/>
              </a:lnSpc>
            </a:pPr>
            <a:r>
              <a:rPr lang="ru-RU" sz="7000" dirty="0" smtClean="0"/>
              <a:t>Найти информацию о прошлом пожарных гидрантов в Кёнигсберге.</a:t>
            </a:r>
          </a:p>
          <a:p>
            <a:pPr lvl="0">
              <a:lnSpc>
                <a:spcPct val="120000"/>
              </a:lnSpc>
            </a:pPr>
            <a:r>
              <a:rPr lang="ru-RU" sz="7000" dirty="0" smtClean="0"/>
              <a:t>Выяснить, действующие ли эти исторические гидранты.</a:t>
            </a:r>
          </a:p>
          <a:p>
            <a:endParaRPr lang="ru-RU" dirty="0"/>
          </a:p>
        </p:txBody>
      </p:sp>
      <p:pic>
        <p:nvPicPr>
          <p:cNvPr id="1026" name="Picture 2" descr="C:\Users\Данила\Downloads\5327_148658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044113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проведения исследования пожарных гидрантов  использовались следующие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978896" cy="47525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+mj-lt"/>
                <a:cs typeface="Times New Roman" pitchFamily="18" charset="0"/>
              </a:rPr>
              <a:t>- изучение фотографического </a:t>
            </a:r>
            <a:r>
              <a:rPr lang="ru-RU" dirty="0" smtClean="0">
                <a:latin typeface="+mj-lt"/>
                <a:cs typeface="Times New Roman" pitchFamily="18" charset="0"/>
              </a:rPr>
              <a:t>материала.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+mj-lt"/>
                <a:cs typeface="Times New Roman" pitchFamily="18" charset="0"/>
              </a:rPr>
              <a:t>- изучение материалов периодической печати, краеведческой литературы.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+mj-lt"/>
                <a:cs typeface="Times New Roman" pitchFamily="18" charset="0"/>
              </a:rPr>
              <a:t>- натурное обследование – определение состояния гидрантов  на основе визуального обследования. 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+mj-lt"/>
                <a:cs typeface="Times New Roman" pitchFamily="18" charset="0"/>
              </a:rPr>
              <a:t>- социологический опрос – </a:t>
            </a:r>
            <a:r>
              <a:rPr lang="ru-RU" dirty="0" err="1" smtClean="0">
                <a:latin typeface="+mj-lt"/>
                <a:cs typeface="Times New Roman" pitchFamily="18" charset="0"/>
              </a:rPr>
              <a:t>опрос</a:t>
            </a:r>
            <a:r>
              <a:rPr lang="ru-RU" dirty="0" smtClean="0">
                <a:latin typeface="+mj-lt"/>
                <a:cs typeface="Times New Roman" pitchFamily="18" charset="0"/>
              </a:rPr>
              <a:t> учеников школы с целью выявить их отношение к проблеме сохранения исторических пожарных гидрантов.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+mj-lt"/>
                <a:cs typeface="Times New Roman" pitchFamily="18" charset="0"/>
              </a:rPr>
              <a:t>- интервью</a:t>
            </a:r>
            <a:r>
              <a:rPr lang="ru-RU" dirty="0" smtClean="0">
                <a:latin typeface="+mj-lt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attachment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2106910" cy="2106910"/>
          </a:xfrm>
        </p:spPr>
      </p:pic>
      <p:pic>
        <p:nvPicPr>
          <p:cNvPr id="6" name="Рисунок 5" descr="attachment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916832"/>
            <a:ext cx="2160240" cy="2160240"/>
          </a:xfrm>
          <a:prstGeom prst="rect">
            <a:avLst/>
          </a:prstGeom>
        </p:spPr>
      </p:pic>
      <p:pic>
        <p:nvPicPr>
          <p:cNvPr id="7" name="Рисунок 6" descr="IMG_5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149080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29072"/>
          </a:xfrm>
        </p:spPr>
        <p:txBody>
          <a:bodyPr>
            <a:normAutofit/>
          </a:bodyPr>
          <a:lstStyle/>
          <a:p>
            <a:r>
              <a:rPr lang="ru-RU" sz="31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пожарного водопровода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Содержимое 4" descr="зими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2386013" cy="323543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419872" y="1340768"/>
            <a:ext cx="5266928" cy="54346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Запуск первого водопровода был произведён в Москве в 1805 году. </a:t>
            </a:r>
          </a:p>
          <a:p>
            <a:pPr>
              <a:buNone/>
            </a:pPr>
            <a:r>
              <a:rPr lang="ru-RU" dirty="0" smtClean="0"/>
              <a:t>Но сами по себе городские водонапорные системы были практически бесполезны в борьбе с пожаром. </a:t>
            </a:r>
          </a:p>
          <a:p>
            <a:pPr>
              <a:buNone/>
            </a:pPr>
            <a:r>
              <a:rPr lang="ru-RU" dirty="0" smtClean="0"/>
              <a:t>Необходимо было организовать подачу воды из городской сети. </a:t>
            </a:r>
          </a:p>
          <a:p>
            <a:pPr>
              <a:buNone/>
            </a:pPr>
            <a:r>
              <a:rPr lang="ru-RU" dirty="0" smtClean="0"/>
              <a:t>В 80-х годах XIX века, после множества исследований, решение этого вопроса предложил Н</a:t>
            </a:r>
            <a:r>
              <a:rPr lang="ru-RU" dirty="0" smtClean="0"/>
              <a:t>. П</a:t>
            </a:r>
            <a:r>
              <a:rPr lang="ru-RU" dirty="0" smtClean="0"/>
              <a:t>. Зимин, инженер и общественный деятель.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0244926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39544" y="1304256"/>
            <a:ext cx="4284984" cy="4284984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5554960" cy="615469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Изобретённое Зиминым устройство, которое  обеспечило подачу воды из системы к пожарным гидрантам под необходимым для ликвидации огня давлением, получило признание во многих европейских странах, в США и в России.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Проект Зимина предполагал установку  каждые 100-150 метров на противопожарной системе водоснабжения подземных пожарных гидрантов, изготовленных по чертежам, полученным из города </a:t>
            </a:r>
            <a:r>
              <a:rPr lang="ru-RU" dirty="0" err="1" smtClean="0"/>
              <a:t>Провиденс</a:t>
            </a:r>
            <a:r>
              <a:rPr lang="ru-RU" dirty="0" smtClean="0"/>
              <a:t>, США.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ПЕРВЫЕ ЧУГУННЫЕ ТРУБЫ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Содержимое 4" descr="v24tX_T8ss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631604" cy="489654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3928" y="980728"/>
            <a:ext cx="4896544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Впервые чугунные трубы в системе водоснабжения, появились в городе </a:t>
            </a:r>
            <a:r>
              <a:rPr lang="ru-RU" dirty="0" err="1" smtClean="0"/>
              <a:t>Кошалин</a:t>
            </a:r>
            <a:r>
              <a:rPr lang="ru-RU" dirty="0" smtClean="0"/>
              <a:t>, в Пруссии, в конце XIX века. </a:t>
            </a:r>
          </a:p>
          <a:p>
            <a:r>
              <a:rPr lang="ru-RU" dirty="0" smtClean="0"/>
              <a:t>К началу XX века водопровод обновился по всей Пруссии. При этом основным поставщиком арматуры была немецкая компания VAG, экспортирующая в разные страны: задвижки, колонки, клапаны,  надземные и подземные гидранты.</a:t>
            </a:r>
          </a:p>
          <a:p>
            <a:r>
              <a:rPr lang="ru-RU" dirty="0" smtClean="0"/>
              <a:t> Основана фабрика в 1872 году двумя инженерами Карлом </a:t>
            </a:r>
            <a:r>
              <a:rPr lang="ru-RU" dirty="0" err="1" smtClean="0"/>
              <a:t>Боппом</a:t>
            </a:r>
            <a:r>
              <a:rPr lang="ru-RU" dirty="0" smtClean="0"/>
              <a:t> и Карлом Рейтером, и носила их имена </a:t>
            </a:r>
            <a:r>
              <a:rPr lang="ru-RU" dirty="0" err="1" smtClean="0"/>
              <a:t>Bopp</a:t>
            </a:r>
            <a:r>
              <a:rPr lang="ru-RU" dirty="0" smtClean="0"/>
              <a:t> &amp; </a:t>
            </a:r>
            <a:r>
              <a:rPr lang="ru-RU" dirty="0" err="1" smtClean="0"/>
              <a:t>Reuther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275040" cy="836712"/>
          </a:xfrm>
        </p:spPr>
        <p:txBody>
          <a:bodyPr>
            <a:normAutofit fontScale="90000"/>
          </a:bodyPr>
          <a:lstStyle/>
          <a:p>
            <a:r>
              <a:rPr lang="ru-RU" sz="32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такое пожарный гидрант? </a:t>
            </a:r>
            <a:endParaRPr lang="ru-RU" sz="3200" cap="sm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4388296" cy="58666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сути, это большой кран для подачи воды, который может работать с максимальными нагрузками в экстремальных условиях.</a:t>
            </a:r>
          </a:p>
          <a:p>
            <a:r>
              <a:rPr lang="ru-RU" dirty="0" smtClean="0"/>
              <a:t>Механизированные средство предназначено для забора воды из водопроводной сети для пожаротушения. Важной функцией пожарного гидранта является подсоединение пожарного рукава для откачки воды. Пожарные гидранты существуют как наземные, так и подземные.</a:t>
            </a:r>
          </a:p>
          <a:p>
            <a:endParaRPr lang="ru-RU" dirty="0"/>
          </a:p>
        </p:txBody>
      </p:sp>
      <p:pic>
        <p:nvPicPr>
          <p:cNvPr id="5" name="Содержимое 4" descr="IMG_52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06084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17104"/>
          </a:xfrm>
        </p:spPr>
        <p:txBody>
          <a:bodyPr>
            <a:normAutofit/>
          </a:bodyPr>
          <a:lstStyle/>
          <a:p>
            <a:pPr algn="ctr"/>
            <a:r>
              <a:rPr lang="ru-RU" sz="32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указывают цифры и иные обозначения на гидранте?</a:t>
            </a:r>
            <a:endParaRPr lang="ru-RU" sz="3200" cap="sm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52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3501" y="2228866"/>
            <a:ext cx="4800533" cy="36004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4008" y="1988840"/>
            <a:ext cx="4038600" cy="403244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наименование изготовителя, страны;</a:t>
            </a:r>
          </a:p>
          <a:p>
            <a:pPr lvl="0"/>
            <a:r>
              <a:rPr lang="ru-RU" dirty="0" smtClean="0"/>
              <a:t>условный заводской идентификатор, номер;</a:t>
            </a:r>
          </a:p>
          <a:p>
            <a:pPr lvl="0"/>
            <a:r>
              <a:rPr lang="ru-RU" dirty="0" smtClean="0"/>
              <a:t>высота в мм;</a:t>
            </a:r>
          </a:p>
          <a:p>
            <a:pPr lvl="0"/>
            <a:r>
              <a:rPr lang="ru-RU" dirty="0" smtClean="0"/>
              <a:t>внутренний Ø (DN);</a:t>
            </a:r>
          </a:p>
          <a:p>
            <a:pPr lvl="0"/>
            <a:r>
              <a:rPr lang="ru-RU" dirty="0" smtClean="0"/>
              <a:t>год производства.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210</TotalTime>
  <Words>1081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МБОУ «Храбровская СОШ» Гурьевского муниципального округа Калининградской области </vt:lpstr>
      <vt:lpstr>Слайд 2</vt:lpstr>
      <vt:lpstr>Слайд 3</vt:lpstr>
      <vt:lpstr>Для проведения исследования пожарных гидрантов  использовались следующие методы: </vt:lpstr>
      <vt:lpstr>История пожарного водопровода </vt:lpstr>
      <vt:lpstr>Слайд 6</vt:lpstr>
      <vt:lpstr>ПЕРВЫЕ ЧУГУННЫЕ ТРУБЫ </vt:lpstr>
      <vt:lpstr>Что же такое пожарный гидрант? </vt:lpstr>
      <vt:lpstr>Что указывают цифры и иные обозначения на гидранте?</vt:lpstr>
      <vt:lpstr>Памятник гидранту</vt:lpstr>
      <vt:lpstr>наследие  кёнигсберга- калининграда</vt:lpstr>
      <vt:lpstr>ИНТЕРВЬЮ С ИНГОЙ ДОЛОТОВОЙ, гидом-экскурсоводом, экологом, волонтером </vt:lpstr>
      <vt:lpstr>Каков принцип действия пожарного гидранта?</vt:lpstr>
      <vt:lpstr>Сколько пожарных гидрантов было в Кёнигсберге и сейчас в Калининграде? </vt:lpstr>
      <vt:lpstr>С чего началось Ваше тесное взаимодействие с гидрантами?</vt:lpstr>
      <vt:lpstr>Все ли гидранты одинаковые?</vt:lpstr>
      <vt:lpstr>   Есть ли интересные истории, связанные с гидрантами? </vt:lpstr>
      <vt:lpstr>результаты опроса </vt:lpstr>
      <vt:lpstr>заключение </vt:lpstr>
      <vt:lpstr>Список использованной литературы и электронных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«Храбровская СОШ» Гурьевского муниципального округа Калининградской области </dc:title>
  <dc:creator>user</dc:creator>
  <cp:lastModifiedBy>Данила</cp:lastModifiedBy>
  <cp:revision>14</cp:revision>
  <dcterms:created xsi:type="dcterms:W3CDTF">2023-03-06T18:18:17Z</dcterms:created>
  <dcterms:modified xsi:type="dcterms:W3CDTF">2023-03-09T19:48:26Z</dcterms:modified>
</cp:coreProperties>
</file>