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5" r:id="rId7"/>
    <p:sldId id="276" r:id="rId8"/>
    <p:sldId id="264" r:id="rId9"/>
    <p:sldId id="265" r:id="rId10"/>
    <p:sldId id="266" r:id="rId11"/>
    <p:sldId id="267" r:id="rId12"/>
    <p:sldId id="278" r:id="rId13"/>
    <p:sldId id="268" r:id="rId14"/>
    <p:sldId id="269" r:id="rId15"/>
    <p:sldId id="271" r:id="rId16"/>
    <p:sldId id="272" r:id="rId17"/>
    <p:sldId id="273" r:id="rId18"/>
    <p:sldId id="277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3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85728"/>
            <a:ext cx="8458200" cy="6572272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Муниципальное  бюджетное образовательное учреждение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средняя общеобразовательная школа № 5 г. </a:t>
            </a:r>
            <a:r>
              <a:rPr lang="ru-RU" sz="1600" dirty="0" err="1" smtClean="0">
                <a:solidFill>
                  <a:schemeClr val="tx1"/>
                </a:solidFill>
              </a:rPr>
              <a:t>павлово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800" dirty="0" smtClean="0">
                <a:solidFill>
                  <a:schemeClr val="tx1"/>
                </a:solidFill>
              </a:rPr>
              <a:t>Педагогический совет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400" b="1" dirty="0" smtClean="0">
                <a:solidFill>
                  <a:srgbClr val="C00000"/>
                </a:solidFill>
              </a:rPr>
              <a:t>«Формирование у учащихся социальных компетенций, необходимых для успешного и ответственного поведения в обществе»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                   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                                                                                                           </a:t>
            </a:r>
            <a:r>
              <a:rPr lang="ru-RU" sz="1600" dirty="0" err="1" smtClean="0">
                <a:solidFill>
                  <a:schemeClr val="tx1"/>
                </a:solidFill>
              </a:rPr>
              <a:t>кл</a:t>
            </a:r>
            <a:r>
              <a:rPr lang="ru-RU" sz="1600" dirty="0" smtClean="0">
                <a:solidFill>
                  <a:schemeClr val="tx1"/>
                </a:solidFill>
              </a:rPr>
              <a:t>. руководитель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                                   7 «Б» класса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                                         Водянова Н.М.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 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Г. Павлово 2014 г.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10600" cy="8826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Поездки, </a:t>
            </a:r>
            <a:r>
              <a:rPr lang="ru-RU" sz="3200" b="1" dirty="0" err="1" smtClean="0">
                <a:solidFill>
                  <a:srgbClr val="C00000"/>
                </a:solidFill>
              </a:rPr>
              <a:t>экскурссии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6218238"/>
            <a:ext cx="4290556" cy="63976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Г. Богородск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3438" y="5715016"/>
            <a:ext cx="4292241" cy="63976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У памятника </a:t>
            </a:r>
            <a:r>
              <a:rPr lang="ru-RU" b="1" dirty="0" err="1" smtClean="0">
                <a:solidFill>
                  <a:schemeClr val="tx1"/>
                </a:solidFill>
              </a:rPr>
              <a:t>павловскому</a:t>
            </a:r>
            <a:r>
              <a:rPr lang="ru-RU" b="1" dirty="0" smtClean="0">
                <a:solidFill>
                  <a:schemeClr val="tx1"/>
                </a:solidFill>
              </a:rPr>
              <a:t> лимону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Documents and Settings\Администратор\Рабочий стол\фото выступление\SAM_151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22346"/>
            <a:ext cx="3786214" cy="5048284"/>
          </a:xfrm>
          <a:prstGeom prst="rect">
            <a:avLst/>
          </a:prstGeom>
          <a:noFill/>
        </p:spPr>
      </p:pic>
      <p:pic>
        <p:nvPicPr>
          <p:cNvPr id="5123" name="Picture 3" descr="C:\Documents and Settings\Администратор\Рабочий стол\фото выступление\SAM_276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1714488"/>
            <a:ext cx="5241932" cy="3931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42852"/>
            <a:ext cx="8610600" cy="88265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Г. Городец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Администратор\Рабочий стол\фото выступление\SAM_2719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96764"/>
            <a:ext cx="5000660" cy="3750495"/>
          </a:xfrm>
          <a:prstGeom prst="rect">
            <a:avLst/>
          </a:prstGeom>
          <a:noFill/>
        </p:spPr>
      </p:pic>
      <p:pic>
        <p:nvPicPr>
          <p:cNvPr id="6148" name="Picture 4" descr="D:\ФОТО\городец 2014\SAM_271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377516"/>
            <a:ext cx="4929222" cy="36969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642918"/>
            <a:ext cx="4290556" cy="639762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Г. нижний </a:t>
            </a:r>
            <a:r>
              <a:rPr lang="ru-RU" b="1" dirty="0" err="1" smtClean="0">
                <a:solidFill>
                  <a:srgbClr val="C00000"/>
                </a:solidFill>
              </a:rPr>
              <a:t>новгород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кукольный театр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429256" y="666750"/>
            <a:ext cx="3508010" cy="639762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</a:rPr>
              <a:t>Дд</a:t>
            </a:r>
            <a:r>
              <a:rPr lang="ru-RU" b="1" dirty="0" smtClean="0">
                <a:solidFill>
                  <a:srgbClr val="C00000"/>
                </a:solidFill>
              </a:rPr>
              <a:t>(</a:t>
            </a:r>
            <a:r>
              <a:rPr lang="ru-RU" b="1" dirty="0" err="1" smtClean="0">
                <a:solidFill>
                  <a:srgbClr val="C00000"/>
                </a:solidFill>
              </a:rPr>
              <a:t>ю</a:t>
            </a:r>
            <a:r>
              <a:rPr lang="ru-RU" b="1" dirty="0" smtClean="0">
                <a:solidFill>
                  <a:srgbClr val="C00000"/>
                </a:solidFill>
              </a:rPr>
              <a:t>)Т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9218" name="Picture 2" descr="D:\ФОТО\фото4\фото кукольный театр\SAM_133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5048285" cy="3786214"/>
          </a:xfrm>
          <a:prstGeom prst="rect">
            <a:avLst/>
          </a:prstGeom>
          <a:noFill/>
        </p:spPr>
      </p:pic>
      <p:pic>
        <p:nvPicPr>
          <p:cNvPr id="9219" name="Picture 3" descr="D:\ФОТО\ДТЮ\SAM_2737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500174"/>
            <a:ext cx="3599264" cy="4799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42852"/>
            <a:ext cx="8610600" cy="88265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Г. </a:t>
            </a:r>
            <a:r>
              <a:rPr lang="ru-RU" sz="2400" b="1" dirty="0" err="1" smtClean="0">
                <a:solidFill>
                  <a:srgbClr val="C00000"/>
                </a:solidFill>
              </a:rPr>
              <a:t>ворсма</a:t>
            </a:r>
            <a:r>
              <a:rPr lang="ru-RU" sz="2400" b="1" dirty="0" smtClean="0">
                <a:solidFill>
                  <a:srgbClr val="C00000"/>
                </a:solidFill>
              </a:rPr>
              <a:t> –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спортивно – оздоровительное мероприятие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Администратор\Рабочий стол\фото выступление\SAM_2212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4862516" cy="3646887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фото выступление\SAM_220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857496"/>
            <a:ext cx="5051430" cy="37885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610600" cy="8826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Дачный манеж, </a:t>
            </a:r>
            <a:r>
              <a:rPr lang="ru-RU" sz="3200" b="1" dirty="0" err="1" smtClean="0">
                <a:solidFill>
                  <a:srgbClr val="C00000"/>
                </a:solidFill>
              </a:rPr>
              <a:t>вачский</a:t>
            </a:r>
            <a:r>
              <a:rPr lang="ru-RU" sz="3200" b="1" dirty="0" smtClean="0">
                <a:solidFill>
                  <a:srgbClr val="C00000"/>
                </a:solidFill>
              </a:rPr>
              <a:t> район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Documents and Settings\Администратор\Рабочий стол\фото выступление\SAM_227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14488"/>
            <a:ext cx="5287719" cy="3965789"/>
          </a:xfrm>
          <a:prstGeom prst="rect">
            <a:avLst/>
          </a:prstGeom>
          <a:noFill/>
        </p:spPr>
      </p:pic>
      <p:pic>
        <p:nvPicPr>
          <p:cNvPr id="8195" name="Picture 3" descr="C:\Documents and Settings\Администратор\Рабочий стол\фото выступление\SAM_229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428736"/>
            <a:ext cx="3813578" cy="50847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Внеклассные мероприятия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42" name="Picture 2" descr="D:\ФОТО\квартира дети\SAM_14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571612"/>
            <a:ext cx="3643338" cy="4857784"/>
          </a:xfrm>
          <a:prstGeom prst="rect">
            <a:avLst/>
          </a:prstGeom>
          <a:noFill/>
        </p:spPr>
      </p:pic>
      <p:pic>
        <p:nvPicPr>
          <p:cNvPr id="19" name="Picture 2" descr="D:\ФОТО\квартира дети\SAM_14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285860"/>
            <a:ext cx="3857652" cy="2893240"/>
          </a:xfrm>
          <a:prstGeom prst="rect">
            <a:avLst/>
          </a:prstGeom>
          <a:noFill/>
        </p:spPr>
      </p:pic>
      <p:pic>
        <p:nvPicPr>
          <p:cNvPr id="10244" name="Picture 4" descr="D:\ФОТО\квартира дети\SAM_14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17857" t="19048" r="30357"/>
          <a:stretch>
            <a:fillRect/>
          </a:stretch>
        </p:blipFill>
        <p:spPr bwMode="auto">
          <a:xfrm>
            <a:off x="6215074" y="3357562"/>
            <a:ext cx="2786082" cy="3266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10600" cy="88265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Посиделки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3" descr="D:\ФОТО\квартира дети\SAM_1455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286124"/>
            <a:ext cx="4291012" cy="3218259"/>
          </a:xfrm>
          <a:prstGeom prst="rect">
            <a:avLst/>
          </a:prstGeom>
          <a:noFill/>
        </p:spPr>
      </p:pic>
      <p:pic>
        <p:nvPicPr>
          <p:cNvPr id="11267" name="Picture 3" descr="D:\ФОТО\осенние каникулы 2014\SAM_276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6518" y="1214422"/>
            <a:ext cx="4857784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610600" cy="8826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Тематические классные часы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1" name="Picture 3" descr="C:\Documents and Settings\Администратор\Рабочий стол\фото выступление\SAM_1954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5674" y="3267104"/>
            <a:ext cx="4291012" cy="3218259"/>
          </a:xfrm>
          <a:prstGeom prst="rect">
            <a:avLst/>
          </a:prstGeom>
          <a:noFill/>
        </p:spPr>
      </p:pic>
      <p:pic>
        <p:nvPicPr>
          <p:cNvPr id="12292" name="Picture 4" descr="C:\Documents and Settings\Администратор\Рабочий стол\фото выступление\SAM_195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7520" y="1214422"/>
            <a:ext cx="4476781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</a:rPr>
              <a:t>Модель социально – </a:t>
            </a:r>
            <a:r>
              <a:rPr lang="ru-RU" sz="2400" dirty="0" err="1" smtClean="0">
                <a:solidFill>
                  <a:srgbClr val="C00000"/>
                </a:solidFill>
              </a:rPr>
              <a:t>компетентностного</a:t>
            </a:r>
            <a:r>
              <a:rPr lang="ru-RU" sz="2400" dirty="0" smtClean="0">
                <a:solidFill>
                  <a:srgbClr val="C00000"/>
                </a:solidFill>
              </a:rPr>
              <a:t> подростка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686800" cy="5643602"/>
          </a:xfrm>
        </p:spPr>
        <p:txBody>
          <a:bodyPr>
            <a:noAutofit/>
          </a:bodyPr>
          <a:lstStyle/>
          <a:p>
            <a:pPr lvl="0"/>
            <a:r>
              <a:rPr lang="ru-RU" sz="2000" b="1" i="1" u="sng" dirty="0" smtClean="0">
                <a:solidFill>
                  <a:srgbClr val="7030A0"/>
                </a:solidFill>
              </a:rPr>
              <a:t>Знающий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свои права и обязанности;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свои способности и качества личности;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нормы морали и поведения в обществе</a:t>
            </a:r>
            <a:r>
              <a:rPr lang="ru-RU" sz="1800" b="1" dirty="0" smtClean="0">
                <a:solidFill>
                  <a:schemeClr val="tx1"/>
                </a:solidFill>
              </a:rPr>
              <a:t>;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традиции, ритуалы, </a:t>
            </a:r>
            <a:r>
              <a:rPr lang="ru-RU" sz="1800" b="1" dirty="0" smtClean="0">
                <a:solidFill>
                  <a:schemeClr val="tx1"/>
                </a:solidFill>
              </a:rPr>
              <a:t>этикет</a:t>
            </a:r>
            <a:r>
              <a:rPr lang="ru-RU" sz="1800" b="1" dirty="0" smtClean="0">
                <a:solidFill>
                  <a:schemeClr val="tx1"/>
                </a:solidFill>
              </a:rPr>
              <a:t>.</a:t>
            </a:r>
            <a:endParaRPr lang="ru-RU" sz="1800" b="1" dirty="0" smtClean="0">
              <a:solidFill>
                <a:schemeClr val="tx1"/>
              </a:solidFill>
            </a:endParaRPr>
          </a:p>
          <a:p>
            <a:pPr lvl="0"/>
            <a:r>
              <a:rPr lang="ru-RU" sz="2000" b="1" i="1" u="sng" dirty="0" smtClean="0">
                <a:solidFill>
                  <a:srgbClr val="7030A0"/>
                </a:solidFill>
              </a:rPr>
              <a:t>Умеющий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принимать решения в различных жизненных ситуациях;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работать с информацией;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сознательно делать аргументированный выбор;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позитивно общаться с окружающими;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избегать стрессовых ситуаций;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разрешать конфликты ненасильственно.</a:t>
            </a:r>
          </a:p>
          <a:p>
            <a:pPr lvl="0"/>
            <a:r>
              <a:rPr lang="ru-RU" sz="2000" b="1" i="1" u="sng" dirty="0" smtClean="0">
                <a:solidFill>
                  <a:srgbClr val="7030A0"/>
                </a:solidFill>
              </a:rPr>
              <a:t>Способный.</a:t>
            </a:r>
            <a:endParaRPr lang="ru-RU" sz="2000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адаптироваться к социально – экономическим условиям;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адекватно оценивать себя и быть толерантным к другим;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адекватно вести себя в различных ситуациях;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- решать возникающие проблемы;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610600" cy="1857388"/>
          </a:xfrm>
        </p:spPr>
        <p:txBody>
          <a:bodyPr>
            <a:noAutofit/>
          </a:bodyPr>
          <a:lstStyle/>
          <a:p>
            <a:pPr algn="ctr"/>
            <a:r>
              <a:rPr lang="ru-RU" sz="6600" i="1" dirty="0" smtClean="0">
                <a:solidFill>
                  <a:srgbClr val="C00000"/>
                </a:solidFill>
              </a:rPr>
              <a:t>Спасибо за внимание!</a:t>
            </a:r>
            <a:endParaRPr lang="ru-RU" sz="66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i="1" dirty="0" smtClean="0">
                <a:solidFill>
                  <a:srgbClr val="C00000"/>
                </a:solidFill>
              </a:rPr>
              <a:t>«Главное – не предмет, которому мы учим, а личность, которую мы формируем»</a:t>
            </a:r>
            <a:endParaRPr lang="ru-RU" sz="60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8686800" cy="542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Социальная компетентность </a:t>
            </a:r>
            <a:r>
              <a:rPr lang="ru-RU" sz="5400" dirty="0" smtClean="0">
                <a:solidFill>
                  <a:schemeClr val="tx1"/>
                </a:solidFill>
              </a:rPr>
              <a:t>– способность действовать в социуме с учётом позиций других людей.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	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Цели образования 21 века, сформулированные Жаком </a:t>
            </a:r>
            <a:r>
              <a:rPr lang="ru-RU" sz="3200" dirty="0" err="1" smtClean="0">
                <a:solidFill>
                  <a:srgbClr val="C00000"/>
                </a:solidFill>
              </a:rPr>
              <a:t>Делором</a:t>
            </a:r>
            <a:r>
              <a:rPr lang="ru-RU" sz="3200" dirty="0" smtClean="0">
                <a:solidFill>
                  <a:srgbClr val="C00000"/>
                </a:solidFill>
              </a:rPr>
              <a:t>: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Научиться познавать;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Научиться делать;</a:t>
            </a:r>
          </a:p>
          <a:p>
            <a:r>
              <a:rPr lang="ru-RU" sz="4000" b="1" dirty="0" smtClean="0">
                <a:solidFill>
                  <a:schemeClr val="tx1"/>
                </a:solidFill>
              </a:rPr>
              <a:t>Научиться жить </a:t>
            </a:r>
            <a:r>
              <a:rPr lang="ru-RU" sz="4000" b="1" dirty="0" smtClean="0">
                <a:solidFill>
                  <a:schemeClr val="tx1"/>
                </a:solidFill>
              </a:rPr>
              <a:t>вместе;</a:t>
            </a:r>
            <a:endParaRPr lang="ru-RU" sz="4000" b="1" dirty="0" smtClean="0">
              <a:solidFill>
                <a:schemeClr val="tx1"/>
              </a:solidFill>
            </a:endParaRPr>
          </a:p>
          <a:p>
            <a:r>
              <a:rPr lang="ru-RU" sz="4000" b="1" dirty="0" smtClean="0">
                <a:solidFill>
                  <a:schemeClr val="tx1"/>
                </a:solidFill>
              </a:rPr>
              <a:t>Научиться </a:t>
            </a:r>
            <a:r>
              <a:rPr lang="ru-RU" sz="4000" b="1" dirty="0" smtClean="0">
                <a:solidFill>
                  <a:schemeClr val="tx1"/>
                </a:solidFill>
              </a:rPr>
              <a:t>жить.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Задачи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Мотивировать учащихся на проявление инициативы и самостоятельности;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Создать условия для освоения умений, к которым у учащихся уже есть предрасположенность;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Создать условия для </a:t>
            </a:r>
            <a:r>
              <a:rPr lang="ru-RU" sz="3600" b="1" dirty="0" err="1" smtClean="0">
                <a:solidFill>
                  <a:schemeClr val="tx1"/>
                </a:solidFill>
              </a:rPr>
              <a:t>опробации</a:t>
            </a:r>
            <a:r>
              <a:rPr lang="ru-RU" sz="3600" b="1" dirty="0" smtClean="0">
                <a:solidFill>
                  <a:schemeClr val="tx1"/>
                </a:solidFill>
              </a:rPr>
              <a:t> различных навыков и получение социального опыта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Участие в школьных конкурсах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1031" name="Picture 7" descr="C:\Documents and Settings\Администратор\Рабочий стол\фото выступление\SAM_19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9689" y="3071810"/>
            <a:ext cx="4857785" cy="3643338"/>
          </a:xfrm>
          <a:prstGeom prst="rect">
            <a:avLst/>
          </a:prstGeom>
          <a:noFill/>
        </p:spPr>
      </p:pic>
      <p:pic>
        <p:nvPicPr>
          <p:cNvPr id="1026" name="Picture 2" descr="C:\Documents and Settings\Администратор\Рабочий стол\фото выступление\P10504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285720" y="1285860"/>
            <a:ext cx="4905348" cy="3679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85728"/>
            <a:ext cx="8610600" cy="8826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Участие в школьных конкурсах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Documents and Settings\Администратор\Рабочий стол\фото выступление\SAM_166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2844" y="1285860"/>
            <a:ext cx="4953035" cy="3714776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истратор\Рабочий стол\фото выступление\SAM_198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000372"/>
            <a:ext cx="495303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10600" cy="8826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Участие в районных конкурсах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Documents and Settings\Администратор\Рабочий стол\фото выступление\SAM_27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08" y="2928934"/>
            <a:ext cx="4762534" cy="3571900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фото выступление\SAM_274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500174"/>
            <a:ext cx="5000660" cy="3750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610600" cy="88265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Участие в акциях, соревнованиях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Администратор\Рабочий стол\фото выступление\SAM_240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4476781" cy="3357586"/>
          </a:xfrm>
          <a:prstGeom prst="rect">
            <a:avLst/>
          </a:prstGeom>
          <a:noFill/>
        </p:spPr>
      </p:pic>
      <p:pic>
        <p:nvPicPr>
          <p:cNvPr id="4099" name="Picture 3" descr="C:\Documents and Settings\Администратор\Рабочий стол\фото выступление\SAM_196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09" y="785794"/>
            <a:ext cx="4762533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279</TotalTime>
  <Words>248</Words>
  <PresentationFormat>Экран (4:3)</PresentationFormat>
  <Paragraphs>48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Муниципальное  бюджетное образовательное учреждение  средняя общеобразовательная школа № 5 г. павлово         Педагогический совет «Формирование у учащихся социальных компетенций, необходимых для успешного и ответственного поведения в обществе»                                                                                                                                      кл. руководитель                                                                                                  7 «Б» класса                                                                                                       Водянова Н.М.       Г. Павлово 2014 г.</vt:lpstr>
      <vt:lpstr>Слайд 2</vt:lpstr>
      <vt:lpstr>Слайд 3</vt:lpstr>
      <vt:lpstr>Цели образования 21 века, сформулированные Жаком Делором:</vt:lpstr>
      <vt:lpstr>Задачи</vt:lpstr>
      <vt:lpstr>Участие в школьных конкурсах</vt:lpstr>
      <vt:lpstr>Участие в школьных конкурсах</vt:lpstr>
      <vt:lpstr>Участие в районных конкурсах</vt:lpstr>
      <vt:lpstr>Участие в акциях, соревнованиях</vt:lpstr>
      <vt:lpstr>Поездки, экскурссии</vt:lpstr>
      <vt:lpstr>Г. Городец</vt:lpstr>
      <vt:lpstr>Слайд 12</vt:lpstr>
      <vt:lpstr>Г. ворсма –  спортивно – оздоровительное мероприятие</vt:lpstr>
      <vt:lpstr>Дачный манеж, вачский район</vt:lpstr>
      <vt:lpstr>Внеклассные мероприятия</vt:lpstr>
      <vt:lpstr>Посиделки</vt:lpstr>
      <vt:lpstr>Тематические классные часы</vt:lpstr>
      <vt:lpstr>Модель социально – компетентностного подростка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 бюджетное образовательное учреждение  средняя общеобразовательная школа № 5 г. павлово   Педагогический совет «Формирование у учащихся со</dc:title>
  <cp:lastModifiedBy>User</cp:lastModifiedBy>
  <cp:revision>15</cp:revision>
  <dcterms:modified xsi:type="dcterms:W3CDTF">2014-12-10T18:10:07Z</dcterms:modified>
</cp:coreProperties>
</file>