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16A1A-C01E-4CF0-A5F6-66C3EBEF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85CB2-8787-4DE7-8F4F-7FED817B6A1C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CCADE-344D-4C85-9CA6-75FDB726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3D81-9BC0-4DF7-8C6C-9C9D5294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856E6-DDE5-41BE-82D5-9150F7F2B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9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A550D-0ADF-490D-9C28-D7E1EFA4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85CB2-8787-4DE7-8F4F-7FED817B6A1C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9674E-BB9D-495E-8401-985D9D86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5402D-EB71-40C8-A77A-6EC92E46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856E6-DDE5-41BE-82D5-9150F7F2B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9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AB7A0-C2FF-41BA-99DC-2113E62D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85CB2-8787-4DE7-8F4F-7FED817B6A1C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E8229-913C-4227-A268-A04A1418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14367-F756-4E4E-9712-7EFF2CA1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856E6-DDE5-41BE-82D5-9150F7F2B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6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2B7D37E8-EAE7-477C-84FC-5A6F51D1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F85CB2-8787-4DE7-8F4F-7FED817B6A1C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6869623-AFB4-4AB3-A636-4946A2B3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F0947B1-7FD5-4A9D-ABF6-354F890B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856E6-DDE5-41BE-82D5-9150F7F2B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9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98DA8-C3C3-4533-BBA4-250BE743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85CB2-8787-4DE7-8F4F-7FED817B6A1C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5825A-441E-45C1-B185-416CD966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2674C-9F89-4D96-AFCD-2A542941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856E6-DDE5-41BE-82D5-9150F7F2B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8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EA273-204F-41AF-932A-C1247202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85CB2-8787-4DE7-8F4F-7FED817B6A1C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C6333-07BB-403F-B07D-3358DE1D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67777-D773-4938-8751-D0DA7E63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856E6-DDE5-41BE-82D5-9150F7F2B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1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7B4DC9-26C6-4B43-A86D-4976C24F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85CB2-8787-4DE7-8F4F-7FED817B6A1C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6FB4CF-84D0-43F0-824B-89A7BA95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B6D461-F770-4865-854E-BDD13332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856E6-DDE5-41BE-82D5-9150F7F2B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2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E04BDD-56D6-4754-A032-AC065F23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85CB2-8787-4DE7-8F4F-7FED817B6A1C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00E29C-DDD5-4220-85E9-11355194A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4FF008-34D2-4F2E-A1A6-881EC019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856E6-DDE5-41BE-82D5-9150F7F2B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1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818B7C-015B-48A9-9E57-B02E1D42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85CB2-8787-4DE7-8F4F-7FED817B6A1C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1A4EFF-85FE-4D98-83D8-00FB0F26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C3FD1B-4700-4BDB-9986-480F0265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856E6-DDE5-41BE-82D5-9150F7F2B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8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BE44E8-463C-4B55-99D6-A73D0483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85CB2-8787-4DE7-8F4F-7FED817B6A1C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238E7A9-8315-4804-AFE7-680E3964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0D328-00F4-4424-AEC2-1BB15058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856E6-DDE5-41BE-82D5-9150F7F2B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8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8D7FA2-01E7-4FF0-AA61-1BB7255D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85CB2-8787-4DE7-8F4F-7FED817B6A1C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C11EE9-AD7E-49DD-8845-F5F8E340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981F38-3165-4CA4-9966-9AF9D959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856E6-DDE5-41BE-82D5-9150F7F2B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1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90193C-8407-4A51-9C21-6A2DB445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85CB2-8787-4DE7-8F4F-7FED817B6A1C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896C66-7085-453D-A3F1-902C6069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5F9218-69C8-4A25-9934-2E812158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856E6-DDE5-41BE-82D5-9150F7F2B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5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DEB53F5-34C8-4211-937D-5DA39DF460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615D674-F0BA-4876-A4F0-BC886BAA5F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80870-33E8-4829-B12D-E753B0431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9F85CB2-8787-4DE7-8F4F-7FED817B6A1C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C9C2F-406C-4503-B812-FBE9F925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6CE69-6A9A-43F9-A284-8F280EC5B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6F856E6-DDE5-41BE-82D5-9150F7F2B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0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C0F3C-343F-4803-A406-0E0C016C78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Математика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3C599C-CB15-4F54-B7C8-8439FBF2D6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2 «А» класс</a:t>
            </a:r>
          </a:p>
          <a:p>
            <a:r>
              <a:rPr lang="ru-RU" b="1" i="1" u="sng" dirty="0"/>
              <a:t>23 декабря</a:t>
            </a:r>
          </a:p>
        </p:txBody>
      </p:sp>
    </p:spTree>
    <p:extLst>
      <p:ext uri="{BB962C8B-B14F-4D97-AF65-F5344CB8AC3E}">
        <p14:creationId xmlns:p14="http://schemas.microsoft.com/office/powerpoint/2010/main" val="141088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C7C4-256E-44B8-977F-D8871572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 тетради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A1080A-944A-40D9-965D-1A6A79703E8D}"/>
              </a:ext>
            </a:extLst>
          </p:cNvPr>
          <p:cNvSpPr txBox="1"/>
          <p:nvPr/>
        </p:nvSpPr>
        <p:spPr>
          <a:xfrm>
            <a:off x="536713" y="1376209"/>
            <a:ext cx="21323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Х – 27 = 46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28BBE-F44A-4BC1-A949-B4FA6E1F0D51}"/>
              </a:ext>
            </a:extLst>
          </p:cNvPr>
          <p:cNvSpPr txBox="1"/>
          <p:nvPr/>
        </p:nvSpPr>
        <p:spPr>
          <a:xfrm>
            <a:off x="536713" y="265646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Обозначим целое и части в нашем уравнении.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8B34B5-8467-4A45-9950-A9C073917940}"/>
              </a:ext>
            </a:extLst>
          </p:cNvPr>
          <p:cNvCxnSpPr/>
          <p:nvPr/>
        </p:nvCxnSpPr>
        <p:spPr>
          <a:xfrm>
            <a:off x="1221093" y="2260442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12B2DA3-106A-4097-A5E8-8E8140F49929}"/>
              </a:ext>
            </a:extLst>
          </p:cNvPr>
          <p:cNvGrpSpPr/>
          <p:nvPr/>
        </p:nvGrpSpPr>
        <p:grpSpPr>
          <a:xfrm>
            <a:off x="649831" y="2241811"/>
            <a:ext cx="229072" cy="177011"/>
            <a:chOff x="2088165" y="4196206"/>
            <a:chExt cx="229072" cy="177011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8F17AEB-9188-4EFF-A1CE-DD4773FB9214}"/>
                </a:ext>
              </a:extLst>
            </p:cNvPr>
            <p:cNvCxnSpPr>
              <a:cxnSpLocks/>
            </p:cNvCxnSpPr>
            <p:nvPr/>
          </p:nvCxnSpPr>
          <p:spPr>
            <a:xfrm>
              <a:off x="2197021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9660D231-C3AB-4863-B2A4-DBFA50FA903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088165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2B3F02C-6F6F-4203-8F68-D0B4FD493C5C}"/>
              </a:ext>
            </a:extLst>
          </p:cNvPr>
          <p:cNvCxnSpPr/>
          <p:nvPr/>
        </p:nvCxnSpPr>
        <p:spPr>
          <a:xfrm>
            <a:off x="2066392" y="2260442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32364C-8E75-498B-8229-FD43244AB024}"/>
              </a:ext>
            </a:extLst>
          </p:cNvPr>
          <p:cNvSpPr txBox="1"/>
          <p:nvPr/>
        </p:nvSpPr>
        <p:spPr>
          <a:xfrm>
            <a:off x="589248" y="3242995"/>
            <a:ext cx="79655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Построим чертёж. Отступите 3 клетки вправо, начертите отрезок 3 см. Обозначьте на нём целое и части.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11BA0C7-446F-4066-9107-1301855AAC34}"/>
              </a:ext>
            </a:extLst>
          </p:cNvPr>
          <p:cNvSpPr/>
          <p:nvPr/>
        </p:nvSpPr>
        <p:spPr>
          <a:xfrm>
            <a:off x="3728150" y="5364756"/>
            <a:ext cx="49586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Сложением. Ищем целое.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26A4B9-1E97-442B-9624-F7044883AF11}"/>
              </a:ext>
            </a:extLst>
          </p:cNvPr>
          <p:cNvSpPr txBox="1"/>
          <p:nvPr/>
        </p:nvSpPr>
        <p:spPr>
          <a:xfrm>
            <a:off x="649830" y="4584375"/>
            <a:ext cx="83559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Каким действием найти неизвестное число? Почему?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8908C52-DE0B-4CFA-BC3E-B06B104FB6EC}"/>
              </a:ext>
            </a:extLst>
          </p:cNvPr>
          <p:cNvCxnSpPr>
            <a:cxnSpLocks/>
          </p:cNvCxnSpPr>
          <p:nvPr/>
        </p:nvCxnSpPr>
        <p:spPr>
          <a:xfrm>
            <a:off x="3514923" y="2177998"/>
            <a:ext cx="2079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35450D-096E-47FC-8067-B99EB6D1C836}"/>
              </a:ext>
            </a:extLst>
          </p:cNvPr>
          <p:cNvCxnSpPr>
            <a:cxnSpLocks/>
          </p:cNvCxnSpPr>
          <p:nvPr/>
        </p:nvCxnSpPr>
        <p:spPr>
          <a:xfrm>
            <a:off x="4710983" y="2124783"/>
            <a:ext cx="0" cy="115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F5778DE-61F6-465E-941E-4A873F76F54A}"/>
              </a:ext>
            </a:extLst>
          </p:cNvPr>
          <p:cNvCxnSpPr>
            <a:cxnSpLocks/>
          </p:cNvCxnSpPr>
          <p:nvPr/>
        </p:nvCxnSpPr>
        <p:spPr>
          <a:xfrm>
            <a:off x="3523488" y="2115441"/>
            <a:ext cx="0" cy="115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70EAA98-B558-4249-8BE2-D3CA28128801}"/>
              </a:ext>
            </a:extLst>
          </p:cNvPr>
          <p:cNvCxnSpPr>
            <a:cxnSpLocks/>
          </p:cNvCxnSpPr>
          <p:nvPr/>
        </p:nvCxnSpPr>
        <p:spPr>
          <a:xfrm>
            <a:off x="5605655" y="2126008"/>
            <a:ext cx="5679" cy="11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авая круглая скобка 27">
            <a:extLst>
              <a:ext uri="{FF2B5EF4-FFF2-40B4-BE49-F238E27FC236}">
                <a16:creationId xmlns:a16="http://schemas.microsoft.com/office/drawing/2014/main" id="{A3402203-272D-48EC-BF6D-2F6C686CC669}"/>
              </a:ext>
            </a:extLst>
          </p:cNvPr>
          <p:cNvSpPr/>
          <p:nvPr/>
        </p:nvSpPr>
        <p:spPr>
          <a:xfrm rot="16200000">
            <a:off x="4485721" y="1001171"/>
            <a:ext cx="151459" cy="2077082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круглая скобка 28">
            <a:extLst>
              <a:ext uri="{FF2B5EF4-FFF2-40B4-BE49-F238E27FC236}">
                <a16:creationId xmlns:a16="http://schemas.microsoft.com/office/drawing/2014/main" id="{D59F3AA0-EFBC-4262-91DD-B8EE6FFD6B5A}"/>
              </a:ext>
            </a:extLst>
          </p:cNvPr>
          <p:cNvSpPr/>
          <p:nvPr/>
        </p:nvSpPr>
        <p:spPr>
          <a:xfrm rot="5400000">
            <a:off x="4031790" y="1711002"/>
            <a:ext cx="177011" cy="1188248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круглая скобка 29">
            <a:extLst>
              <a:ext uri="{FF2B5EF4-FFF2-40B4-BE49-F238E27FC236}">
                <a16:creationId xmlns:a16="http://schemas.microsoft.com/office/drawing/2014/main" id="{6382050E-22D8-47F9-B771-D18611A09F08}"/>
              </a:ext>
            </a:extLst>
          </p:cNvPr>
          <p:cNvSpPr/>
          <p:nvPr/>
        </p:nvSpPr>
        <p:spPr>
          <a:xfrm rot="5400000">
            <a:off x="5077087" y="1826967"/>
            <a:ext cx="182325" cy="907657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985852-5314-4169-ADD4-115012D98FA0}"/>
              </a:ext>
            </a:extLst>
          </p:cNvPr>
          <p:cNvSpPr/>
          <p:nvPr/>
        </p:nvSpPr>
        <p:spPr>
          <a:xfrm>
            <a:off x="4389898" y="1493244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EA790EB-1B5D-4B18-988C-8D3E68010BF4}"/>
              </a:ext>
            </a:extLst>
          </p:cNvPr>
          <p:cNvSpPr/>
          <p:nvPr/>
        </p:nvSpPr>
        <p:spPr>
          <a:xfrm>
            <a:off x="3797153" y="2343986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46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3F149FB-818E-4D6D-9136-BD566317DF27}"/>
              </a:ext>
            </a:extLst>
          </p:cNvPr>
          <p:cNvSpPr/>
          <p:nvPr/>
        </p:nvSpPr>
        <p:spPr>
          <a:xfrm>
            <a:off x="4886352" y="2320599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6159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25" grpId="0"/>
      <p:bldP spid="28" grpId="0" animBg="1"/>
      <p:bldP spid="29" grpId="0" animBg="1"/>
      <p:bldP spid="30" grpId="0" animBg="1"/>
      <p:bldP spid="3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C7C4-256E-44B8-977F-D8871572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 тетради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A1080A-944A-40D9-965D-1A6A79703E8D}"/>
              </a:ext>
            </a:extLst>
          </p:cNvPr>
          <p:cNvSpPr txBox="1"/>
          <p:nvPr/>
        </p:nvSpPr>
        <p:spPr>
          <a:xfrm>
            <a:off x="536713" y="1376209"/>
            <a:ext cx="21323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Х – 27 = 46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28BBE-F44A-4BC1-A949-B4FA6E1F0D51}"/>
              </a:ext>
            </a:extLst>
          </p:cNvPr>
          <p:cNvSpPr txBox="1"/>
          <p:nvPr/>
        </p:nvSpPr>
        <p:spPr>
          <a:xfrm>
            <a:off x="4786306" y="3008772"/>
            <a:ext cx="42795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Запишем как найти неизвестное число (целое).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8B34B5-8467-4A45-9950-A9C073917940}"/>
              </a:ext>
            </a:extLst>
          </p:cNvPr>
          <p:cNvCxnSpPr/>
          <p:nvPr/>
        </p:nvCxnSpPr>
        <p:spPr>
          <a:xfrm>
            <a:off x="1221093" y="2260442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12B2DA3-106A-4097-A5E8-8E8140F49929}"/>
              </a:ext>
            </a:extLst>
          </p:cNvPr>
          <p:cNvGrpSpPr/>
          <p:nvPr/>
        </p:nvGrpSpPr>
        <p:grpSpPr>
          <a:xfrm>
            <a:off x="649831" y="2241811"/>
            <a:ext cx="229072" cy="177011"/>
            <a:chOff x="2088165" y="4196206"/>
            <a:chExt cx="229072" cy="177011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8F17AEB-9188-4EFF-A1CE-DD4773FB9214}"/>
                </a:ext>
              </a:extLst>
            </p:cNvPr>
            <p:cNvCxnSpPr>
              <a:cxnSpLocks/>
            </p:cNvCxnSpPr>
            <p:nvPr/>
          </p:nvCxnSpPr>
          <p:spPr>
            <a:xfrm>
              <a:off x="2197021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9660D231-C3AB-4863-B2A4-DBFA50FA903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088165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2B3F02C-6F6F-4203-8F68-D0B4FD493C5C}"/>
              </a:ext>
            </a:extLst>
          </p:cNvPr>
          <p:cNvCxnSpPr/>
          <p:nvPr/>
        </p:nvCxnSpPr>
        <p:spPr>
          <a:xfrm>
            <a:off x="2066392" y="2260442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8908C52-DE0B-4CFA-BC3E-B06B104FB6EC}"/>
              </a:ext>
            </a:extLst>
          </p:cNvPr>
          <p:cNvCxnSpPr>
            <a:cxnSpLocks/>
          </p:cNvCxnSpPr>
          <p:nvPr/>
        </p:nvCxnSpPr>
        <p:spPr>
          <a:xfrm>
            <a:off x="3514923" y="2177998"/>
            <a:ext cx="2079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35450D-096E-47FC-8067-B99EB6D1C836}"/>
              </a:ext>
            </a:extLst>
          </p:cNvPr>
          <p:cNvCxnSpPr>
            <a:cxnSpLocks/>
          </p:cNvCxnSpPr>
          <p:nvPr/>
        </p:nvCxnSpPr>
        <p:spPr>
          <a:xfrm>
            <a:off x="4710983" y="2124783"/>
            <a:ext cx="0" cy="115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F5778DE-61F6-465E-941E-4A873F76F54A}"/>
              </a:ext>
            </a:extLst>
          </p:cNvPr>
          <p:cNvCxnSpPr>
            <a:cxnSpLocks/>
          </p:cNvCxnSpPr>
          <p:nvPr/>
        </p:nvCxnSpPr>
        <p:spPr>
          <a:xfrm>
            <a:off x="3523488" y="2115441"/>
            <a:ext cx="0" cy="115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70EAA98-B558-4249-8BE2-D3CA28128801}"/>
              </a:ext>
            </a:extLst>
          </p:cNvPr>
          <p:cNvCxnSpPr>
            <a:cxnSpLocks/>
          </p:cNvCxnSpPr>
          <p:nvPr/>
        </p:nvCxnSpPr>
        <p:spPr>
          <a:xfrm>
            <a:off x="5605655" y="2126008"/>
            <a:ext cx="5679" cy="11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авая круглая скобка 27">
            <a:extLst>
              <a:ext uri="{FF2B5EF4-FFF2-40B4-BE49-F238E27FC236}">
                <a16:creationId xmlns:a16="http://schemas.microsoft.com/office/drawing/2014/main" id="{A3402203-272D-48EC-BF6D-2F6C686CC669}"/>
              </a:ext>
            </a:extLst>
          </p:cNvPr>
          <p:cNvSpPr/>
          <p:nvPr/>
        </p:nvSpPr>
        <p:spPr>
          <a:xfrm rot="16200000">
            <a:off x="4485721" y="1001171"/>
            <a:ext cx="151459" cy="2077082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круглая скобка 28">
            <a:extLst>
              <a:ext uri="{FF2B5EF4-FFF2-40B4-BE49-F238E27FC236}">
                <a16:creationId xmlns:a16="http://schemas.microsoft.com/office/drawing/2014/main" id="{D59F3AA0-EFBC-4262-91DD-B8EE6FFD6B5A}"/>
              </a:ext>
            </a:extLst>
          </p:cNvPr>
          <p:cNvSpPr/>
          <p:nvPr/>
        </p:nvSpPr>
        <p:spPr>
          <a:xfrm rot="5400000">
            <a:off x="4031790" y="1711002"/>
            <a:ext cx="177011" cy="1188248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круглая скобка 29">
            <a:extLst>
              <a:ext uri="{FF2B5EF4-FFF2-40B4-BE49-F238E27FC236}">
                <a16:creationId xmlns:a16="http://schemas.microsoft.com/office/drawing/2014/main" id="{6382050E-22D8-47F9-B771-D18611A09F08}"/>
              </a:ext>
            </a:extLst>
          </p:cNvPr>
          <p:cNvSpPr/>
          <p:nvPr/>
        </p:nvSpPr>
        <p:spPr>
          <a:xfrm rot="5400000">
            <a:off x="5077087" y="1826967"/>
            <a:ext cx="182325" cy="907657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985852-5314-4169-ADD4-115012D98FA0}"/>
              </a:ext>
            </a:extLst>
          </p:cNvPr>
          <p:cNvSpPr/>
          <p:nvPr/>
        </p:nvSpPr>
        <p:spPr>
          <a:xfrm>
            <a:off x="4389898" y="1493244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EA790EB-1B5D-4B18-988C-8D3E68010BF4}"/>
              </a:ext>
            </a:extLst>
          </p:cNvPr>
          <p:cNvSpPr/>
          <p:nvPr/>
        </p:nvSpPr>
        <p:spPr>
          <a:xfrm>
            <a:off x="3797153" y="2343986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46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3F149FB-818E-4D6D-9136-BD566317DF27}"/>
              </a:ext>
            </a:extLst>
          </p:cNvPr>
          <p:cNvSpPr/>
          <p:nvPr/>
        </p:nvSpPr>
        <p:spPr>
          <a:xfrm>
            <a:off x="4886352" y="2320599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3C3A5-D8AF-45D0-9B07-5F255CA5050F}"/>
              </a:ext>
            </a:extLst>
          </p:cNvPr>
          <p:cNvSpPr txBox="1"/>
          <p:nvPr/>
        </p:nvSpPr>
        <p:spPr>
          <a:xfrm>
            <a:off x="536713" y="2404507"/>
            <a:ext cx="4279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Х = 46 + 27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ED4F8F-F88B-4BA7-AAB0-51E7857C6319}"/>
              </a:ext>
            </a:extLst>
          </p:cNvPr>
          <p:cNvSpPr txBox="1"/>
          <p:nvPr/>
        </p:nvSpPr>
        <p:spPr>
          <a:xfrm>
            <a:off x="1825961" y="4410649"/>
            <a:ext cx="7306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Посчитать очень сложно. Воспользуемся калькулятором.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EA49B6-CBFF-4A84-A25D-871B8ACBD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0" b="91463" l="10000" r="90000">
                        <a14:foregroundMark x1="20976" y1="9390" x2="55122" y2="11341"/>
                        <a14:foregroundMark x1="55122" y1="11341" x2="78293" y2="11098"/>
                        <a14:foregroundMark x1="24024" y1="8049" x2="73049" y2="11098"/>
                        <a14:foregroundMark x1="73049" y1="11098" x2="75488" y2="68293"/>
                        <a14:foregroundMark x1="75488" y1="68293" x2="70244" y2="85488"/>
                        <a14:foregroundMark x1="70244" y1="85488" x2="64024" y2="90976"/>
                        <a14:foregroundMark x1="64024" y1="90976" x2="21829" y2="85000"/>
                        <a14:foregroundMark x1="21829" y1="85000" x2="20976" y2="72195"/>
                        <a14:foregroundMark x1="20976" y1="72195" x2="24634" y2="26585"/>
                        <a14:foregroundMark x1="24634" y1="26585" x2="22805" y2="15610"/>
                        <a14:foregroundMark x1="22805" y1="15610" x2="23659" y2="8902"/>
                        <a14:foregroundMark x1="28780" y1="15610" x2="69756" y2="18171"/>
                        <a14:foregroundMark x1="20488" y1="37439" x2="22195" y2="36829"/>
                        <a14:foregroundMark x1="24634" y1="89878" x2="35122" y2="89634"/>
                        <a14:foregroundMark x1="35122" y1="89634" x2="35122" y2="89634"/>
                        <a14:foregroundMark x1="66829" y1="91098" x2="76098" y2="91463"/>
                        <a14:foregroundMark x1="76098" y1="91463" x2="79146" y2="85000"/>
                        <a14:foregroundMark x1="36585" y1="16951" x2="37561" y2="70122"/>
                        <a14:foregroundMark x1="49878" y1="23537" x2="43780" y2="69634"/>
                        <a14:foregroundMark x1="25122" y1="18415" x2="37683" y2="78049"/>
                        <a14:foregroundMark x1="37683" y1="78049" x2="58780" y2="82195"/>
                        <a14:foregroundMark x1="58780" y1="82195" x2="63171" y2="60854"/>
                        <a14:foregroundMark x1="63171" y1="60854" x2="49878" y2="54878"/>
                        <a14:foregroundMark x1="49878" y1="54878" x2="43780" y2="54878"/>
                        <a14:foregroundMark x1="38902" y1="20000" x2="67805" y2="29268"/>
                        <a14:foregroundMark x1="67805" y1="29268" x2="68415" y2="74024"/>
                        <a14:foregroundMark x1="24024" y1="51098" x2="29024" y2="77073"/>
                        <a14:foregroundMark x1="29024" y1="77073" x2="42683" y2="84878"/>
                        <a14:foregroundMark x1="42683" y1="84878" x2="63171" y2="85122"/>
                        <a14:foregroundMark x1="63171" y1="85122" x2="66098" y2="84756"/>
                        <a14:foregroundMark x1="27683" y1="71951" x2="59512" y2="69512"/>
                        <a14:foregroundMark x1="59512" y1="69512" x2="59756" y2="69512"/>
                        <a14:foregroundMark x1="37683" y1="46098" x2="64268" y2="45122"/>
                        <a14:foregroundMark x1="64268" y1="45122" x2="64268" y2="45122"/>
                        <a14:foregroundMark x1="48902" y1="36463" x2="78293" y2="36829"/>
                        <a14:foregroundMark x1="79390" y1="37317" x2="79390" y2="37317"/>
                        <a14:foregroundMark x1="70854" y1="45000" x2="70244" y2="46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4886" r="18474" b="4762"/>
          <a:stretch/>
        </p:blipFill>
        <p:spPr bwMode="auto">
          <a:xfrm>
            <a:off x="6702139" y="429100"/>
            <a:ext cx="1766326" cy="252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642D153-44FB-4724-BAD8-966CBABAC17A}"/>
              </a:ext>
            </a:extLst>
          </p:cNvPr>
          <p:cNvSpPr txBox="1"/>
          <p:nvPr/>
        </p:nvSpPr>
        <p:spPr>
          <a:xfrm>
            <a:off x="7061515" y="646083"/>
            <a:ext cx="1071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46 + 27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3237FA-FC2E-48F4-8E14-89F0A8DD8A20}"/>
              </a:ext>
            </a:extLst>
          </p:cNvPr>
          <p:cNvSpPr txBox="1"/>
          <p:nvPr/>
        </p:nvSpPr>
        <p:spPr>
          <a:xfrm>
            <a:off x="7069087" y="646083"/>
            <a:ext cx="106396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   73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509EF8-FC44-4418-B575-863B0086EDAA}"/>
              </a:ext>
            </a:extLst>
          </p:cNvPr>
          <p:cNvSpPr txBox="1"/>
          <p:nvPr/>
        </p:nvSpPr>
        <p:spPr>
          <a:xfrm>
            <a:off x="3254021" y="5308763"/>
            <a:ext cx="5595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Запишем полученный результат.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C29E2D-F140-4FF2-8E62-CDBB00546176}"/>
              </a:ext>
            </a:extLst>
          </p:cNvPr>
          <p:cNvSpPr txBox="1"/>
          <p:nvPr/>
        </p:nvSpPr>
        <p:spPr>
          <a:xfrm>
            <a:off x="556407" y="2930314"/>
            <a:ext cx="2162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Х = 73</a:t>
            </a:r>
          </a:p>
        </p:txBody>
      </p:sp>
    </p:spTree>
    <p:extLst>
      <p:ext uri="{BB962C8B-B14F-4D97-AF65-F5344CB8AC3E}">
        <p14:creationId xmlns:p14="http://schemas.microsoft.com/office/powerpoint/2010/main" val="30954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4" grpId="0"/>
      <p:bldP spid="35" grpId="0"/>
      <p:bldP spid="35" grpId="1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D2051-7F4B-43EE-8966-3D4BF4CC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ОТДОХНЁМ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D9498-351F-4461-8287-976EBC7D9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tichki-letayut-muzyka.mp3">
            <a:hlinkClick r:id="" action="ppaction://media"/>
            <a:extLst>
              <a:ext uri="{FF2B5EF4-FFF2-40B4-BE49-F238E27FC236}">
                <a16:creationId xmlns:a16="http://schemas.microsoft.com/office/drawing/2014/main" id="{6DC0EA64-7448-4004-A811-4AF3E4118A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889" y="6248400"/>
            <a:ext cx="609600" cy="6096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9E6C82E-7662-4F55-82E5-7B9226A97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80" b="91463" l="10000" r="90000">
                        <a14:foregroundMark x1="20976" y1="9390" x2="55122" y2="11341"/>
                        <a14:foregroundMark x1="55122" y1="11341" x2="78293" y2="11098"/>
                        <a14:foregroundMark x1="24024" y1="8049" x2="73049" y2="11098"/>
                        <a14:foregroundMark x1="73049" y1="11098" x2="75488" y2="68293"/>
                        <a14:foregroundMark x1="75488" y1="68293" x2="70244" y2="85488"/>
                        <a14:foregroundMark x1="70244" y1="85488" x2="64024" y2="90976"/>
                        <a14:foregroundMark x1="64024" y1="90976" x2="21829" y2="85000"/>
                        <a14:foregroundMark x1="21829" y1="85000" x2="20976" y2="72195"/>
                        <a14:foregroundMark x1="20976" y1="72195" x2="24634" y2="26585"/>
                        <a14:foregroundMark x1="24634" y1="26585" x2="22805" y2="15610"/>
                        <a14:foregroundMark x1="22805" y1="15610" x2="23659" y2="8902"/>
                        <a14:foregroundMark x1="28780" y1="15610" x2="69756" y2="18171"/>
                        <a14:foregroundMark x1="20488" y1="37439" x2="22195" y2="36829"/>
                        <a14:foregroundMark x1="24634" y1="89878" x2="35122" y2="89634"/>
                        <a14:foregroundMark x1="35122" y1="89634" x2="35122" y2="89634"/>
                        <a14:foregroundMark x1="66829" y1="91098" x2="76098" y2="91463"/>
                        <a14:foregroundMark x1="76098" y1="91463" x2="79146" y2="85000"/>
                        <a14:foregroundMark x1="36585" y1="16951" x2="37561" y2="70122"/>
                        <a14:foregroundMark x1="49878" y1="23537" x2="43780" y2="69634"/>
                        <a14:foregroundMark x1="25122" y1="18415" x2="37683" y2="78049"/>
                        <a14:foregroundMark x1="37683" y1="78049" x2="58780" y2="82195"/>
                        <a14:foregroundMark x1="58780" y1="82195" x2="63171" y2="60854"/>
                        <a14:foregroundMark x1="63171" y1="60854" x2="49878" y2="54878"/>
                        <a14:foregroundMark x1="49878" y1="54878" x2="43780" y2="54878"/>
                        <a14:foregroundMark x1="38902" y1="20000" x2="67805" y2="29268"/>
                        <a14:foregroundMark x1="67805" y1="29268" x2="68415" y2="74024"/>
                        <a14:foregroundMark x1="24024" y1="51098" x2="29024" y2="77073"/>
                        <a14:foregroundMark x1="29024" y1="77073" x2="42683" y2="84878"/>
                        <a14:foregroundMark x1="42683" y1="84878" x2="63171" y2="85122"/>
                        <a14:foregroundMark x1="63171" y1="85122" x2="66098" y2="84756"/>
                        <a14:foregroundMark x1="27683" y1="71951" x2="59512" y2="69512"/>
                        <a14:foregroundMark x1="59512" y1="69512" x2="59756" y2="69512"/>
                        <a14:foregroundMark x1="37683" y1="46098" x2="64268" y2="45122"/>
                        <a14:foregroundMark x1="64268" y1="45122" x2="64268" y2="45122"/>
                        <a14:foregroundMark x1="48902" y1="36463" x2="78293" y2="36829"/>
                        <a14:foregroundMark x1="79390" y1="37317" x2="79390" y2="37317"/>
                        <a14:foregroundMark x1="70854" y1="45000" x2="70244" y2="46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4886" r="18474" b="4762"/>
          <a:stretch/>
        </p:blipFill>
        <p:spPr bwMode="auto">
          <a:xfrm>
            <a:off x="216969" y="388637"/>
            <a:ext cx="480461" cy="6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319 0.02894 L 0.01319 0.02894 C 0.02326 0.02454 0.03333 0.02084 0.04306 0.01574 C 0.04722 0.01366 0.05087 0.01019 0.05486 0.00741 C 0.05642 0.00625 0.05816 0.00533 0.0599 0.00417 C 0.06128 0.00301 0.06267 0.00185 0.06424 0.00093 C 0.06493 0.00047 0.0658 0.00023 0.06667 -2.96296E-6 C 0.07014 -0.00069 0.07361 -0.00115 0.07726 -0.00162 C 0.08889 -0.00046 0.10052 -0.00023 0.11198 0.00162 C 0.11458 0.00209 0.11701 0.00371 0.11944 0.0051 C 0.12118 0.00602 0.12292 0.00695 0.12448 0.00834 C 0.12813 0.01181 0.12969 0.01551 0.13194 0.02084 C 0.13542 0.02871 0.13455 0.02662 0.13681 0.03473 C 0.13698 0.03704 0.13698 0.03935 0.1375 0.04144 C 0.13802 0.04329 0.13993 0.04445 0.13993 0.0463 C 0.1401 0.0581 0.13924 0.06968 0.13802 0.08125 C 0.13785 0.0838 0.13646 0.08611 0.13559 0.08866 C 0.13351 0.09422 0.13177 0.10047 0.12882 0.1051 C 0.12448 0.11227 0.12135 0.11806 0.1158 0.12338 C 0.11302 0.12593 0.11007 0.12801 0.10694 0.1301 C 0.10382 0.13218 0.10052 0.13403 0.09705 0.13588 C 0.09358 0.13773 0.08993 0.13866 0.08646 0.14074 C 0.0842 0.14236 0.08247 0.14491 0.08038 0.14653 C 0.07743 0.14908 0.07431 0.1507 0.0717 0.15324 C 0.06667 0.15787 0.06215 0.1632 0.05729 0.16806 C 0.05556 0.17014 0.05365 0.17223 0.05174 0.17385 C 0.04757 0.17755 0.04323 0.18079 0.03941 0.18473 C 0.03767 0.18635 0.03611 0.1882 0.03438 0.18959 C 0.03194 0.1919 0.02899 0.19352 0.02691 0.1963 C -0.01042 0.24445 0.0099 0.22616 -0.00417 0.23843 C -0.00556 0.24167 -0.00781 0.24653 -0.00851 0.25023 C -0.00885 0.25232 -0.00885 0.25463 -0.00903 0.25672 C -0.00677 0.27199 -0.00625 0.28773 -0.00226 0.30232 C -0.00104 0.30695 0.0026 0.30973 0.00573 0.31227 C 0.01944 0.32292 0.0309 0.33241 0.04618 0.33449 C 0.05174 0.33542 0.05729 0.33519 0.06285 0.33542 C 0.0717 0.3331 0.08056 0.33241 0.08906 0.32871 C 0.09462 0.32639 0.09931 0.32084 0.10451 0.31713 C 0.1125 0.31181 0.12083 0.30718 0.12882 0.30139 C 0.13837 0.29468 0.14774 0.28681 0.15729 0.27986 C 0.17882 0.26435 0.17465 0.26945 0.19514 0.25185 C 0.20035 0.24746 0.20556 0.24283 0.21007 0.23773 C 0.25677 0.18519 0.18976 0.2544 0.23681 0.20463 C 0.24236 0.19885 0.24826 0.19398 0.25365 0.18797 C 0.26319 0.17685 0.27135 0.16343 0.2816 0.15324 C 0.28646 0.14815 0.29184 0.14375 0.29653 0.13843 C 0.30156 0.13218 0.30556 0.12454 0.31076 0.11852 C 0.3151 0.11343 0.32066 0.11019 0.325 0.1051 C 0.33403 0.09491 0.3434 0.08496 0.35104 0.07292 C 0.35469 0.06736 0.35833 0.06204 0.36163 0.05625 C 0.36528 0.05023 0.36806 0.04283 0.37222 0.03727 C 0.38281 0.02292 0.40191 -0.00115 0.41753 -0.0125 C 0.42986 -0.02129 0.45278 -0.03287 0.46545 -0.03727 C 0.47066 -0.03912 0.49497 -0.04282 0.50208 -0.04375 C 0.50764 -0.04259 0.51406 -0.04375 0.51875 -0.03981 C 0.52569 -0.03379 0.52743 -0.01227 0.52882 -0.00416 C 0.52726 0.01621 0.52726 0.03704 0.52448 0.05718 C 0.52344 0.06389 0.52031 0.06968 0.51753 0.07547 C 0.51233 0.08635 0.50833 0.09861 0.50087 0.10695 C 0.49722 0.11065 0.49392 0.11482 0.49028 0.11852 C 0.45729 0.15093 0.49444 0.10996 0.44983 0.15741 C 0.4375 0.1706 0.42552 0.18449 0.41319 0.19792 C 0.40625 0.20556 0.39948 0.21366 0.39219 0.22037 C 0.37674 0.23403 0.36128 0.24769 0.34618 0.26181 C 0.34063 0.2669 0.33542 0.27292 0.33003 0.27824 C 0.32396 0.28426 0.31753 0.28982 0.31128 0.2956 C 0.30729 0.29954 0.30295 0.30301 0.29896 0.30718 C 0.29028 0.31644 0.28264 0.32755 0.27292 0.33449 C 0.26441 0.34074 0.25521 0.34537 0.2474 0.35278 C 0.23681 0.36297 0.22743 0.37523 0.21753 0.38681 C 0.21337 0.39167 0.2099 0.39769 0.20521 0.40162 C 0.20226 0.40417 0.19896 0.40579 0.19653 0.40903 C 0.15972 0.4581 0.18472 0.43218 0.15486 0.46875 C 0.14514 0.48056 0.1349 0.4919 0.125 0.50348 C 0.11979 0.50973 0.11493 0.51667 0.10955 0.52269 C 0.10521 0.52732 0.09184 0.54121 0.08715 0.54815 C 0.07344 0.56898 0.07396 0.56898 0.06545 0.58727 C 0.06337 0.5963 0.06059 0.6051 0.0592 0.61459 C 0.05017 0.67315 0.06233 0.62107 0.05295 0.65834 C 0.05278 0.66181 0.0526 0.66505 0.05243 0.66829 C 0.05191 0.67431 0.05052 0.68033 0.05052 0.68658 C 0.05052 0.70324 0.05139 0.71968 0.05243 0.73635 C 0.0526 0.73935 0.05347 0.74236 0.05417 0.74537 C 0.05781 0.75764 0.06042 0.76343 0.0691 0.77176 C 0.07222 0.77477 0.08733 0.77593 0.08837 0.77593 C 0.10052 0.77454 0.11302 0.77338 0.125 0.77014 C 0.13576 0.76736 0.15191 0.76111 0.16163 0.75533 C 0.17135 0.74954 0.19167 0.73079 0.19896 0.72385 C 0.21389 0.70949 0.23403 0.68959 0.2474 0.67153 C 0.25434 0.66227 0.25972 0.65093 0.26667 0.6419 C 0.30677 0.58912 0.27361 0.65695 0.33628 0.56158 C 0.36806 0.51297 0.35556 0.53473 0.38958 0.46621 C 0.39427 0.45695 0.40781 0.4257 0.41319 0.41736 C 0.41806 0.40996 0.42292 0.40255 0.42743 0.39514 C 0.43264 0.38658 0.43715 0.37755 0.44236 0.36945 C 0.45486 0.34977 0.4658 0.32824 0.48038 0.31135 C 0.49826 0.29051 0.50035 0.29005 0.51441 0.26667 C 0.51858 0.25973 0.52205 0.25185 0.52622 0.24514 C 0.54323 0.21829 0.53767 0.23102 0.55486 0.20787 C 0.58073 0.17269 0.57292 0.17709 0.60382 0.14329 C 0.61285 0.13357 0.62031 0.12107 0.63056 0.11435 C 0.65833 0.09584 0.63316 0.11158 0.65851 0.09861 C 0.67517 0.09028 0.68333 0.08287 0.70208 0.07871 C 0.71337 0.07616 0.72483 0.07662 0.73611 0.07547 C 0.74896 0.07385 0.76181 0.07199 0.77465 0.07037 C 0.78108 0.07107 0.78767 0.0706 0.79392 0.07199 C 0.79653 0.07269 0.79948 0.07385 0.80139 0.07616 C 0.80382 0.07917 0.80486 0.0838 0.80642 0.08773 C 0.8099 0.09699 0.81302 0.10648 0.81632 0.11598 C 0.81667 0.13148 0.8184 0.15556 0.81389 0.16991 C 0.8099 0.18241 0.8033 0.19352 0.79635 0.20371 C 0.77899 0.22963 0.76302 0.25486 0.74115 0.2757 C 0.73542 0.28125 0.72951 0.28658 0.72378 0.29236 C 0.71806 0.29815 0.71267 0.30486 0.70694 0.31065 C 0.69323 0.32431 0.6776 0.33496 0.66545 0.35116 C 0.65938 0.35926 0.65399 0.36806 0.6474 0.37523 C 0.63403 0.38935 0.61979 0.40185 0.60573 0.41482 C 0.6 0.42037 0.5941 0.42547 0.58837 0.43056 L 0.56858 0.44885 C 0.56198 0.45486 0.55503 0.46019 0.54931 0.46713 C 0.54531 0.47176 0.54167 0.47709 0.5375 0.48125 C 0.53281 0.48588 0.52743 0.48935 0.52257 0.49352 C 0.52049 0.49838 0.5191 0.50371 0.51632 0.50764 C 0.5125 0.5132 0.50781 0.51736 0.5033 0.52176 C 0.49184 0.5331 0.48003 0.54375 0.46858 0.55486 C 0.4625 0.56088 0.45677 0.5676 0.45052 0.57315 C 0.44514 0.57778 0.43958 0.58218 0.43438 0.58727 C 0.4316 0.58982 0.40278 0.61621 0.3934 0.63102 C 0.39115 0.63473 0.38872 0.63843 0.38715 0.6426 C 0.3842 0.6507 0.37969 0.6676 0.37969 0.6676 C 0.37899 0.67246 0.3783 0.67732 0.37778 0.68241 C 0.37674 0.69445 0.37587 0.70672 0.37465 0.71875 L 0.37344 0.73125 C 0.37396 0.7426 0.37326 0.75417 0.37465 0.76528 C 0.37517 0.76852 0.37726 0.77107 0.37899 0.77361 C 0.38021 0.77523 0.38194 0.77639 0.38333 0.77755 C 0.38559 0.77917 0.38785 0.78079 0.39028 0.78172 C 0.39444 0.78357 0.40104 0.7838 0.40521 0.78426 L 0.41319 0.78588 L 0.43125 0.78935 C 0.43385 0.78843 0.43663 0.78797 0.43924 0.78681 C 0.44375 0.78496 0.44809 0.78241 0.45243 0.7801 C 0.46007 0.77593 0.46563 0.77246 0.47292 0.7669 C 0.47622 0.76435 0.47934 0.76088 0.48281 0.75857 C 0.50434 0.74422 0.50434 0.74746 0.52014 0.73449 C 0.52969 0.72685 0.53941 0.71922 0.54861 0.71065 C 0.55885 0.70093 0.5684 0.69005 0.57899 0.68148 C 0.5842 0.67755 0.58976 0.67408 0.59462 0.66922 C 0.60851 0.65486 0.6224 0.63611 0.63559 0.62037 C 0.64149 0.6132 0.64757 0.60648 0.65365 0.59954 C 0.65729 0.59514 0.66094 0.59074 0.66476 0.58635 C 0.68108 0.56806 0.70694 0.54398 0.72066 0.53079 C 0.72535 0.52639 0.73056 0.52269 0.7349 0.5176 C 0.73785 0.51435 0.74063 0.51065 0.74358 0.50764 C 0.7566 0.49468 0.75538 0.49954 0.7691 0.48357 C 0.78785 0.46204 0.78455 0.4581 0.80139 0.44885 C 0.80365 0.44769 0.8059 0.44699 0.80816 0.4463 C 0.81111 0.4456 0.81406 0.44537 0.81701 0.44468 C 0.81875 0.44491 0.82083 0.44445 0.82257 0.4456 C 0.82934 0.45023 0.83247 0.4581 0.83559 0.46713 C 0.83646 0.46968 0.83733 0.47199 0.83802 0.47454 C 0.83889 0.47755 0.83924 0.48056 0.83993 0.48357 C 0.8434 0.53449 0.84236 0.51204 0.83924 0.6088 C 0.83906 0.6169 0.83663 0.62037 0.83368 0.62685 C 0.83351 0.62963 0.83368 0.63264 0.83316 0.63519 C 0.83247 0.63773 0.8309 0.63959 0.83003 0.6419 C 0.82899 0.64422 0.82847 0.64699 0.82743 0.64931 C 0.82639 0.65162 0.82483 0.65348 0.82378 0.65602 C 0.82292 0.65764 0.82257 0.65973 0.82188 0.66181 C 0.82118 0.66389 0.82101 0.66644 0.81997 0.66829 C 0.81927 0.66991 0.81806 0.67107 0.81701 0.67246 C 0.81632 0.67454 0.81563 0.67755 0.81441 0.67917 C 0.81372 0.6801 0.81267 0.68056 0.81198 0.68148 C 0.81059 0.6831 0.80972 0.68519 0.80816 0.68658 C 0.80642 0.6882 0.80174 0.68912 0.80017 0.68982 C 0.79844 0.69074 0.79705 0.6926 0.79514 0.69329 C 0.79236 0.69398 0.78941 0.69352 0.78646 0.69398 C 0.78073 0.69491 0.77483 0.6956 0.7691 0.69723 C 0.76146 0.69954 0.76545 0.69861 0.75729 0.69977 C 0.7526 0.70116 0.75521 0.70047 0.74931 0.70139 L 0.74861 0.70301 " pathEditMode="relative" ptsTypes="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1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C7C4-256E-44B8-977F-D8871572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учебником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896E2-A05F-41A4-A7DB-413958B2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427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Отступите 2 клетки вниз. Запишите номер задания. </a:t>
            </a:r>
          </a:p>
          <a:p>
            <a:pPr marL="0" indent="0">
              <a:buNone/>
            </a:pPr>
            <a:r>
              <a:rPr lang="ru-RU" i="1" dirty="0"/>
              <a:t>№ 345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176C8F-FCE2-48EF-B8ED-F404598A7510}"/>
              </a:ext>
            </a:extLst>
          </p:cNvPr>
          <p:cNvSpPr/>
          <p:nvPr/>
        </p:nvSpPr>
        <p:spPr>
          <a:xfrm>
            <a:off x="6831380" y="904958"/>
            <a:ext cx="22284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С.97, № 345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62DD001-1B2F-473F-A891-8355D734304F}"/>
              </a:ext>
            </a:extLst>
          </p:cNvPr>
          <p:cNvGrpSpPr/>
          <p:nvPr/>
        </p:nvGrpSpPr>
        <p:grpSpPr>
          <a:xfrm>
            <a:off x="0" y="518751"/>
            <a:ext cx="1811762" cy="386207"/>
            <a:chOff x="181744" y="817848"/>
            <a:chExt cx="1811762" cy="38620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D81753-223A-4226-89BA-69B4716F3AC1}"/>
                </a:ext>
              </a:extLst>
            </p:cNvPr>
            <p:cNvSpPr/>
            <p:nvPr/>
          </p:nvSpPr>
          <p:spPr>
            <a:xfrm>
              <a:off x="181744" y="817848"/>
              <a:ext cx="1550504" cy="38620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453FCDFA-9DD8-4B3F-960F-DE3D63544C08}"/>
                </a:ext>
              </a:extLst>
            </p:cNvPr>
            <p:cNvSpPr/>
            <p:nvPr/>
          </p:nvSpPr>
          <p:spPr>
            <a:xfrm rot="5400000">
              <a:off x="1669774" y="880324"/>
              <a:ext cx="386205" cy="261258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4511039-9ECA-41FF-B8C0-AD785488CE7C}"/>
                </a:ext>
              </a:extLst>
            </p:cNvPr>
            <p:cNvSpPr/>
            <p:nvPr/>
          </p:nvSpPr>
          <p:spPr>
            <a:xfrm>
              <a:off x="337933" y="863284"/>
              <a:ext cx="278296" cy="29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D6CC376A-0B6D-43A2-B78D-764602C19C27}"/>
                </a:ext>
              </a:extLst>
            </p:cNvPr>
            <p:cNvSpPr/>
            <p:nvPr/>
          </p:nvSpPr>
          <p:spPr>
            <a:xfrm>
              <a:off x="817848" y="863284"/>
              <a:ext cx="278296" cy="29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6D0D9A3C-ABC6-4308-9BDC-423874ACC4D7}"/>
                </a:ext>
              </a:extLst>
            </p:cNvPr>
            <p:cNvSpPr/>
            <p:nvPr/>
          </p:nvSpPr>
          <p:spPr>
            <a:xfrm>
              <a:off x="1252332" y="863284"/>
              <a:ext cx="278296" cy="29533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43000"/>
                    <a:lumOff val="57000"/>
                  </a:schemeClr>
                </a:gs>
                <a:gs pos="49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A1080A-944A-40D9-965D-1A6A79703E8D}"/>
              </a:ext>
            </a:extLst>
          </p:cNvPr>
          <p:cNvSpPr txBox="1"/>
          <p:nvPr/>
        </p:nvSpPr>
        <p:spPr>
          <a:xfrm>
            <a:off x="457200" y="3242997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Отступите 2 клетки вниз. Запишите 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34 – Х = 52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28BBE-F44A-4BC1-A949-B4FA6E1F0D51}"/>
              </a:ext>
            </a:extLst>
          </p:cNvPr>
          <p:cNvSpPr txBox="1"/>
          <p:nvPr/>
        </p:nvSpPr>
        <p:spPr>
          <a:xfrm>
            <a:off x="3450301" y="3878748"/>
            <a:ext cx="2984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Это уравнение?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DC7F605-FCE5-40F5-9A9D-E5AEC5C0D87F}"/>
              </a:ext>
            </a:extLst>
          </p:cNvPr>
          <p:cNvCxnSpPr/>
          <p:nvPr/>
        </p:nvCxnSpPr>
        <p:spPr>
          <a:xfrm>
            <a:off x="1207366" y="4140358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01F9476-3DEF-4625-A24D-2A9070104540}"/>
              </a:ext>
            </a:extLst>
          </p:cNvPr>
          <p:cNvGrpSpPr/>
          <p:nvPr/>
        </p:nvGrpSpPr>
        <p:grpSpPr>
          <a:xfrm>
            <a:off x="636104" y="4121727"/>
            <a:ext cx="229072" cy="177011"/>
            <a:chOff x="2088165" y="4196206"/>
            <a:chExt cx="229072" cy="177011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A725D9C-6ABA-4F09-AFB4-C3E38D5F5957}"/>
                </a:ext>
              </a:extLst>
            </p:cNvPr>
            <p:cNvCxnSpPr>
              <a:cxnSpLocks/>
            </p:cNvCxnSpPr>
            <p:nvPr/>
          </p:nvCxnSpPr>
          <p:spPr>
            <a:xfrm>
              <a:off x="2197021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CD391F9-AD2B-48F8-A98D-62A2E127080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088165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072C395-5CE9-422B-89C2-ABE9BFC1E701}"/>
              </a:ext>
            </a:extLst>
          </p:cNvPr>
          <p:cNvCxnSpPr/>
          <p:nvPr/>
        </p:nvCxnSpPr>
        <p:spPr>
          <a:xfrm>
            <a:off x="2052665" y="4140358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45034F-C7A4-4A64-AD11-4BFD59B1A1A2}"/>
              </a:ext>
            </a:extLst>
          </p:cNvPr>
          <p:cNvSpPr txBox="1"/>
          <p:nvPr/>
        </p:nvSpPr>
        <p:spPr>
          <a:xfrm>
            <a:off x="3450301" y="4543869"/>
            <a:ext cx="4712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Обозначьте целое и части.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E10D82C-937F-4267-AFD8-5A93F079FF55}"/>
              </a:ext>
            </a:extLst>
          </p:cNvPr>
          <p:cNvSpPr/>
          <p:nvPr/>
        </p:nvSpPr>
        <p:spPr>
          <a:xfrm>
            <a:off x="6552039" y="4084408"/>
            <a:ext cx="21891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Уравнение.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67B59D-ACA3-41B4-B71D-62B115200425}"/>
              </a:ext>
            </a:extLst>
          </p:cNvPr>
          <p:cNvSpPr txBox="1"/>
          <p:nvPr/>
        </p:nvSpPr>
        <p:spPr>
          <a:xfrm>
            <a:off x="3450301" y="5124528"/>
            <a:ext cx="4712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Что заметили?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58DC38E-8377-471D-8546-0315B3851A93}"/>
              </a:ext>
            </a:extLst>
          </p:cNvPr>
          <p:cNvSpPr/>
          <p:nvPr/>
        </p:nvSpPr>
        <p:spPr>
          <a:xfrm>
            <a:off x="3778490" y="5498707"/>
            <a:ext cx="5281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Числа подобраны неверно.</a:t>
            </a:r>
          </a:p>
        </p:txBody>
      </p:sp>
    </p:spTree>
    <p:extLst>
      <p:ext uri="{BB962C8B-B14F-4D97-AF65-F5344CB8AC3E}">
        <p14:creationId xmlns:p14="http://schemas.microsoft.com/office/powerpoint/2010/main" val="22915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11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C7C4-256E-44B8-977F-D8871572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учебником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176C8F-FCE2-48EF-B8ED-F404598A7510}"/>
              </a:ext>
            </a:extLst>
          </p:cNvPr>
          <p:cNvSpPr/>
          <p:nvPr/>
        </p:nvSpPr>
        <p:spPr>
          <a:xfrm>
            <a:off x="6831380" y="904958"/>
            <a:ext cx="22284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С.97, № 345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62DD001-1B2F-473F-A891-8355D734304F}"/>
              </a:ext>
            </a:extLst>
          </p:cNvPr>
          <p:cNvGrpSpPr/>
          <p:nvPr/>
        </p:nvGrpSpPr>
        <p:grpSpPr>
          <a:xfrm>
            <a:off x="0" y="518751"/>
            <a:ext cx="1811762" cy="386207"/>
            <a:chOff x="181744" y="817848"/>
            <a:chExt cx="1811762" cy="38620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D81753-223A-4226-89BA-69B4716F3AC1}"/>
                </a:ext>
              </a:extLst>
            </p:cNvPr>
            <p:cNvSpPr/>
            <p:nvPr/>
          </p:nvSpPr>
          <p:spPr>
            <a:xfrm>
              <a:off x="181744" y="817848"/>
              <a:ext cx="1550504" cy="38620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453FCDFA-9DD8-4B3F-960F-DE3D63544C08}"/>
                </a:ext>
              </a:extLst>
            </p:cNvPr>
            <p:cNvSpPr/>
            <p:nvPr/>
          </p:nvSpPr>
          <p:spPr>
            <a:xfrm rot="5400000">
              <a:off x="1669774" y="880324"/>
              <a:ext cx="386205" cy="261258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4511039-9ECA-41FF-B8C0-AD785488CE7C}"/>
                </a:ext>
              </a:extLst>
            </p:cNvPr>
            <p:cNvSpPr/>
            <p:nvPr/>
          </p:nvSpPr>
          <p:spPr>
            <a:xfrm>
              <a:off x="337933" y="863284"/>
              <a:ext cx="278296" cy="29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D6CC376A-0B6D-43A2-B78D-764602C19C27}"/>
                </a:ext>
              </a:extLst>
            </p:cNvPr>
            <p:cNvSpPr/>
            <p:nvPr/>
          </p:nvSpPr>
          <p:spPr>
            <a:xfrm>
              <a:off x="817848" y="863284"/>
              <a:ext cx="278296" cy="29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6D0D9A3C-ABC6-4308-9BDC-423874ACC4D7}"/>
                </a:ext>
              </a:extLst>
            </p:cNvPr>
            <p:cNvSpPr/>
            <p:nvPr/>
          </p:nvSpPr>
          <p:spPr>
            <a:xfrm>
              <a:off x="1252332" y="863284"/>
              <a:ext cx="278296" cy="29533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43000"/>
                    <a:lumOff val="57000"/>
                  </a:schemeClr>
                </a:gs>
                <a:gs pos="49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A1080A-944A-40D9-965D-1A6A79703E8D}"/>
              </a:ext>
            </a:extLst>
          </p:cNvPr>
          <p:cNvSpPr txBox="1"/>
          <p:nvPr/>
        </p:nvSpPr>
        <p:spPr>
          <a:xfrm>
            <a:off x="576470" y="1463625"/>
            <a:ext cx="2047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34 – Х = 52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28BBE-F44A-4BC1-A949-B4FA6E1F0D51}"/>
              </a:ext>
            </a:extLst>
          </p:cNvPr>
          <p:cNvSpPr txBox="1"/>
          <p:nvPr/>
        </p:nvSpPr>
        <p:spPr>
          <a:xfrm>
            <a:off x="3846804" y="2668072"/>
            <a:ext cx="4894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Что можно изменить, чтобы уравнение стало верным?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DC7F605-FCE5-40F5-9A9D-E5AEC5C0D87F}"/>
              </a:ext>
            </a:extLst>
          </p:cNvPr>
          <p:cNvCxnSpPr/>
          <p:nvPr/>
        </p:nvCxnSpPr>
        <p:spPr>
          <a:xfrm>
            <a:off x="1326635" y="2005476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01F9476-3DEF-4625-A24D-2A9070104540}"/>
              </a:ext>
            </a:extLst>
          </p:cNvPr>
          <p:cNvGrpSpPr/>
          <p:nvPr/>
        </p:nvGrpSpPr>
        <p:grpSpPr>
          <a:xfrm>
            <a:off x="755373" y="1986845"/>
            <a:ext cx="229072" cy="177011"/>
            <a:chOff x="2088165" y="4196206"/>
            <a:chExt cx="229072" cy="177011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A725D9C-6ABA-4F09-AFB4-C3E38D5F5957}"/>
                </a:ext>
              </a:extLst>
            </p:cNvPr>
            <p:cNvCxnSpPr>
              <a:cxnSpLocks/>
            </p:cNvCxnSpPr>
            <p:nvPr/>
          </p:nvCxnSpPr>
          <p:spPr>
            <a:xfrm>
              <a:off x="2197021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CD391F9-AD2B-48F8-A98D-62A2E127080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088165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072C395-5CE9-422B-89C2-ABE9BFC1E701}"/>
              </a:ext>
            </a:extLst>
          </p:cNvPr>
          <p:cNvCxnSpPr/>
          <p:nvPr/>
        </p:nvCxnSpPr>
        <p:spPr>
          <a:xfrm>
            <a:off x="2171934" y="2005476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45034F-C7A4-4A64-AD11-4BFD59B1A1A2}"/>
              </a:ext>
            </a:extLst>
          </p:cNvPr>
          <p:cNvSpPr txBox="1"/>
          <p:nvPr/>
        </p:nvSpPr>
        <p:spPr>
          <a:xfrm>
            <a:off x="3778490" y="4227129"/>
            <a:ext cx="47120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Предлагаю увеличить целое. Заменим 34 на 84.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Исправьте свои записи.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E10D82C-937F-4267-AFD8-5A93F079FF55}"/>
              </a:ext>
            </a:extLst>
          </p:cNvPr>
          <p:cNvSpPr/>
          <p:nvPr/>
        </p:nvSpPr>
        <p:spPr>
          <a:xfrm>
            <a:off x="3837570" y="3559804"/>
            <a:ext cx="48238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Знак действия или число.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897F3B-C150-4B31-9E02-0B496A72146D}"/>
              </a:ext>
            </a:extLst>
          </p:cNvPr>
          <p:cNvSpPr txBox="1"/>
          <p:nvPr/>
        </p:nvSpPr>
        <p:spPr>
          <a:xfrm>
            <a:off x="576471" y="1461581"/>
            <a:ext cx="2782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563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11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C7C4-256E-44B8-977F-D8871572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учебником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176C8F-FCE2-48EF-B8ED-F404598A7510}"/>
              </a:ext>
            </a:extLst>
          </p:cNvPr>
          <p:cNvSpPr/>
          <p:nvPr/>
        </p:nvSpPr>
        <p:spPr>
          <a:xfrm>
            <a:off x="6831380" y="904958"/>
            <a:ext cx="22284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С.97, № 345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62DD001-1B2F-473F-A891-8355D734304F}"/>
              </a:ext>
            </a:extLst>
          </p:cNvPr>
          <p:cNvGrpSpPr/>
          <p:nvPr/>
        </p:nvGrpSpPr>
        <p:grpSpPr>
          <a:xfrm>
            <a:off x="0" y="518751"/>
            <a:ext cx="1811762" cy="386207"/>
            <a:chOff x="181744" y="817848"/>
            <a:chExt cx="1811762" cy="38620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D81753-223A-4226-89BA-69B4716F3AC1}"/>
                </a:ext>
              </a:extLst>
            </p:cNvPr>
            <p:cNvSpPr/>
            <p:nvPr/>
          </p:nvSpPr>
          <p:spPr>
            <a:xfrm>
              <a:off x="181744" y="817848"/>
              <a:ext cx="1550504" cy="38620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453FCDFA-9DD8-4B3F-960F-DE3D63544C08}"/>
                </a:ext>
              </a:extLst>
            </p:cNvPr>
            <p:cNvSpPr/>
            <p:nvPr/>
          </p:nvSpPr>
          <p:spPr>
            <a:xfrm rot="5400000">
              <a:off x="1669774" y="880324"/>
              <a:ext cx="386205" cy="261258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4511039-9ECA-41FF-B8C0-AD785488CE7C}"/>
                </a:ext>
              </a:extLst>
            </p:cNvPr>
            <p:cNvSpPr/>
            <p:nvPr/>
          </p:nvSpPr>
          <p:spPr>
            <a:xfrm>
              <a:off x="337933" y="863284"/>
              <a:ext cx="278296" cy="29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D6CC376A-0B6D-43A2-B78D-764602C19C27}"/>
                </a:ext>
              </a:extLst>
            </p:cNvPr>
            <p:cNvSpPr/>
            <p:nvPr/>
          </p:nvSpPr>
          <p:spPr>
            <a:xfrm>
              <a:off x="817848" y="863284"/>
              <a:ext cx="278296" cy="29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6D0D9A3C-ABC6-4308-9BDC-423874ACC4D7}"/>
                </a:ext>
              </a:extLst>
            </p:cNvPr>
            <p:cNvSpPr/>
            <p:nvPr/>
          </p:nvSpPr>
          <p:spPr>
            <a:xfrm>
              <a:off x="1252332" y="863284"/>
              <a:ext cx="278296" cy="29533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43000"/>
                    <a:lumOff val="57000"/>
                  </a:schemeClr>
                </a:gs>
                <a:gs pos="49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A1080A-944A-40D9-965D-1A6A79703E8D}"/>
              </a:ext>
            </a:extLst>
          </p:cNvPr>
          <p:cNvSpPr txBox="1"/>
          <p:nvPr/>
        </p:nvSpPr>
        <p:spPr>
          <a:xfrm>
            <a:off x="576470" y="1463625"/>
            <a:ext cx="2047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84 – Х = 52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28BBE-F44A-4BC1-A949-B4FA6E1F0D51}"/>
              </a:ext>
            </a:extLst>
          </p:cNvPr>
          <p:cNvSpPr txBox="1"/>
          <p:nvPr/>
        </p:nvSpPr>
        <p:spPr>
          <a:xfrm>
            <a:off x="4209819" y="2736502"/>
            <a:ext cx="489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Построим чертёж. Отступите 3 клетки вправо. Начертите.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DC7F605-FCE5-40F5-9A9D-E5AEC5C0D87F}"/>
              </a:ext>
            </a:extLst>
          </p:cNvPr>
          <p:cNvCxnSpPr/>
          <p:nvPr/>
        </p:nvCxnSpPr>
        <p:spPr>
          <a:xfrm>
            <a:off x="1326635" y="2005476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01F9476-3DEF-4625-A24D-2A9070104540}"/>
              </a:ext>
            </a:extLst>
          </p:cNvPr>
          <p:cNvGrpSpPr/>
          <p:nvPr/>
        </p:nvGrpSpPr>
        <p:grpSpPr>
          <a:xfrm>
            <a:off x="755373" y="1986845"/>
            <a:ext cx="229072" cy="177011"/>
            <a:chOff x="2088165" y="4196206"/>
            <a:chExt cx="229072" cy="177011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A725D9C-6ABA-4F09-AFB4-C3E38D5F5957}"/>
                </a:ext>
              </a:extLst>
            </p:cNvPr>
            <p:cNvCxnSpPr>
              <a:cxnSpLocks/>
            </p:cNvCxnSpPr>
            <p:nvPr/>
          </p:nvCxnSpPr>
          <p:spPr>
            <a:xfrm>
              <a:off x="2197021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CD391F9-AD2B-48F8-A98D-62A2E127080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088165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072C395-5CE9-422B-89C2-ABE9BFC1E701}"/>
              </a:ext>
            </a:extLst>
          </p:cNvPr>
          <p:cNvCxnSpPr/>
          <p:nvPr/>
        </p:nvCxnSpPr>
        <p:spPr>
          <a:xfrm>
            <a:off x="2171934" y="2005476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45034F-C7A4-4A64-AD11-4BFD59B1A1A2}"/>
              </a:ext>
            </a:extLst>
          </p:cNvPr>
          <p:cNvSpPr txBox="1"/>
          <p:nvPr/>
        </p:nvSpPr>
        <p:spPr>
          <a:xfrm>
            <a:off x="3778490" y="4227129"/>
            <a:ext cx="47120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Как найти неизвестную часть?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E10D82C-937F-4267-AFD8-5A93F079FF55}"/>
              </a:ext>
            </a:extLst>
          </p:cNvPr>
          <p:cNvSpPr/>
          <p:nvPr/>
        </p:nvSpPr>
        <p:spPr>
          <a:xfrm>
            <a:off x="2367877" y="5171406"/>
            <a:ext cx="67925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Из целого вычесть известную часть.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785DE5B-5EB4-4F38-AA43-1EB394FF451F}"/>
              </a:ext>
            </a:extLst>
          </p:cNvPr>
          <p:cNvCxnSpPr>
            <a:cxnSpLocks/>
          </p:cNvCxnSpPr>
          <p:nvPr/>
        </p:nvCxnSpPr>
        <p:spPr>
          <a:xfrm>
            <a:off x="3509244" y="1902678"/>
            <a:ext cx="2079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1FAFC5E-F4FE-4D8F-8E5B-78C8A2AA066C}"/>
              </a:ext>
            </a:extLst>
          </p:cNvPr>
          <p:cNvCxnSpPr>
            <a:cxnSpLocks/>
          </p:cNvCxnSpPr>
          <p:nvPr/>
        </p:nvCxnSpPr>
        <p:spPr>
          <a:xfrm>
            <a:off x="4705304" y="1849463"/>
            <a:ext cx="0" cy="115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FC52E72-E32D-4946-9541-0AE917D1A8FE}"/>
              </a:ext>
            </a:extLst>
          </p:cNvPr>
          <p:cNvCxnSpPr>
            <a:cxnSpLocks/>
          </p:cNvCxnSpPr>
          <p:nvPr/>
        </p:nvCxnSpPr>
        <p:spPr>
          <a:xfrm>
            <a:off x="3517809" y="1840121"/>
            <a:ext cx="0" cy="115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1F47590-8401-4215-9F74-3D6E07A43BB2}"/>
              </a:ext>
            </a:extLst>
          </p:cNvPr>
          <p:cNvCxnSpPr>
            <a:cxnSpLocks/>
          </p:cNvCxnSpPr>
          <p:nvPr/>
        </p:nvCxnSpPr>
        <p:spPr>
          <a:xfrm>
            <a:off x="5599976" y="1850688"/>
            <a:ext cx="5679" cy="11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авая круглая скобка 24">
            <a:extLst>
              <a:ext uri="{FF2B5EF4-FFF2-40B4-BE49-F238E27FC236}">
                <a16:creationId xmlns:a16="http://schemas.microsoft.com/office/drawing/2014/main" id="{A2805428-62F1-49E6-9A9D-AEF5DA69F8AF}"/>
              </a:ext>
            </a:extLst>
          </p:cNvPr>
          <p:cNvSpPr/>
          <p:nvPr/>
        </p:nvSpPr>
        <p:spPr>
          <a:xfrm rot="16200000">
            <a:off x="4480042" y="725851"/>
            <a:ext cx="151459" cy="2077082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>
            <a:extLst>
              <a:ext uri="{FF2B5EF4-FFF2-40B4-BE49-F238E27FC236}">
                <a16:creationId xmlns:a16="http://schemas.microsoft.com/office/drawing/2014/main" id="{E7B8858F-B4CE-40A8-93AB-2BB475692082}"/>
              </a:ext>
            </a:extLst>
          </p:cNvPr>
          <p:cNvSpPr/>
          <p:nvPr/>
        </p:nvSpPr>
        <p:spPr>
          <a:xfrm rot="5400000">
            <a:off x="4026111" y="1435682"/>
            <a:ext cx="177011" cy="1188248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круглая скобка 26">
            <a:extLst>
              <a:ext uri="{FF2B5EF4-FFF2-40B4-BE49-F238E27FC236}">
                <a16:creationId xmlns:a16="http://schemas.microsoft.com/office/drawing/2014/main" id="{CDA4CE2E-BAD5-44FF-9036-B59EB827E142}"/>
              </a:ext>
            </a:extLst>
          </p:cNvPr>
          <p:cNvSpPr/>
          <p:nvPr/>
        </p:nvSpPr>
        <p:spPr>
          <a:xfrm rot="5400000">
            <a:off x="5071408" y="1551647"/>
            <a:ext cx="182325" cy="907657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4C8E580-BD03-4921-86B8-DCED1D5E2242}"/>
              </a:ext>
            </a:extLst>
          </p:cNvPr>
          <p:cNvSpPr/>
          <p:nvPr/>
        </p:nvSpPr>
        <p:spPr>
          <a:xfrm>
            <a:off x="3791474" y="2068666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3C5B975-346F-401C-9A43-6FDA52C3C171}"/>
              </a:ext>
            </a:extLst>
          </p:cNvPr>
          <p:cNvSpPr/>
          <p:nvPr/>
        </p:nvSpPr>
        <p:spPr>
          <a:xfrm>
            <a:off x="4880673" y="2045279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7818A47-A068-449E-BAF4-CC06652A3EF7}"/>
              </a:ext>
            </a:extLst>
          </p:cNvPr>
          <p:cNvSpPr/>
          <p:nvPr/>
        </p:nvSpPr>
        <p:spPr>
          <a:xfrm>
            <a:off x="4352964" y="1293556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32464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11" grpId="0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C7C4-256E-44B8-977F-D8871572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учебником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62DD001-1B2F-473F-A891-8355D734304F}"/>
              </a:ext>
            </a:extLst>
          </p:cNvPr>
          <p:cNvGrpSpPr/>
          <p:nvPr/>
        </p:nvGrpSpPr>
        <p:grpSpPr>
          <a:xfrm>
            <a:off x="0" y="518751"/>
            <a:ext cx="1811762" cy="386207"/>
            <a:chOff x="181744" y="817848"/>
            <a:chExt cx="1811762" cy="38620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D81753-223A-4226-89BA-69B4716F3AC1}"/>
                </a:ext>
              </a:extLst>
            </p:cNvPr>
            <p:cNvSpPr/>
            <p:nvPr/>
          </p:nvSpPr>
          <p:spPr>
            <a:xfrm>
              <a:off x="181744" y="817848"/>
              <a:ext cx="1550504" cy="38620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453FCDFA-9DD8-4B3F-960F-DE3D63544C08}"/>
                </a:ext>
              </a:extLst>
            </p:cNvPr>
            <p:cNvSpPr/>
            <p:nvPr/>
          </p:nvSpPr>
          <p:spPr>
            <a:xfrm rot="5400000">
              <a:off x="1669774" y="880324"/>
              <a:ext cx="386205" cy="261258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4511039-9ECA-41FF-B8C0-AD785488CE7C}"/>
                </a:ext>
              </a:extLst>
            </p:cNvPr>
            <p:cNvSpPr/>
            <p:nvPr/>
          </p:nvSpPr>
          <p:spPr>
            <a:xfrm>
              <a:off x="337933" y="863284"/>
              <a:ext cx="278296" cy="29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D6CC376A-0B6D-43A2-B78D-764602C19C27}"/>
                </a:ext>
              </a:extLst>
            </p:cNvPr>
            <p:cNvSpPr/>
            <p:nvPr/>
          </p:nvSpPr>
          <p:spPr>
            <a:xfrm>
              <a:off x="817848" y="863284"/>
              <a:ext cx="278296" cy="29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6D0D9A3C-ABC6-4308-9BDC-423874ACC4D7}"/>
                </a:ext>
              </a:extLst>
            </p:cNvPr>
            <p:cNvSpPr/>
            <p:nvPr/>
          </p:nvSpPr>
          <p:spPr>
            <a:xfrm>
              <a:off x="1252332" y="863284"/>
              <a:ext cx="278296" cy="29533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43000"/>
                    <a:lumOff val="57000"/>
                  </a:schemeClr>
                </a:gs>
                <a:gs pos="49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A1080A-944A-40D9-965D-1A6A79703E8D}"/>
              </a:ext>
            </a:extLst>
          </p:cNvPr>
          <p:cNvSpPr txBox="1"/>
          <p:nvPr/>
        </p:nvSpPr>
        <p:spPr>
          <a:xfrm>
            <a:off x="576470" y="1463625"/>
            <a:ext cx="2047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84 – Х = 52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28BBE-F44A-4BC1-A949-B4FA6E1F0D51}"/>
              </a:ext>
            </a:extLst>
          </p:cNvPr>
          <p:cNvSpPr txBox="1"/>
          <p:nvPr/>
        </p:nvSpPr>
        <p:spPr>
          <a:xfrm>
            <a:off x="4209819" y="2736502"/>
            <a:ext cx="3576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Запишем решение.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DC7F605-FCE5-40F5-9A9D-E5AEC5C0D87F}"/>
              </a:ext>
            </a:extLst>
          </p:cNvPr>
          <p:cNvCxnSpPr/>
          <p:nvPr/>
        </p:nvCxnSpPr>
        <p:spPr>
          <a:xfrm>
            <a:off x="1326635" y="2005476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01F9476-3DEF-4625-A24D-2A9070104540}"/>
              </a:ext>
            </a:extLst>
          </p:cNvPr>
          <p:cNvGrpSpPr/>
          <p:nvPr/>
        </p:nvGrpSpPr>
        <p:grpSpPr>
          <a:xfrm>
            <a:off x="755373" y="1986845"/>
            <a:ext cx="229072" cy="177011"/>
            <a:chOff x="2088165" y="4196206"/>
            <a:chExt cx="229072" cy="177011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A725D9C-6ABA-4F09-AFB4-C3E38D5F5957}"/>
                </a:ext>
              </a:extLst>
            </p:cNvPr>
            <p:cNvCxnSpPr>
              <a:cxnSpLocks/>
            </p:cNvCxnSpPr>
            <p:nvPr/>
          </p:nvCxnSpPr>
          <p:spPr>
            <a:xfrm>
              <a:off x="2197021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CD391F9-AD2B-48F8-A98D-62A2E127080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088165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072C395-5CE9-422B-89C2-ABE9BFC1E701}"/>
              </a:ext>
            </a:extLst>
          </p:cNvPr>
          <p:cNvCxnSpPr/>
          <p:nvPr/>
        </p:nvCxnSpPr>
        <p:spPr>
          <a:xfrm>
            <a:off x="2171934" y="2005476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45034F-C7A4-4A64-AD11-4BFD59B1A1A2}"/>
              </a:ext>
            </a:extLst>
          </p:cNvPr>
          <p:cNvSpPr txBox="1"/>
          <p:nvPr/>
        </p:nvSpPr>
        <p:spPr>
          <a:xfrm>
            <a:off x="636104" y="2120935"/>
            <a:ext cx="2156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Х = 84 – 52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785DE5B-5EB4-4F38-AA43-1EB394FF451F}"/>
              </a:ext>
            </a:extLst>
          </p:cNvPr>
          <p:cNvCxnSpPr>
            <a:cxnSpLocks/>
          </p:cNvCxnSpPr>
          <p:nvPr/>
        </p:nvCxnSpPr>
        <p:spPr>
          <a:xfrm>
            <a:off x="3509244" y="1902678"/>
            <a:ext cx="2079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1FAFC5E-F4FE-4D8F-8E5B-78C8A2AA066C}"/>
              </a:ext>
            </a:extLst>
          </p:cNvPr>
          <p:cNvCxnSpPr>
            <a:cxnSpLocks/>
          </p:cNvCxnSpPr>
          <p:nvPr/>
        </p:nvCxnSpPr>
        <p:spPr>
          <a:xfrm>
            <a:off x="4705304" y="1849463"/>
            <a:ext cx="0" cy="115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FC52E72-E32D-4946-9541-0AE917D1A8FE}"/>
              </a:ext>
            </a:extLst>
          </p:cNvPr>
          <p:cNvCxnSpPr>
            <a:cxnSpLocks/>
          </p:cNvCxnSpPr>
          <p:nvPr/>
        </p:nvCxnSpPr>
        <p:spPr>
          <a:xfrm>
            <a:off x="3517809" y="1840121"/>
            <a:ext cx="0" cy="115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1F47590-8401-4215-9F74-3D6E07A43BB2}"/>
              </a:ext>
            </a:extLst>
          </p:cNvPr>
          <p:cNvCxnSpPr>
            <a:cxnSpLocks/>
          </p:cNvCxnSpPr>
          <p:nvPr/>
        </p:nvCxnSpPr>
        <p:spPr>
          <a:xfrm>
            <a:off x="5599976" y="1850688"/>
            <a:ext cx="5679" cy="11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авая круглая скобка 24">
            <a:extLst>
              <a:ext uri="{FF2B5EF4-FFF2-40B4-BE49-F238E27FC236}">
                <a16:creationId xmlns:a16="http://schemas.microsoft.com/office/drawing/2014/main" id="{A2805428-62F1-49E6-9A9D-AEF5DA69F8AF}"/>
              </a:ext>
            </a:extLst>
          </p:cNvPr>
          <p:cNvSpPr/>
          <p:nvPr/>
        </p:nvSpPr>
        <p:spPr>
          <a:xfrm rot="16200000">
            <a:off x="4480042" y="725851"/>
            <a:ext cx="151459" cy="2077082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>
            <a:extLst>
              <a:ext uri="{FF2B5EF4-FFF2-40B4-BE49-F238E27FC236}">
                <a16:creationId xmlns:a16="http://schemas.microsoft.com/office/drawing/2014/main" id="{E7B8858F-B4CE-40A8-93AB-2BB475692082}"/>
              </a:ext>
            </a:extLst>
          </p:cNvPr>
          <p:cNvSpPr/>
          <p:nvPr/>
        </p:nvSpPr>
        <p:spPr>
          <a:xfrm rot="5400000">
            <a:off x="4026111" y="1435682"/>
            <a:ext cx="177011" cy="1188248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круглая скобка 26">
            <a:extLst>
              <a:ext uri="{FF2B5EF4-FFF2-40B4-BE49-F238E27FC236}">
                <a16:creationId xmlns:a16="http://schemas.microsoft.com/office/drawing/2014/main" id="{CDA4CE2E-BAD5-44FF-9036-B59EB827E142}"/>
              </a:ext>
            </a:extLst>
          </p:cNvPr>
          <p:cNvSpPr/>
          <p:nvPr/>
        </p:nvSpPr>
        <p:spPr>
          <a:xfrm rot="5400000">
            <a:off x="5071408" y="1551647"/>
            <a:ext cx="182325" cy="907657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4C8E580-BD03-4921-86B8-DCED1D5E2242}"/>
              </a:ext>
            </a:extLst>
          </p:cNvPr>
          <p:cNvSpPr/>
          <p:nvPr/>
        </p:nvSpPr>
        <p:spPr>
          <a:xfrm>
            <a:off x="3791474" y="2068666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3C5B975-346F-401C-9A43-6FDA52C3C171}"/>
              </a:ext>
            </a:extLst>
          </p:cNvPr>
          <p:cNvSpPr/>
          <p:nvPr/>
        </p:nvSpPr>
        <p:spPr>
          <a:xfrm>
            <a:off x="4880673" y="2045279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7818A47-A068-449E-BAF4-CC06652A3EF7}"/>
              </a:ext>
            </a:extLst>
          </p:cNvPr>
          <p:cNvSpPr/>
          <p:nvPr/>
        </p:nvSpPr>
        <p:spPr>
          <a:xfrm>
            <a:off x="4352964" y="1293556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7CDD0B-AEF0-43A0-AF99-59D68290DB48}"/>
              </a:ext>
            </a:extLst>
          </p:cNvPr>
          <p:cNvSpPr txBox="1"/>
          <p:nvPr/>
        </p:nvSpPr>
        <p:spPr>
          <a:xfrm>
            <a:off x="1963060" y="3655824"/>
            <a:ext cx="7306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Посчитать очень сложно. Воспользуемся калькулятором.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6E574D8B-E03A-4CD2-A9CF-EEFF3FBCD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0" b="91463" l="10000" r="90000">
                        <a14:foregroundMark x1="20976" y1="9390" x2="55122" y2="11341"/>
                        <a14:foregroundMark x1="55122" y1="11341" x2="78293" y2="11098"/>
                        <a14:foregroundMark x1="24024" y1="8049" x2="73049" y2="11098"/>
                        <a14:foregroundMark x1="73049" y1="11098" x2="75488" y2="68293"/>
                        <a14:foregroundMark x1="75488" y1="68293" x2="70244" y2="85488"/>
                        <a14:foregroundMark x1="70244" y1="85488" x2="64024" y2="90976"/>
                        <a14:foregroundMark x1="64024" y1="90976" x2="21829" y2="85000"/>
                        <a14:foregroundMark x1="21829" y1="85000" x2="20976" y2="72195"/>
                        <a14:foregroundMark x1="20976" y1="72195" x2="24634" y2="26585"/>
                        <a14:foregroundMark x1="24634" y1="26585" x2="22805" y2="15610"/>
                        <a14:foregroundMark x1="22805" y1="15610" x2="23659" y2="8902"/>
                        <a14:foregroundMark x1="28780" y1="15610" x2="69756" y2="18171"/>
                        <a14:foregroundMark x1="20488" y1="37439" x2="22195" y2="36829"/>
                        <a14:foregroundMark x1="24634" y1="89878" x2="35122" y2="89634"/>
                        <a14:foregroundMark x1="35122" y1="89634" x2="35122" y2="89634"/>
                        <a14:foregroundMark x1="66829" y1="91098" x2="76098" y2="91463"/>
                        <a14:foregroundMark x1="76098" y1="91463" x2="79146" y2="85000"/>
                        <a14:foregroundMark x1="36585" y1="16951" x2="37561" y2="70122"/>
                        <a14:foregroundMark x1="49878" y1="23537" x2="43780" y2="69634"/>
                        <a14:foregroundMark x1="25122" y1="18415" x2="37683" y2="78049"/>
                        <a14:foregroundMark x1="37683" y1="78049" x2="58780" y2="82195"/>
                        <a14:foregroundMark x1="58780" y1="82195" x2="63171" y2="60854"/>
                        <a14:foregroundMark x1="63171" y1="60854" x2="49878" y2="54878"/>
                        <a14:foregroundMark x1="49878" y1="54878" x2="43780" y2="54878"/>
                        <a14:foregroundMark x1="38902" y1="20000" x2="67805" y2="29268"/>
                        <a14:foregroundMark x1="67805" y1="29268" x2="68415" y2="74024"/>
                        <a14:foregroundMark x1="24024" y1="51098" x2="29024" y2="77073"/>
                        <a14:foregroundMark x1="29024" y1="77073" x2="42683" y2="84878"/>
                        <a14:foregroundMark x1="42683" y1="84878" x2="63171" y2="85122"/>
                        <a14:foregroundMark x1="63171" y1="85122" x2="66098" y2="84756"/>
                        <a14:foregroundMark x1="27683" y1="71951" x2="59512" y2="69512"/>
                        <a14:foregroundMark x1="59512" y1="69512" x2="59756" y2="69512"/>
                        <a14:foregroundMark x1="37683" y1="46098" x2="64268" y2="45122"/>
                        <a14:foregroundMark x1="64268" y1="45122" x2="64268" y2="45122"/>
                        <a14:foregroundMark x1="48902" y1="36463" x2="78293" y2="36829"/>
                        <a14:foregroundMark x1="79390" y1="37317" x2="79390" y2="37317"/>
                        <a14:foregroundMark x1="70854" y1="45000" x2="70244" y2="46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4886" r="18474" b="4762"/>
          <a:stretch/>
        </p:blipFill>
        <p:spPr bwMode="auto">
          <a:xfrm>
            <a:off x="7289351" y="290593"/>
            <a:ext cx="1766326" cy="252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E7A4321-F3B0-450F-830E-F0E35F4DDDC7}"/>
              </a:ext>
            </a:extLst>
          </p:cNvPr>
          <p:cNvSpPr txBox="1"/>
          <p:nvPr/>
        </p:nvSpPr>
        <p:spPr>
          <a:xfrm>
            <a:off x="7645268" y="504848"/>
            <a:ext cx="1071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84 – 52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AD086C-51D9-4849-AF3B-9AEA4B6ECB77}"/>
              </a:ext>
            </a:extLst>
          </p:cNvPr>
          <p:cNvSpPr txBox="1"/>
          <p:nvPr/>
        </p:nvSpPr>
        <p:spPr>
          <a:xfrm>
            <a:off x="7692226" y="494390"/>
            <a:ext cx="106396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   32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76BEDD-DB97-412C-AD0E-45CF0786A68B}"/>
              </a:ext>
            </a:extLst>
          </p:cNvPr>
          <p:cNvSpPr txBox="1"/>
          <p:nvPr/>
        </p:nvSpPr>
        <p:spPr>
          <a:xfrm>
            <a:off x="4259988" y="4745130"/>
            <a:ext cx="3576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Запишем ответ.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BC9388-E8D1-46BF-BE2D-B4E1D9946128}"/>
              </a:ext>
            </a:extLst>
          </p:cNvPr>
          <p:cNvSpPr txBox="1"/>
          <p:nvPr/>
        </p:nvSpPr>
        <p:spPr>
          <a:xfrm>
            <a:off x="683209" y="2652738"/>
            <a:ext cx="169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Х = 32</a:t>
            </a:r>
          </a:p>
        </p:txBody>
      </p:sp>
    </p:spTree>
    <p:extLst>
      <p:ext uri="{BB962C8B-B14F-4D97-AF65-F5344CB8AC3E}">
        <p14:creationId xmlns:p14="http://schemas.microsoft.com/office/powerpoint/2010/main" val="398885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/>
      <p:bldP spid="33" grpId="0"/>
      <p:bldP spid="33" grpId="1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C7C4-256E-44B8-977F-D8871572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учебником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176C8F-FCE2-48EF-B8ED-F404598A7510}"/>
              </a:ext>
            </a:extLst>
          </p:cNvPr>
          <p:cNvSpPr/>
          <p:nvPr/>
        </p:nvSpPr>
        <p:spPr>
          <a:xfrm>
            <a:off x="6831380" y="904958"/>
            <a:ext cx="22284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С.97, № 345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62DD001-1B2F-473F-A891-8355D734304F}"/>
              </a:ext>
            </a:extLst>
          </p:cNvPr>
          <p:cNvGrpSpPr/>
          <p:nvPr/>
        </p:nvGrpSpPr>
        <p:grpSpPr>
          <a:xfrm>
            <a:off x="0" y="518751"/>
            <a:ext cx="1811762" cy="386207"/>
            <a:chOff x="181744" y="817848"/>
            <a:chExt cx="1811762" cy="38620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D81753-223A-4226-89BA-69B4716F3AC1}"/>
                </a:ext>
              </a:extLst>
            </p:cNvPr>
            <p:cNvSpPr/>
            <p:nvPr/>
          </p:nvSpPr>
          <p:spPr>
            <a:xfrm>
              <a:off x="181744" y="817848"/>
              <a:ext cx="1550504" cy="38620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453FCDFA-9DD8-4B3F-960F-DE3D63544C08}"/>
                </a:ext>
              </a:extLst>
            </p:cNvPr>
            <p:cNvSpPr/>
            <p:nvPr/>
          </p:nvSpPr>
          <p:spPr>
            <a:xfrm rot="5400000">
              <a:off x="1669774" y="880324"/>
              <a:ext cx="386205" cy="261258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4511039-9ECA-41FF-B8C0-AD785488CE7C}"/>
                </a:ext>
              </a:extLst>
            </p:cNvPr>
            <p:cNvSpPr/>
            <p:nvPr/>
          </p:nvSpPr>
          <p:spPr>
            <a:xfrm>
              <a:off x="337933" y="863284"/>
              <a:ext cx="278296" cy="29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D6CC376A-0B6D-43A2-B78D-764602C19C27}"/>
                </a:ext>
              </a:extLst>
            </p:cNvPr>
            <p:cNvSpPr/>
            <p:nvPr/>
          </p:nvSpPr>
          <p:spPr>
            <a:xfrm>
              <a:off x="817848" y="863284"/>
              <a:ext cx="278296" cy="29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6D0D9A3C-ABC6-4308-9BDC-423874ACC4D7}"/>
                </a:ext>
              </a:extLst>
            </p:cNvPr>
            <p:cNvSpPr/>
            <p:nvPr/>
          </p:nvSpPr>
          <p:spPr>
            <a:xfrm>
              <a:off x="1252332" y="863284"/>
              <a:ext cx="278296" cy="29533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43000"/>
                    <a:lumOff val="57000"/>
                  </a:schemeClr>
                </a:gs>
                <a:gs pos="49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A1080A-944A-40D9-965D-1A6A79703E8D}"/>
              </a:ext>
            </a:extLst>
          </p:cNvPr>
          <p:cNvSpPr txBox="1"/>
          <p:nvPr/>
        </p:nvSpPr>
        <p:spPr>
          <a:xfrm>
            <a:off x="511628" y="1475077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Отступите 2 клетки вниз. Запишите 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96 – 49 = 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28BBE-F44A-4BC1-A949-B4FA6E1F0D51}"/>
              </a:ext>
            </a:extLst>
          </p:cNvPr>
          <p:cNvSpPr txBox="1"/>
          <p:nvPr/>
        </p:nvSpPr>
        <p:spPr>
          <a:xfrm>
            <a:off x="3778490" y="2365425"/>
            <a:ext cx="2984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Это уравнение?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DC7F605-FCE5-40F5-9A9D-E5AEC5C0D87F}"/>
              </a:ext>
            </a:extLst>
          </p:cNvPr>
          <p:cNvCxnSpPr/>
          <p:nvPr/>
        </p:nvCxnSpPr>
        <p:spPr>
          <a:xfrm>
            <a:off x="1326367" y="2447815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01F9476-3DEF-4625-A24D-2A9070104540}"/>
              </a:ext>
            </a:extLst>
          </p:cNvPr>
          <p:cNvGrpSpPr/>
          <p:nvPr/>
        </p:nvGrpSpPr>
        <p:grpSpPr>
          <a:xfrm>
            <a:off x="755105" y="2429184"/>
            <a:ext cx="229072" cy="177011"/>
            <a:chOff x="2088165" y="4196206"/>
            <a:chExt cx="229072" cy="177011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A725D9C-6ABA-4F09-AFB4-C3E38D5F5957}"/>
                </a:ext>
              </a:extLst>
            </p:cNvPr>
            <p:cNvCxnSpPr>
              <a:cxnSpLocks/>
            </p:cNvCxnSpPr>
            <p:nvPr/>
          </p:nvCxnSpPr>
          <p:spPr>
            <a:xfrm>
              <a:off x="2197021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CD391F9-AD2B-48F8-A98D-62A2E127080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088165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072C395-5CE9-422B-89C2-ABE9BFC1E701}"/>
              </a:ext>
            </a:extLst>
          </p:cNvPr>
          <p:cNvCxnSpPr/>
          <p:nvPr/>
        </p:nvCxnSpPr>
        <p:spPr>
          <a:xfrm>
            <a:off x="2171666" y="2447815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45034F-C7A4-4A64-AD11-4BFD59B1A1A2}"/>
              </a:ext>
            </a:extLst>
          </p:cNvPr>
          <p:cNvSpPr txBox="1"/>
          <p:nvPr/>
        </p:nvSpPr>
        <p:spPr>
          <a:xfrm>
            <a:off x="3778490" y="3293258"/>
            <a:ext cx="4712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Обозначьте целое и части.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E10D82C-937F-4267-AFD8-5A93F079FF55}"/>
              </a:ext>
            </a:extLst>
          </p:cNvPr>
          <p:cNvSpPr/>
          <p:nvPr/>
        </p:nvSpPr>
        <p:spPr>
          <a:xfrm>
            <a:off x="6763066" y="2402910"/>
            <a:ext cx="21891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Уравнение.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67B59D-ACA3-41B4-B71D-62B115200425}"/>
              </a:ext>
            </a:extLst>
          </p:cNvPr>
          <p:cNvSpPr txBox="1"/>
          <p:nvPr/>
        </p:nvSpPr>
        <p:spPr>
          <a:xfrm>
            <a:off x="3853545" y="3921996"/>
            <a:ext cx="4712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Числа подобраны верно?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58DC38E-8377-471D-8546-0315B3851A93}"/>
              </a:ext>
            </a:extLst>
          </p:cNvPr>
          <p:cNvSpPr/>
          <p:nvPr/>
        </p:nvSpPr>
        <p:spPr>
          <a:xfrm>
            <a:off x="3853545" y="4416937"/>
            <a:ext cx="5281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Верно.</a:t>
            </a:r>
          </a:p>
        </p:txBody>
      </p:sp>
    </p:spTree>
    <p:extLst>
      <p:ext uri="{BB962C8B-B14F-4D97-AF65-F5344CB8AC3E}">
        <p14:creationId xmlns:p14="http://schemas.microsoft.com/office/powerpoint/2010/main" val="16724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11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C7C4-256E-44B8-977F-D8871572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учебником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176C8F-FCE2-48EF-B8ED-F404598A7510}"/>
              </a:ext>
            </a:extLst>
          </p:cNvPr>
          <p:cNvSpPr/>
          <p:nvPr/>
        </p:nvSpPr>
        <p:spPr>
          <a:xfrm>
            <a:off x="6831380" y="904958"/>
            <a:ext cx="22284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С.97, № 345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62DD001-1B2F-473F-A891-8355D734304F}"/>
              </a:ext>
            </a:extLst>
          </p:cNvPr>
          <p:cNvGrpSpPr/>
          <p:nvPr/>
        </p:nvGrpSpPr>
        <p:grpSpPr>
          <a:xfrm>
            <a:off x="0" y="518751"/>
            <a:ext cx="1811762" cy="386207"/>
            <a:chOff x="181744" y="817848"/>
            <a:chExt cx="1811762" cy="38620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D81753-223A-4226-89BA-69B4716F3AC1}"/>
                </a:ext>
              </a:extLst>
            </p:cNvPr>
            <p:cNvSpPr/>
            <p:nvPr/>
          </p:nvSpPr>
          <p:spPr>
            <a:xfrm>
              <a:off x="181744" y="817848"/>
              <a:ext cx="1550504" cy="38620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453FCDFA-9DD8-4B3F-960F-DE3D63544C08}"/>
                </a:ext>
              </a:extLst>
            </p:cNvPr>
            <p:cNvSpPr/>
            <p:nvPr/>
          </p:nvSpPr>
          <p:spPr>
            <a:xfrm rot="5400000">
              <a:off x="1669774" y="880324"/>
              <a:ext cx="386205" cy="261258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4511039-9ECA-41FF-B8C0-AD785488CE7C}"/>
                </a:ext>
              </a:extLst>
            </p:cNvPr>
            <p:cNvSpPr/>
            <p:nvPr/>
          </p:nvSpPr>
          <p:spPr>
            <a:xfrm>
              <a:off x="337933" y="863284"/>
              <a:ext cx="278296" cy="29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D6CC376A-0B6D-43A2-B78D-764602C19C27}"/>
                </a:ext>
              </a:extLst>
            </p:cNvPr>
            <p:cNvSpPr/>
            <p:nvPr/>
          </p:nvSpPr>
          <p:spPr>
            <a:xfrm>
              <a:off x="817848" y="863284"/>
              <a:ext cx="278296" cy="29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6D0D9A3C-ABC6-4308-9BDC-423874ACC4D7}"/>
                </a:ext>
              </a:extLst>
            </p:cNvPr>
            <p:cNvSpPr/>
            <p:nvPr/>
          </p:nvSpPr>
          <p:spPr>
            <a:xfrm>
              <a:off x="1252332" y="863284"/>
              <a:ext cx="278296" cy="29533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43000"/>
                    <a:lumOff val="57000"/>
                  </a:schemeClr>
                </a:gs>
                <a:gs pos="49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A1080A-944A-40D9-965D-1A6A79703E8D}"/>
              </a:ext>
            </a:extLst>
          </p:cNvPr>
          <p:cNvSpPr txBox="1"/>
          <p:nvPr/>
        </p:nvSpPr>
        <p:spPr>
          <a:xfrm>
            <a:off x="576470" y="1463625"/>
            <a:ext cx="2047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96 – 49 = 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28BBE-F44A-4BC1-A949-B4FA6E1F0D51}"/>
              </a:ext>
            </a:extLst>
          </p:cNvPr>
          <p:cNvSpPr txBox="1"/>
          <p:nvPr/>
        </p:nvSpPr>
        <p:spPr>
          <a:xfrm>
            <a:off x="4209819" y="2736502"/>
            <a:ext cx="489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Построим чертёж. Отступите 3 клетки вправо. Начертите.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DC7F605-FCE5-40F5-9A9D-E5AEC5C0D87F}"/>
              </a:ext>
            </a:extLst>
          </p:cNvPr>
          <p:cNvCxnSpPr/>
          <p:nvPr/>
        </p:nvCxnSpPr>
        <p:spPr>
          <a:xfrm>
            <a:off x="1326635" y="2005476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01F9476-3DEF-4625-A24D-2A9070104540}"/>
              </a:ext>
            </a:extLst>
          </p:cNvPr>
          <p:cNvGrpSpPr/>
          <p:nvPr/>
        </p:nvGrpSpPr>
        <p:grpSpPr>
          <a:xfrm>
            <a:off x="755373" y="1986845"/>
            <a:ext cx="229072" cy="177011"/>
            <a:chOff x="2088165" y="4196206"/>
            <a:chExt cx="229072" cy="177011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A725D9C-6ABA-4F09-AFB4-C3E38D5F5957}"/>
                </a:ext>
              </a:extLst>
            </p:cNvPr>
            <p:cNvCxnSpPr>
              <a:cxnSpLocks/>
            </p:cNvCxnSpPr>
            <p:nvPr/>
          </p:nvCxnSpPr>
          <p:spPr>
            <a:xfrm>
              <a:off x="2197021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CD391F9-AD2B-48F8-A98D-62A2E127080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088165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072C395-5CE9-422B-89C2-ABE9BFC1E701}"/>
              </a:ext>
            </a:extLst>
          </p:cNvPr>
          <p:cNvCxnSpPr/>
          <p:nvPr/>
        </p:nvCxnSpPr>
        <p:spPr>
          <a:xfrm>
            <a:off x="2171934" y="2005476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45034F-C7A4-4A64-AD11-4BFD59B1A1A2}"/>
              </a:ext>
            </a:extLst>
          </p:cNvPr>
          <p:cNvSpPr txBox="1"/>
          <p:nvPr/>
        </p:nvSpPr>
        <p:spPr>
          <a:xfrm>
            <a:off x="3778490" y="4227129"/>
            <a:ext cx="47120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Как найти неизвестную часть?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E10D82C-937F-4267-AFD8-5A93F079FF55}"/>
              </a:ext>
            </a:extLst>
          </p:cNvPr>
          <p:cNvSpPr/>
          <p:nvPr/>
        </p:nvSpPr>
        <p:spPr>
          <a:xfrm>
            <a:off x="2367877" y="5171406"/>
            <a:ext cx="67925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Из целого вычесть известную часть.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785DE5B-5EB4-4F38-AA43-1EB394FF451F}"/>
              </a:ext>
            </a:extLst>
          </p:cNvPr>
          <p:cNvCxnSpPr>
            <a:cxnSpLocks/>
          </p:cNvCxnSpPr>
          <p:nvPr/>
        </p:nvCxnSpPr>
        <p:spPr>
          <a:xfrm>
            <a:off x="3509244" y="1902678"/>
            <a:ext cx="2079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1FAFC5E-F4FE-4D8F-8E5B-78C8A2AA066C}"/>
              </a:ext>
            </a:extLst>
          </p:cNvPr>
          <p:cNvCxnSpPr>
            <a:cxnSpLocks/>
          </p:cNvCxnSpPr>
          <p:nvPr/>
        </p:nvCxnSpPr>
        <p:spPr>
          <a:xfrm>
            <a:off x="4705304" y="1849463"/>
            <a:ext cx="0" cy="115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FC52E72-E32D-4946-9541-0AE917D1A8FE}"/>
              </a:ext>
            </a:extLst>
          </p:cNvPr>
          <p:cNvCxnSpPr>
            <a:cxnSpLocks/>
          </p:cNvCxnSpPr>
          <p:nvPr/>
        </p:nvCxnSpPr>
        <p:spPr>
          <a:xfrm>
            <a:off x="3517809" y="1840121"/>
            <a:ext cx="0" cy="115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1F47590-8401-4215-9F74-3D6E07A43BB2}"/>
              </a:ext>
            </a:extLst>
          </p:cNvPr>
          <p:cNvCxnSpPr>
            <a:cxnSpLocks/>
          </p:cNvCxnSpPr>
          <p:nvPr/>
        </p:nvCxnSpPr>
        <p:spPr>
          <a:xfrm>
            <a:off x="5599976" y="1850688"/>
            <a:ext cx="5679" cy="11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авая круглая скобка 24">
            <a:extLst>
              <a:ext uri="{FF2B5EF4-FFF2-40B4-BE49-F238E27FC236}">
                <a16:creationId xmlns:a16="http://schemas.microsoft.com/office/drawing/2014/main" id="{A2805428-62F1-49E6-9A9D-AEF5DA69F8AF}"/>
              </a:ext>
            </a:extLst>
          </p:cNvPr>
          <p:cNvSpPr/>
          <p:nvPr/>
        </p:nvSpPr>
        <p:spPr>
          <a:xfrm rot="16200000">
            <a:off x="4480042" y="725851"/>
            <a:ext cx="151459" cy="2077082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>
            <a:extLst>
              <a:ext uri="{FF2B5EF4-FFF2-40B4-BE49-F238E27FC236}">
                <a16:creationId xmlns:a16="http://schemas.microsoft.com/office/drawing/2014/main" id="{E7B8858F-B4CE-40A8-93AB-2BB475692082}"/>
              </a:ext>
            </a:extLst>
          </p:cNvPr>
          <p:cNvSpPr/>
          <p:nvPr/>
        </p:nvSpPr>
        <p:spPr>
          <a:xfrm rot="5400000">
            <a:off x="4026111" y="1435682"/>
            <a:ext cx="177011" cy="1188248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круглая скобка 26">
            <a:extLst>
              <a:ext uri="{FF2B5EF4-FFF2-40B4-BE49-F238E27FC236}">
                <a16:creationId xmlns:a16="http://schemas.microsoft.com/office/drawing/2014/main" id="{CDA4CE2E-BAD5-44FF-9036-B59EB827E142}"/>
              </a:ext>
            </a:extLst>
          </p:cNvPr>
          <p:cNvSpPr/>
          <p:nvPr/>
        </p:nvSpPr>
        <p:spPr>
          <a:xfrm rot="5400000">
            <a:off x="5071408" y="1551647"/>
            <a:ext cx="182325" cy="907657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4C8E580-BD03-4921-86B8-DCED1D5E2242}"/>
              </a:ext>
            </a:extLst>
          </p:cNvPr>
          <p:cNvSpPr/>
          <p:nvPr/>
        </p:nvSpPr>
        <p:spPr>
          <a:xfrm>
            <a:off x="3791474" y="2068666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49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3C5B975-346F-401C-9A43-6FDA52C3C171}"/>
              </a:ext>
            </a:extLst>
          </p:cNvPr>
          <p:cNvSpPr/>
          <p:nvPr/>
        </p:nvSpPr>
        <p:spPr>
          <a:xfrm>
            <a:off x="4880673" y="2045279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7818A47-A068-449E-BAF4-CC06652A3EF7}"/>
              </a:ext>
            </a:extLst>
          </p:cNvPr>
          <p:cNvSpPr/>
          <p:nvPr/>
        </p:nvSpPr>
        <p:spPr>
          <a:xfrm>
            <a:off x="4352964" y="1293556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921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11" grpId="0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C7C4-256E-44B8-977F-D8871572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учебником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62DD001-1B2F-473F-A891-8355D734304F}"/>
              </a:ext>
            </a:extLst>
          </p:cNvPr>
          <p:cNvGrpSpPr/>
          <p:nvPr/>
        </p:nvGrpSpPr>
        <p:grpSpPr>
          <a:xfrm>
            <a:off x="0" y="518751"/>
            <a:ext cx="1811762" cy="386207"/>
            <a:chOff x="181744" y="817848"/>
            <a:chExt cx="1811762" cy="386207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D81753-223A-4226-89BA-69B4716F3AC1}"/>
                </a:ext>
              </a:extLst>
            </p:cNvPr>
            <p:cNvSpPr/>
            <p:nvPr/>
          </p:nvSpPr>
          <p:spPr>
            <a:xfrm>
              <a:off x="181744" y="817848"/>
              <a:ext cx="1550504" cy="38620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453FCDFA-9DD8-4B3F-960F-DE3D63544C08}"/>
                </a:ext>
              </a:extLst>
            </p:cNvPr>
            <p:cNvSpPr/>
            <p:nvPr/>
          </p:nvSpPr>
          <p:spPr>
            <a:xfrm rot="5400000">
              <a:off x="1669774" y="880324"/>
              <a:ext cx="386205" cy="261258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4511039-9ECA-41FF-B8C0-AD785488CE7C}"/>
                </a:ext>
              </a:extLst>
            </p:cNvPr>
            <p:cNvSpPr/>
            <p:nvPr/>
          </p:nvSpPr>
          <p:spPr>
            <a:xfrm>
              <a:off x="337933" y="863284"/>
              <a:ext cx="278296" cy="29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D6CC376A-0B6D-43A2-B78D-764602C19C27}"/>
                </a:ext>
              </a:extLst>
            </p:cNvPr>
            <p:cNvSpPr/>
            <p:nvPr/>
          </p:nvSpPr>
          <p:spPr>
            <a:xfrm>
              <a:off x="817848" y="863284"/>
              <a:ext cx="278296" cy="29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6D0D9A3C-ABC6-4308-9BDC-423874ACC4D7}"/>
                </a:ext>
              </a:extLst>
            </p:cNvPr>
            <p:cNvSpPr/>
            <p:nvPr/>
          </p:nvSpPr>
          <p:spPr>
            <a:xfrm>
              <a:off x="1252332" y="863284"/>
              <a:ext cx="278296" cy="29533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43000"/>
                    <a:lumOff val="57000"/>
                  </a:schemeClr>
                </a:gs>
                <a:gs pos="49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A1080A-944A-40D9-965D-1A6A79703E8D}"/>
              </a:ext>
            </a:extLst>
          </p:cNvPr>
          <p:cNvSpPr txBox="1"/>
          <p:nvPr/>
        </p:nvSpPr>
        <p:spPr>
          <a:xfrm>
            <a:off x="576470" y="1463625"/>
            <a:ext cx="2047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96 – 49 = 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28BBE-F44A-4BC1-A949-B4FA6E1F0D51}"/>
              </a:ext>
            </a:extLst>
          </p:cNvPr>
          <p:cNvSpPr txBox="1"/>
          <p:nvPr/>
        </p:nvSpPr>
        <p:spPr>
          <a:xfrm>
            <a:off x="4209819" y="2736502"/>
            <a:ext cx="3576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Запишем решение.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DC7F605-FCE5-40F5-9A9D-E5AEC5C0D87F}"/>
              </a:ext>
            </a:extLst>
          </p:cNvPr>
          <p:cNvCxnSpPr/>
          <p:nvPr/>
        </p:nvCxnSpPr>
        <p:spPr>
          <a:xfrm>
            <a:off x="1326635" y="2005476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01F9476-3DEF-4625-A24D-2A9070104540}"/>
              </a:ext>
            </a:extLst>
          </p:cNvPr>
          <p:cNvGrpSpPr/>
          <p:nvPr/>
        </p:nvGrpSpPr>
        <p:grpSpPr>
          <a:xfrm>
            <a:off x="755373" y="1986845"/>
            <a:ext cx="229072" cy="177011"/>
            <a:chOff x="2088165" y="4196206"/>
            <a:chExt cx="229072" cy="177011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A725D9C-6ABA-4F09-AFB4-C3E38D5F5957}"/>
                </a:ext>
              </a:extLst>
            </p:cNvPr>
            <p:cNvCxnSpPr>
              <a:cxnSpLocks/>
            </p:cNvCxnSpPr>
            <p:nvPr/>
          </p:nvCxnSpPr>
          <p:spPr>
            <a:xfrm>
              <a:off x="2197021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CD391F9-AD2B-48F8-A98D-62A2E127080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088165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072C395-5CE9-422B-89C2-ABE9BFC1E701}"/>
              </a:ext>
            </a:extLst>
          </p:cNvPr>
          <p:cNvCxnSpPr/>
          <p:nvPr/>
        </p:nvCxnSpPr>
        <p:spPr>
          <a:xfrm>
            <a:off x="2171934" y="2005476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45034F-C7A4-4A64-AD11-4BFD59B1A1A2}"/>
              </a:ext>
            </a:extLst>
          </p:cNvPr>
          <p:cNvSpPr txBox="1"/>
          <p:nvPr/>
        </p:nvSpPr>
        <p:spPr>
          <a:xfrm>
            <a:off x="636104" y="2120935"/>
            <a:ext cx="2156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Х = 96 – 49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785DE5B-5EB4-4F38-AA43-1EB394FF451F}"/>
              </a:ext>
            </a:extLst>
          </p:cNvPr>
          <p:cNvCxnSpPr>
            <a:cxnSpLocks/>
          </p:cNvCxnSpPr>
          <p:nvPr/>
        </p:nvCxnSpPr>
        <p:spPr>
          <a:xfrm>
            <a:off x="3509244" y="1902678"/>
            <a:ext cx="2079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1FAFC5E-F4FE-4D8F-8E5B-78C8A2AA066C}"/>
              </a:ext>
            </a:extLst>
          </p:cNvPr>
          <p:cNvCxnSpPr>
            <a:cxnSpLocks/>
          </p:cNvCxnSpPr>
          <p:nvPr/>
        </p:nvCxnSpPr>
        <p:spPr>
          <a:xfrm>
            <a:off x="4705304" y="1849463"/>
            <a:ext cx="0" cy="115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FC52E72-E32D-4946-9541-0AE917D1A8FE}"/>
              </a:ext>
            </a:extLst>
          </p:cNvPr>
          <p:cNvCxnSpPr>
            <a:cxnSpLocks/>
          </p:cNvCxnSpPr>
          <p:nvPr/>
        </p:nvCxnSpPr>
        <p:spPr>
          <a:xfrm>
            <a:off x="3517809" y="1840121"/>
            <a:ext cx="0" cy="115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1F47590-8401-4215-9F74-3D6E07A43BB2}"/>
              </a:ext>
            </a:extLst>
          </p:cNvPr>
          <p:cNvCxnSpPr>
            <a:cxnSpLocks/>
          </p:cNvCxnSpPr>
          <p:nvPr/>
        </p:nvCxnSpPr>
        <p:spPr>
          <a:xfrm>
            <a:off x="5599976" y="1850688"/>
            <a:ext cx="5679" cy="111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авая круглая скобка 24">
            <a:extLst>
              <a:ext uri="{FF2B5EF4-FFF2-40B4-BE49-F238E27FC236}">
                <a16:creationId xmlns:a16="http://schemas.microsoft.com/office/drawing/2014/main" id="{A2805428-62F1-49E6-9A9D-AEF5DA69F8AF}"/>
              </a:ext>
            </a:extLst>
          </p:cNvPr>
          <p:cNvSpPr/>
          <p:nvPr/>
        </p:nvSpPr>
        <p:spPr>
          <a:xfrm rot="16200000">
            <a:off x="4480042" y="725851"/>
            <a:ext cx="151459" cy="2077082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>
            <a:extLst>
              <a:ext uri="{FF2B5EF4-FFF2-40B4-BE49-F238E27FC236}">
                <a16:creationId xmlns:a16="http://schemas.microsoft.com/office/drawing/2014/main" id="{E7B8858F-B4CE-40A8-93AB-2BB475692082}"/>
              </a:ext>
            </a:extLst>
          </p:cNvPr>
          <p:cNvSpPr/>
          <p:nvPr/>
        </p:nvSpPr>
        <p:spPr>
          <a:xfrm rot="5400000">
            <a:off x="4026111" y="1435682"/>
            <a:ext cx="177011" cy="1188248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круглая скобка 26">
            <a:extLst>
              <a:ext uri="{FF2B5EF4-FFF2-40B4-BE49-F238E27FC236}">
                <a16:creationId xmlns:a16="http://schemas.microsoft.com/office/drawing/2014/main" id="{CDA4CE2E-BAD5-44FF-9036-B59EB827E142}"/>
              </a:ext>
            </a:extLst>
          </p:cNvPr>
          <p:cNvSpPr/>
          <p:nvPr/>
        </p:nvSpPr>
        <p:spPr>
          <a:xfrm rot="5400000">
            <a:off x="5071408" y="1551647"/>
            <a:ext cx="182325" cy="907657"/>
          </a:xfrm>
          <a:prstGeom prst="rightBracket">
            <a:avLst>
              <a:gd name="adj" fmla="val 53844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4C8E580-BD03-4921-86B8-DCED1D5E2242}"/>
              </a:ext>
            </a:extLst>
          </p:cNvPr>
          <p:cNvSpPr/>
          <p:nvPr/>
        </p:nvSpPr>
        <p:spPr>
          <a:xfrm>
            <a:off x="3793009" y="2049408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49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3C5B975-346F-401C-9A43-6FDA52C3C171}"/>
              </a:ext>
            </a:extLst>
          </p:cNvPr>
          <p:cNvSpPr/>
          <p:nvPr/>
        </p:nvSpPr>
        <p:spPr>
          <a:xfrm>
            <a:off x="4880673" y="2045279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7818A47-A068-449E-BAF4-CC06652A3EF7}"/>
              </a:ext>
            </a:extLst>
          </p:cNvPr>
          <p:cNvSpPr/>
          <p:nvPr/>
        </p:nvSpPr>
        <p:spPr>
          <a:xfrm>
            <a:off x="4352964" y="1293556"/>
            <a:ext cx="5277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7CDD0B-AEF0-43A0-AF99-59D68290DB48}"/>
              </a:ext>
            </a:extLst>
          </p:cNvPr>
          <p:cNvSpPr txBox="1"/>
          <p:nvPr/>
        </p:nvSpPr>
        <p:spPr>
          <a:xfrm>
            <a:off x="1963060" y="4815571"/>
            <a:ext cx="7306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Посчитать очень сложно. Воспользуемся калькулятором.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6E574D8B-E03A-4CD2-A9CF-EEFF3FBCD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0" b="91463" l="10000" r="90000">
                        <a14:foregroundMark x1="20976" y1="9390" x2="55122" y2="11341"/>
                        <a14:foregroundMark x1="55122" y1="11341" x2="78293" y2="11098"/>
                        <a14:foregroundMark x1="24024" y1="8049" x2="73049" y2="11098"/>
                        <a14:foregroundMark x1="73049" y1="11098" x2="75488" y2="68293"/>
                        <a14:foregroundMark x1="75488" y1="68293" x2="70244" y2="85488"/>
                        <a14:foregroundMark x1="70244" y1="85488" x2="64024" y2="90976"/>
                        <a14:foregroundMark x1="64024" y1="90976" x2="21829" y2="85000"/>
                        <a14:foregroundMark x1="21829" y1="85000" x2="20976" y2="72195"/>
                        <a14:foregroundMark x1="20976" y1="72195" x2="24634" y2="26585"/>
                        <a14:foregroundMark x1="24634" y1="26585" x2="22805" y2="15610"/>
                        <a14:foregroundMark x1="22805" y1="15610" x2="23659" y2="8902"/>
                        <a14:foregroundMark x1="28780" y1="15610" x2="69756" y2="18171"/>
                        <a14:foregroundMark x1="20488" y1="37439" x2="22195" y2="36829"/>
                        <a14:foregroundMark x1="24634" y1="89878" x2="35122" y2="89634"/>
                        <a14:foregroundMark x1="35122" y1="89634" x2="35122" y2="89634"/>
                        <a14:foregroundMark x1="66829" y1="91098" x2="76098" y2="91463"/>
                        <a14:foregroundMark x1="76098" y1="91463" x2="79146" y2="85000"/>
                        <a14:foregroundMark x1="36585" y1="16951" x2="37561" y2="70122"/>
                        <a14:foregroundMark x1="49878" y1="23537" x2="43780" y2="69634"/>
                        <a14:foregroundMark x1="25122" y1="18415" x2="37683" y2="78049"/>
                        <a14:foregroundMark x1="37683" y1="78049" x2="58780" y2="82195"/>
                        <a14:foregroundMark x1="58780" y1="82195" x2="63171" y2="60854"/>
                        <a14:foregroundMark x1="63171" y1="60854" x2="49878" y2="54878"/>
                        <a14:foregroundMark x1="49878" y1="54878" x2="43780" y2="54878"/>
                        <a14:foregroundMark x1="38902" y1="20000" x2="67805" y2="29268"/>
                        <a14:foregroundMark x1="67805" y1="29268" x2="68415" y2="74024"/>
                        <a14:foregroundMark x1="24024" y1="51098" x2="29024" y2="77073"/>
                        <a14:foregroundMark x1="29024" y1="77073" x2="42683" y2="84878"/>
                        <a14:foregroundMark x1="42683" y1="84878" x2="63171" y2="85122"/>
                        <a14:foregroundMark x1="63171" y1="85122" x2="66098" y2="84756"/>
                        <a14:foregroundMark x1="27683" y1="71951" x2="59512" y2="69512"/>
                        <a14:foregroundMark x1="59512" y1="69512" x2="59756" y2="69512"/>
                        <a14:foregroundMark x1="37683" y1="46098" x2="64268" y2="45122"/>
                        <a14:foregroundMark x1="64268" y1="45122" x2="64268" y2="45122"/>
                        <a14:foregroundMark x1="48902" y1="36463" x2="78293" y2="36829"/>
                        <a14:foregroundMark x1="79390" y1="37317" x2="79390" y2="37317"/>
                        <a14:foregroundMark x1="70854" y1="45000" x2="70244" y2="46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4886" r="18474" b="4762"/>
          <a:stretch/>
        </p:blipFill>
        <p:spPr bwMode="auto">
          <a:xfrm>
            <a:off x="7289351" y="290593"/>
            <a:ext cx="1766326" cy="252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E7A4321-F3B0-450F-830E-F0E35F4DDDC7}"/>
              </a:ext>
            </a:extLst>
          </p:cNvPr>
          <p:cNvSpPr txBox="1"/>
          <p:nvPr/>
        </p:nvSpPr>
        <p:spPr>
          <a:xfrm>
            <a:off x="7645268" y="504848"/>
            <a:ext cx="1071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96 – 49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AD086C-51D9-4849-AF3B-9AEA4B6ECB77}"/>
              </a:ext>
            </a:extLst>
          </p:cNvPr>
          <p:cNvSpPr txBox="1"/>
          <p:nvPr/>
        </p:nvSpPr>
        <p:spPr>
          <a:xfrm>
            <a:off x="7579952" y="504848"/>
            <a:ext cx="106396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   47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76BEDD-DB97-412C-AD0E-45CF0786A68B}"/>
              </a:ext>
            </a:extLst>
          </p:cNvPr>
          <p:cNvSpPr txBox="1"/>
          <p:nvPr/>
        </p:nvSpPr>
        <p:spPr>
          <a:xfrm>
            <a:off x="5280402" y="5558946"/>
            <a:ext cx="3576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Запишем ответ.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BC9388-E8D1-46BF-BE2D-B4E1D9946128}"/>
              </a:ext>
            </a:extLst>
          </p:cNvPr>
          <p:cNvSpPr txBox="1"/>
          <p:nvPr/>
        </p:nvSpPr>
        <p:spPr>
          <a:xfrm>
            <a:off x="643034" y="2680114"/>
            <a:ext cx="169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Х = 47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CD1D77-58A9-4831-8C56-2D922CA1780A}"/>
              </a:ext>
            </a:extLst>
          </p:cNvPr>
          <p:cNvSpPr txBox="1"/>
          <p:nvPr/>
        </p:nvSpPr>
        <p:spPr>
          <a:xfrm>
            <a:off x="4195456" y="3247064"/>
            <a:ext cx="3576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Что интересного?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59D6620-C6F2-4CFB-A566-18A9994CC4FE}"/>
              </a:ext>
            </a:extLst>
          </p:cNvPr>
          <p:cNvSpPr/>
          <p:nvPr/>
        </p:nvSpPr>
        <p:spPr>
          <a:xfrm>
            <a:off x="1550503" y="3812674"/>
            <a:ext cx="75051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Решение совпадает с записью самого уравнения. </a:t>
            </a:r>
          </a:p>
        </p:txBody>
      </p:sp>
    </p:spTree>
    <p:extLst>
      <p:ext uri="{BB962C8B-B14F-4D97-AF65-F5344CB8AC3E}">
        <p14:creationId xmlns:p14="http://schemas.microsoft.com/office/powerpoint/2010/main" val="1199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/>
      <p:bldP spid="33" grpId="0"/>
      <p:bldP spid="33" grpId="1"/>
      <p:bldP spid="34" grpId="0" animBg="1"/>
      <p:bldP spid="35" grpId="0"/>
      <p:bldP spid="36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0419A-B3F2-4F05-87AE-115DDA46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Работаем устно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A0D62-70AA-4F8B-BC2F-71139007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45027"/>
          </a:xfrm>
        </p:spPr>
        <p:txBody>
          <a:bodyPr/>
          <a:lstStyle/>
          <a:p>
            <a:r>
              <a:rPr lang="ru-RU" dirty="0"/>
              <a:t>Прочитай число, назови следующее за ним число.</a:t>
            </a:r>
          </a:p>
          <a:p>
            <a:pPr marL="0" indent="0">
              <a:buNone/>
            </a:pPr>
            <a:r>
              <a:rPr lang="ru-RU" sz="6000" dirty="0"/>
              <a:t>44</a:t>
            </a:r>
            <a:r>
              <a:rPr lang="ru-RU" sz="3600" dirty="0"/>
              <a:t>     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6826FB-33F7-41E4-A57B-D4770FC84C3B}"/>
              </a:ext>
            </a:extLst>
          </p:cNvPr>
          <p:cNvSpPr/>
          <p:nvPr/>
        </p:nvSpPr>
        <p:spPr>
          <a:xfrm>
            <a:off x="516857" y="2819668"/>
            <a:ext cx="1005272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66F3F8-8825-4C0A-B4B9-D586943A745A}"/>
              </a:ext>
            </a:extLst>
          </p:cNvPr>
          <p:cNvSpPr/>
          <p:nvPr/>
        </p:nvSpPr>
        <p:spPr>
          <a:xfrm>
            <a:off x="542439" y="2819668"/>
            <a:ext cx="95410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59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0A8388-2E39-4EA5-893D-B66C4697FEB7}"/>
              </a:ext>
            </a:extLst>
          </p:cNvPr>
          <p:cNvSpPr/>
          <p:nvPr/>
        </p:nvSpPr>
        <p:spPr>
          <a:xfrm>
            <a:off x="1908337" y="2752173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45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D93C3B-EDC3-40E8-A844-3AD06220D706}"/>
              </a:ext>
            </a:extLst>
          </p:cNvPr>
          <p:cNvSpPr/>
          <p:nvPr/>
        </p:nvSpPr>
        <p:spPr>
          <a:xfrm>
            <a:off x="1821762" y="2752173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60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D036B0-FB15-440E-8441-9111FEA56EE0}"/>
              </a:ext>
            </a:extLst>
          </p:cNvPr>
          <p:cNvSpPr/>
          <p:nvPr/>
        </p:nvSpPr>
        <p:spPr>
          <a:xfrm>
            <a:off x="528237" y="2819668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A94050-1088-4F49-AF19-68736F23E10B}"/>
              </a:ext>
            </a:extLst>
          </p:cNvPr>
          <p:cNvSpPr/>
          <p:nvPr/>
        </p:nvSpPr>
        <p:spPr>
          <a:xfrm>
            <a:off x="1864382" y="2819668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28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1F6EB5-40C9-4898-9B41-FA8B62BCBEB9}"/>
              </a:ext>
            </a:extLst>
          </p:cNvPr>
          <p:cNvSpPr/>
          <p:nvPr/>
        </p:nvSpPr>
        <p:spPr>
          <a:xfrm>
            <a:off x="541868" y="2819668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721E7D0-2DAB-4E15-BBEF-8F169C9BEDCA}"/>
              </a:ext>
            </a:extLst>
          </p:cNvPr>
          <p:cNvSpPr/>
          <p:nvPr/>
        </p:nvSpPr>
        <p:spPr>
          <a:xfrm>
            <a:off x="1864381" y="2819668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7D25D8-A2C7-45C3-B897-623C9A3B66AF}"/>
              </a:ext>
            </a:extLst>
          </p:cNvPr>
          <p:cNvSpPr/>
          <p:nvPr/>
        </p:nvSpPr>
        <p:spPr>
          <a:xfrm>
            <a:off x="527666" y="2819668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79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84A62FF-C272-4EB8-8D5B-8473CE0161BF}"/>
              </a:ext>
            </a:extLst>
          </p:cNvPr>
          <p:cNvSpPr/>
          <p:nvPr/>
        </p:nvSpPr>
        <p:spPr>
          <a:xfrm>
            <a:off x="1906430" y="2883562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6BAC174-D4CA-4808-BEC8-FB8215F645C9}"/>
              </a:ext>
            </a:extLst>
          </p:cNvPr>
          <p:cNvSpPr/>
          <p:nvPr/>
        </p:nvSpPr>
        <p:spPr>
          <a:xfrm>
            <a:off x="538475" y="2819668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78A4C0-6594-4777-B6B2-6FCF0AC1ADB1}"/>
              </a:ext>
            </a:extLst>
          </p:cNvPr>
          <p:cNvSpPr/>
          <p:nvPr/>
        </p:nvSpPr>
        <p:spPr>
          <a:xfrm>
            <a:off x="1885405" y="2806992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D8000B7-FD51-4392-AFC5-0D57A2EFDB95}"/>
              </a:ext>
            </a:extLst>
          </p:cNvPr>
          <p:cNvSpPr/>
          <p:nvPr/>
        </p:nvSpPr>
        <p:spPr>
          <a:xfrm>
            <a:off x="543272" y="2841274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99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F245EB0-883B-460B-8DED-92694FBF11D9}"/>
              </a:ext>
            </a:extLst>
          </p:cNvPr>
          <p:cNvSpPr/>
          <p:nvPr/>
        </p:nvSpPr>
        <p:spPr>
          <a:xfrm>
            <a:off x="1735092" y="2871194"/>
            <a:ext cx="133882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100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AC2E0E78-1C70-4ED5-87EA-1013213DB2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550">
            <a:off x="1081857" y="4068476"/>
            <a:ext cx="75342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7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42311-CFBA-49C0-A320-C9D21C6D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по учебнику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F6C30-2C92-4831-B9D9-F87EDC518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5350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Ребята, мы решили два уравнения </a:t>
            </a:r>
          </a:p>
          <a:p>
            <a:pPr marL="0" indent="0">
              <a:buNone/>
            </a:pPr>
            <a:r>
              <a:rPr lang="ru-RU" dirty="0"/>
              <a:t>84 </a:t>
            </a:r>
            <a:r>
              <a:rPr lang="ru-RU" sz="4400" b="1" dirty="0">
                <a:solidFill>
                  <a:srgbClr val="FF0000"/>
                </a:solidFill>
              </a:rPr>
              <a:t>–</a:t>
            </a:r>
            <a:r>
              <a:rPr lang="ru-RU" dirty="0"/>
              <a:t> Х = 52           и            96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lang="ru-RU" dirty="0"/>
              <a:t> 49 = Х.</a:t>
            </a:r>
          </a:p>
          <a:p>
            <a:pPr marL="0" indent="0">
              <a:buNone/>
            </a:pPr>
            <a:r>
              <a:rPr lang="ru-RU" i="1" dirty="0"/>
              <a:t>Почему одно неизвестное число искали «вычитанием», а  другое – «сложением»?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099593-11E5-4BD9-8FA0-638E5FC8EC85}"/>
              </a:ext>
            </a:extLst>
          </p:cNvPr>
          <p:cNvSpPr/>
          <p:nvPr/>
        </p:nvSpPr>
        <p:spPr>
          <a:xfrm>
            <a:off x="1204627" y="4160455"/>
            <a:ext cx="78314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 первом уравнении искали часть, а во втором – целое.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73BB7AF-2BCF-42A0-883E-1873CBE39699}"/>
              </a:ext>
            </a:extLst>
          </p:cNvPr>
          <p:cNvGrpSpPr/>
          <p:nvPr/>
        </p:nvGrpSpPr>
        <p:grpSpPr>
          <a:xfrm>
            <a:off x="6454283" y="2824370"/>
            <a:ext cx="229072" cy="177011"/>
            <a:chOff x="2088165" y="4196206"/>
            <a:chExt cx="229072" cy="177011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FA02FB9-443F-4C4A-B9A8-990D401C163D}"/>
                </a:ext>
              </a:extLst>
            </p:cNvPr>
            <p:cNvCxnSpPr>
              <a:cxnSpLocks/>
            </p:cNvCxnSpPr>
            <p:nvPr/>
          </p:nvCxnSpPr>
          <p:spPr>
            <a:xfrm>
              <a:off x="2197021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3090EA8-BFF5-42A6-9A61-D677D0D7A63A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088165" y="4196206"/>
              <a:ext cx="120216" cy="1770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D942E41-5D27-47FE-8C98-AA6BE896E270}"/>
              </a:ext>
            </a:extLst>
          </p:cNvPr>
          <p:cNvCxnSpPr/>
          <p:nvPr/>
        </p:nvCxnSpPr>
        <p:spPr>
          <a:xfrm>
            <a:off x="1317644" y="2824370"/>
            <a:ext cx="391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>
            <a:extLst>
              <a:ext uri="{FF2B5EF4-FFF2-40B4-BE49-F238E27FC236}">
                <a16:creationId xmlns:a16="http://schemas.microsoft.com/office/drawing/2014/main" id="{D9933830-A3D0-4D4C-843E-15390D4535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5306362"/>
            <a:ext cx="75342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6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7E212-E22B-477C-957B-55FF1073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F1A011-094A-407F-A4AC-611794493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С. 97 № 346</a:t>
            </a:r>
          </a:p>
          <a:p>
            <a:pPr marL="0" indent="0">
              <a:buNone/>
            </a:pPr>
            <a:r>
              <a:rPr lang="ru-RU" dirty="0"/>
              <a:t>Перенесите в тетрадь схему. Вставьте пропущенные числа.</a:t>
            </a:r>
          </a:p>
        </p:txBody>
      </p:sp>
    </p:spTree>
    <p:extLst>
      <p:ext uri="{BB962C8B-B14F-4D97-AF65-F5344CB8AC3E}">
        <p14:creationId xmlns:p14="http://schemas.microsoft.com/office/powerpoint/2010/main" val="15890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AC473-9760-474A-B1D8-B4D8E44F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55B2E-8796-4947-BA83-86F4A12D1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383A58-DCB5-4955-AFC2-FBD71D993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" y="63894"/>
            <a:ext cx="8973614" cy="673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91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0419A-B3F2-4F05-87AE-115DDA46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Работаем устно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A0D62-70AA-4F8B-BC2F-71139007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02361" cy="1745027"/>
          </a:xfrm>
        </p:spPr>
        <p:txBody>
          <a:bodyPr/>
          <a:lstStyle/>
          <a:p>
            <a:r>
              <a:rPr lang="ru-RU" dirty="0"/>
              <a:t>Прочитай число, назови предыдущее число.</a:t>
            </a:r>
          </a:p>
          <a:p>
            <a:pPr marL="0" indent="0">
              <a:buNone/>
            </a:pPr>
            <a:r>
              <a:rPr lang="ru-RU" sz="6000" dirty="0"/>
              <a:t>44</a:t>
            </a:r>
            <a:r>
              <a:rPr lang="ru-RU" sz="3600" dirty="0"/>
              <a:t>     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6826FB-33F7-41E4-A57B-D4770FC84C3B}"/>
              </a:ext>
            </a:extLst>
          </p:cNvPr>
          <p:cNvSpPr/>
          <p:nvPr/>
        </p:nvSpPr>
        <p:spPr>
          <a:xfrm>
            <a:off x="516856" y="2831542"/>
            <a:ext cx="1005272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66F3F8-8825-4C0A-B4B9-D586943A745A}"/>
              </a:ext>
            </a:extLst>
          </p:cNvPr>
          <p:cNvSpPr/>
          <p:nvPr/>
        </p:nvSpPr>
        <p:spPr>
          <a:xfrm>
            <a:off x="550715" y="2831542"/>
            <a:ext cx="95410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0A8388-2E39-4EA5-893D-B66C4697FEB7}"/>
              </a:ext>
            </a:extLst>
          </p:cNvPr>
          <p:cNvSpPr/>
          <p:nvPr/>
        </p:nvSpPr>
        <p:spPr>
          <a:xfrm>
            <a:off x="1908337" y="2752173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D93C3B-EDC3-40E8-A844-3AD06220D706}"/>
              </a:ext>
            </a:extLst>
          </p:cNvPr>
          <p:cNvSpPr/>
          <p:nvPr/>
        </p:nvSpPr>
        <p:spPr>
          <a:xfrm>
            <a:off x="1926361" y="2717705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D036B0-FB15-440E-8441-9111FEA56EE0}"/>
              </a:ext>
            </a:extLst>
          </p:cNvPr>
          <p:cNvSpPr/>
          <p:nvPr/>
        </p:nvSpPr>
        <p:spPr>
          <a:xfrm>
            <a:off x="566175" y="2799108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A94050-1088-4F49-AF19-68736F23E10B}"/>
              </a:ext>
            </a:extLst>
          </p:cNvPr>
          <p:cNvSpPr/>
          <p:nvPr/>
        </p:nvSpPr>
        <p:spPr>
          <a:xfrm>
            <a:off x="1910060" y="2744930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29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1F6EB5-40C9-4898-9B41-FA8B62BCBEB9}"/>
              </a:ext>
            </a:extLst>
          </p:cNvPr>
          <p:cNvSpPr/>
          <p:nvPr/>
        </p:nvSpPr>
        <p:spPr>
          <a:xfrm>
            <a:off x="500902" y="2831542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66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721E7D0-2DAB-4E15-BBEF-8F169C9BEDCA}"/>
              </a:ext>
            </a:extLst>
          </p:cNvPr>
          <p:cNvSpPr/>
          <p:nvPr/>
        </p:nvSpPr>
        <p:spPr>
          <a:xfrm>
            <a:off x="1908337" y="2737687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7D25D8-A2C7-45C3-B897-623C9A3B66AF}"/>
              </a:ext>
            </a:extLst>
          </p:cNvPr>
          <p:cNvSpPr/>
          <p:nvPr/>
        </p:nvSpPr>
        <p:spPr>
          <a:xfrm>
            <a:off x="546592" y="2831542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84A62FF-C272-4EB8-8D5B-8473CE0161BF}"/>
              </a:ext>
            </a:extLst>
          </p:cNvPr>
          <p:cNvSpPr/>
          <p:nvPr/>
        </p:nvSpPr>
        <p:spPr>
          <a:xfrm>
            <a:off x="1942662" y="2732191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69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6BAC174-D4CA-4808-BEC8-FB8215F645C9}"/>
              </a:ext>
            </a:extLst>
          </p:cNvPr>
          <p:cNvSpPr/>
          <p:nvPr/>
        </p:nvSpPr>
        <p:spPr>
          <a:xfrm>
            <a:off x="546591" y="2815325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78A4C0-6594-4777-B6B2-6FCF0AC1ADB1}"/>
              </a:ext>
            </a:extLst>
          </p:cNvPr>
          <p:cNvSpPr/>
          <p:nvPr/>
        </p:nvSpPr>
        <p:spPr>
          <a:xfrm>
            <a:off x="1968191" y="2766659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D8000B7-FD51-4392-AFC5-0D57A2EFDB95}"/>
              </a:ext>
            </a:extLst>
          </p:cNvPr>
          <p:cNvSpPr/>
          <p:nvPr/>
        </p:nvSpPr>
        <p:spPr>
          <a:xfrm>
            <a:off x="550714" y="2815325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F245EB0-883B-460B-8DED-92694FBF11D9}"/>
              </a:ext>
            </a:extLst>
          </p:cNvPr>
          <p:cNvSpPr/>
          <p:nvPr/>
        </p:nvSpPr>
        <p:spPr>
          <a:xfrm>
            <a:off x="2027204" y="2772359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89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AC2E0E78-1C70-4ED5-87EA-1013213DB2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550">
            <a:off x="804862" y="3983039"/>
            <a:ext cx="75342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7B161-65F4-4C2E-8EB1-CFDDEB93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Работаем устно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85D124-4280-4125-A3AD-E03188220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88017" cy="2432247"/>
          </a:xfrm>
        </p:spPr>
        <p:txBody>
          <a:bodyPr/>
          <a:lstStyle/>
          <a:p>
            <a:r>
              <a:rPr lang="ru-RU" dirty="0"/>
              <a:t>Прочитайте и сравните числа.</a:t>
            </a:r>
          </a:p>
          <a:p>
            <a:pPr marL="0" indent="0">
              <a:buNone/>
            </a:pPr>
            <a:r>
              <a:rPr lang="ru-RU" dirty="0"/>
              <a:t>45 ___ 40		90 ___ 94		34</a:t>
            </a:r>
            <a:r>
              <a:rPr lang="ru-RU" sz="2000" dirty="0"/>
              <a:t>(7) </a:t>
            </a:r>
            <a:r>
              <a:rPr lang="ru-RU" dirty="0"/>
              <a:t>___30</a:t>
            </a:r>
            <a:r>
              <a:rPr lang="ru-RU" sz="2000" dirty="0"/>
              <a:t>(7)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 ___ 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___ 94	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2C8E4E-0A83-4E48-A437-97F7669518F5}"/>
              </a:ext>
            </a:extLst>
          </p:cNvPr>
          <p:cNvSpPr/>
          <p:nvPr/>
        </p:nvSpPr>
        <p:spPr>
          <a:xfrm>
            <a:off x="191804" y="3940767"/>
            <a:ext cx="901880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u="sng" dirty="0">
                <a:ln w="0"/>
                <a:solidFill>
                  <a:srgbClr val="C00000"/>
                </a:solidFill>
              </a:rPr>
              <a:t>Обратите внимание! </a:t>
            </a:r>
          </a:p>
          <a:p>
            <a:r>
              <a:rPr lang="ru-RU" sz="2800" dirty="0">
                <a:ln w="0"/>
                <a:solidFill>
                  <a:srgbClr val="C00000"/>
                </a:solidFill>
              </a:rPr>
              <a:t>Числа последнего столбика читаются по другому правилу: «три, четыре в семеричной системе…»</a:t>
            </a:r>
            <a:endParaRPr lang="ru-RU" sz="2800" b="0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FC01BD-E782-4F6E-8FFC-47436F760444}"/>
              </a:ext>
            </a:extLst>
          </p:cNvPr>
          <p:cNvSpPr/>
          <p:nvPr/>
        </p:nvSpPr>
        <p:spPr>
          <a:xfrm>
            <a:off x="1102846" y="1993903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&gt;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7323DA-B6AF-4EEC-9676-275E959648D3}"/>
              </a:ext>
            </a:extLst>
          </p:cNvPr>
          <p:cNvSpPr/>
          <p:nvPr/>
        </p:nvSpPr>
        <p:spPr>
          <a:xfrm>
            <a:off x="1062143" y="2867738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&lt;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48F8E1-8403-40EE-90E1-C545B33AB24B}"/>
              </a:ext>
            </a:extLst>
          </p:cNvPr>
          <p:cNvSpPr/>
          <p:nvPr/>
        </p:nvSpPr>
        <p:spPr>
          <a:xfrm>
            <a:off x="3839420" y="1993903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&lt;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49BF2F-08D1-430A-9D84-C0AAEB09A954}"/>
              </a:ext>
            </a:extLst>
          </p:cNvPr>
          <p:cNvSpPr/>
          <p:nvPr/>
        </p:nvSpPr>
        <p:spPr>
          <a:xfrm>
            <a:off x="3839420" y="2917233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&gt;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8716AE-94BB-4E6E-AF1C-A527A6A984BB}"/>
              </a:ext>
            </a:extLst>
          </p:cNvPr>
          <p:cNvSpPr/>
          <p:nvPr/>
        </p:nvSpPr>
        <p:spPr>
          <a:xfrm>
            <a:off x="6804121" y="1932338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&gt;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7F09FE-A8F1-4477-A062-12701D62A547}"/>
              </a:ext>
            </a:extLst>
          </p:cNvPr>
          <p:cNvSpPr/>
          <p:nvPr/>
        </p:nvSpPr>
        <p:spPr>
          <a:xfrm>
            <a:off x="6804121" y="2877065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&gt;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07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ADC54-C1C6-4957-9552-CE6378D4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Работаем в тетради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8EFC00-2878-41DD-963E-D061BD826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6347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23 декабря.</a:t>
            </a:r>
          </a:p>
          <a:p>
            <a:pPr marL="0" indent="0" algn="ctr">
              <a:buNone/>
            </a:pPr>
            <a:r>
              <a:rPr lang="ru-RU" i="1" dirty="0"/>
              <a:t>Классная работа.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96E716-821D-4530-95B4-CA9AA4726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2654" r="61820" b="55444"/>
          <a:stretch/>
        </p:blipFill>
        <p:spPr bwMode="auto">
          <a:xfrm>
            <a:off x="579879" y="2982450"/>
            <a:ext cx="1362102" cy="13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E7F99-7869-4B88-8A3B-910D6EB20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2654" r="61820" b="55444"/>
          <a:stretch/>
        </p:blipFill>
        <p:spPr bwMode="auto">
          <a:xfrm>
            <a:off x="2458848" y="2973931"/>
            <a:ext cx="1362102" cy="13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F0E1433-2036-4515-818F-1BCAF2EF4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" r="81716" b="55657"/>
          <a:stretch/>
        </p:blipFill>
        <p:spPr bwMode="auto">
          <a:xfrm>
            <a:off x="579879" y="4503610"/>
            <a:ext cx="1362102" cy="13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6F73ECF-86D2-411A-9A90-64A488DA5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" r="81716" b="55657"/>
          <a:stretch/>
        </p:blipFill>
        <p:spPr bwMode="auto">
          <a:xfrm>
            <a:off x="2458848" y="4579671"/>
            <a:ext cx="1362102" cy="13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0EB5B-65E5-444F-8B77-9D8869C3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учебником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6EB243-38B2-451F-A4FC-142CC3F85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665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Отступите 2 клетки вниз, запишите номер задания. </a:t>
            </a:r>
          </a:p>
          <a:p>
            <a:pPr marL="0" indent="0">
              <a:buNone/>
            </a:pPr>
            <a:r>
              <a:rPr lang="ru-RU" dirty="0"/>
              <a:t>Выполните задание самостоятельно.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078CDC-4CD8-4ECE-B6D8-8C0AEDDDBAE1}"/>
              </a:ext>
            </a:extLst>
          </p:cNvPr>
          <p:cNvSpPr/>
          <p:nvPr/>
        </p:nvSpPr>
        <p:spPr>
          <a:xfrm>
            <a:off x="6881071" y="904958"/>
            <a:ext cx="21291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С.96, №344</a:t>
            </a:r>
          </a:p>
        </p:txBody>
      </p:sp>
    </p:spTree>
    <p:extLst>
      <p:ext uri="{BB962C8B-B14F-4D97-AF65-F5344CB8AC3E}">
        <p14:creationId xmlns:p14="http://schemas.microsoft.com/office/powerpoint/2010/main" val="405730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2A612-BBF4-4DAE-B2AE-A376F7A7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323F3-BF0B-4611-949A-EBD7350AD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3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7B479-C35A-4ECF-A997-A5574FBB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Проверь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9D3121-76B5-46B0-A45C-68D7B57FD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304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41 </a:t>
            </a:r>
            <a:r>
              <a:rPr lang="en-US" dirty="0"/>
              <a:t>&gt; 40		50 &lt; 52   		72 &gt; 71</a:t>
            </a:r>
          </a:p>
          <a:p>
            <a:pPr marL="0" indent="0">
              <a:buNone/>
            </a:pPr>
            <a:r>
              <a:rPr lang="en-US" dirty="0"/>
              <a:t>41 &gt; 39		48 &lt; 52		69 &lt; 71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617429D-8BC4-4B22-8209-8196CA6E0D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550">
            <a:off x="804862" y="3983039"/>
            <a:ext cx="75342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CDA9C7-EE4D-4420-A09A-3674FDFB3427}"/>
              </a:ext>
            </a:extLst>
          </p:cNvPr>
          <p:cNvSpPr/>
          <p:nvPr/>
        </p:nvSpPr>
        <p:spPr>
          <a:xfrm>
            <a:off x="6881071" y="904958"/>
            <a:ext cx="21291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С.96, №344</a:t>
            </a:r>
          </a:p>
        </p:txBody>
      </p:sp>
    </p:spTree>
    <p:extLst>
      <p:ext uri="{BB962C8B-B14F-4D97-AF65-F5344CB8AC3E}">
        <p14:creationId xmlns:p14="http://schemas.microsoft.com/office/powerpoint/2010/main" val="13200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C7C4-256E-44B8-977F-D8871572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в тетради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A1080A-944A-40D9-965D-1A6A79703E8D}"/>
              </a:ext>
            </a:extLst>
          </p:cNvPr>
          <p:cNvSpPr txBox="1"/>
          <p:nvPr/>
        </p:nvSpPr>
        <p:spPr>
          <a:xfrm>
            <a:off x="536713" y="137621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Отступите 2 клетки вниз. Запишите 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Х – 27 = 46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228BBE-F44A-4BC1-A949-B4FA6E1F0D51}"/>
              </a:ext>
            </a:extLst>
          </p:cNvPr>
          <p:cNvSpPr txBox="1"/>
          <p:nvPr/>
        </p:nvSpPr>
        <p:spPr>
          <a:xfrm>
            <a:off x="536713" y="2659728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Как называется такая запись?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0025A95-A13B-4E86-88FF-76FC18AD3827}"/>
              </a:ext>
            </a:extLst>
          </p:cNvPr>
          <p:cNvSpPr/>
          <p:nvPr/>
        </p:nvSpPr>
        <p:spPr>
          <a:xfrm>
            <a:off x="5863275" y="2519210"/>
            <a:ext cx="29030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Уравнение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32364C-8E75-498B-8229-FD43244AB024}"/>
              </a:ext>
            </a:extLst>
          </p:cNvPr>
          <p:cNvSpPr txBox="1"/>
          <p:nvPr/>
        </p:nvSpPr>
        <p:spPr>
          <a:xfrm>
            <a:off x="536713" y="3294897"/>
            <a:ext cx="2024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Докажите.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11BA0C7-446F-4066-9107-1301855AAC34}"/>
              </a:ext>
            </a:extLst>
          </p:cNvPr>
          <p:cNvSpPr/>
          <p:nvPr/>
        </p:nvSpPr>
        <p:spPr>
          <a:xfrm>
            <a:off x="2311114" y="3110231"/>
            <a:ext cx="69521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Это равенство содержит неизвестное число.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26A4B9-1E97-442B-9624-F7044883AF11}"/>
              </a:ext>
            </a:extLst>
          </p:cNvPr>
          <p:cNvSpPr txBox="1"/>
          <p:nvPr/>
        </p:nvSpPr>
        <p:spPr>
          <a:xfrm>
            <a:off x="600607" y="4154113"/>
            <a:ext cx="8355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Подумайте, правильно ли подобраны числа.</a:t>
            </a:r>
          </a:p>
        </p:txBody>
      </p:sp>
    </p:spTree>
    <p:extLst>
      <p:ext uri="{BB962C8B-B14F-4D97-AF65-F5344CB8AC3E}">
        <p14:creationId xmlns:p14="http://schemas.microsoft.com/office/powerpoint/2010/main" val="14342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атематика" id="{A4F5FA57-4E2F-4691-A493-D2EFEBF2D5BB}" vid="{29D84CC0-8E8B-47F4-A6C7-5D3A435166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</Template>
  <TotalTime>178</TotalTime>
  <Words>672</Words>
  <Application>Microsoft Office PowerPoint</Application>
  <PresentationFormat>Экран (4:3)</PresentationFormat>
  <Paragraphs>171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математика</vt:lpstr>
      <vt:lpstr>Математика</vt:lpstr>
      <vt:lpstr>Работаем устно</vt:lpstr>
      <vt:lpstr>Работаем устно</vt:lpstr>
      <vt:lpstr>Работаем устно</vt:lpstr>
      <vt:lpstr>Работаем в тетради</vt:lpstr>
      <vt:lpstr>Работа с учебником</vt:lpstr>
      <vt:lpstr>Презентация PowerPoint</vt:lpstr>
      <vt:lpstr>Проверь себя</vt:lpstr>
      <vt:lpstr>Работа в тетради</vt:lpstr>
      <vt:lpstr>Работа в тетради</vt:lpstr>
      <vt:lpstr>Работа в тетради</vt:lpstr>
      <vt:lpstr>ОТДОХНЁМ</vt:lpstr>
      <vt:lpstr>Работа с учебником </vt:lpstr>
      <vt:lpstr>Работа с учебником </vt:lpstr>
      <vt:lpstr>Работа с учебником </vt:lpstr>
      <vt:lpstr>Работа с учебником </vt:lpstr>
      <vt:lpstr>Работа с учебником </vt:lpstr>
      <vt:lpstr>Работа с учебником </vt:lpstr>
      <vt:lpstr>Работа с учебником </vt:lpstr>
      <vt:lpstr>Работа по учебнику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User</dc:creator>
  <cp:lastModifiedBy>User</cp:lastModifiedBy>
  <cp:revision>2</cp:revision>
  <dcterms:created xsi:type="dcterms:W3CDTF">2021-12-22T13:24:46Z</dcterms:created>
  <dcterms:modified xsi:type="dcterms:W3CDTF">2021-12-22T23:58:29Z</dcterms:modified>
</cp:coreProperties>
</file>