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9475D6-09B4-4C29-ADA8-8FD65268D679}" type="datetimeFigureOut">
              <a:rPr lang="ru-RU" smtClean="0"/>
              <a:pPr/>
              <a:t>19.03.2014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F04971-86C5-4197-8D62-F348989659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зависимого поведения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8229600" cy="364333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600" dirty="0" smtClean="0"/>
              <a:t>Подростковый возраст</a:t>
            </a:r>
            <a:r>
              <a:rPr lang="ru-RU" dirty="0" smtClean="0"/>
              <a:t>-формирование волевых качеств</a:t>
            </a:r>
          </a:p>
          <a:p>
            <a:pPr algn="just"/>
            <a:r>
              <a:rPr lang="ru-RU" dirty="0" smtClean="0"/>
              <a:t>                                                               моральных принципов,</a:t>
            </a:r>
          </a:p>
          <a:p>
            <a:pPr algn="just"/>
            <a:r>
              <a:rPr lang="ru-RU" dirty="0" smtClean="0"/>
              <a:t>                                                              ответственность, обязательность,</a:t>
            </a:r>
          </a:p>
          <a:p>
            <a:pPr algn="just"/>
            <a:r>
              <a:rPr lang="ru-RU" dirty="0" smtClean="0"/>
              <a:t>                                                               дисциплинированность, </a:t>
            </a:r>
          </a:p>
          <a:p>
            <a:pPr algn="just"/>
            <a:r>
              <a:rPr lang="ru-RU" dirty="0" smtClean="0"/>
              <a:t>                                                                инициативность,</a:t>
            </a:r>
          </a:p>
          <a:p>
            <a:pPr algn="just"/>
            <a:r>
              <a:rPr lang="ru-RU" dirty="0" smtClean="0"/>
              <a:t>                                                               труд как ценность и потребность т. е.</a:t>
            </a:r>
          </a:p>
          <a:p>
            <a:pPr algn="just"/>
            <a:r>
              <a:rPr lang="ru-RU" dirty="0" smtClean="0"/>
              <a:t>                                                                (заинтересованность к деятельности),</a:t>
            </a:r>
          </a:p>
          <a:p>
            <a:pPr algn="just"/>
            <a:r>
              <a:rPr lang="ru-RU" dirty="0" smtClean="0"/>
              <a:t>                                                               развитие кругозора,</a:t>
            </a:r>
          </a:p>
          <a:p>
            <a:pPr algn="just"/>
            <a:r>
              <a:rPr lang="ru-RU" dirty="0" smtClean="0"/>
              <a:t>                                                                общественная направленность, </a:t>
            </a:r>
          </a:p>
          <a:p>
            <a:pPr algn="just"/>
            <a:r>
              <a:rPr lang="ru-RU" dirty="0" smtClean="0"/>
              <a:t>                                                                умение ставить цели.</a:t>
            </a:r>
          </a:p>
          <a:p>
            <a:pPr algn="just"/>
            <a:r>
              <a:rPr lang="ru-RU" dirty="0" smtClean="0"/>
              <a:t>                                                            </a:t>
            </a:r>
          </a:p>
          <a:p>
            <a:r>
              <a:rPr lang="ru-RU" dirty="0" smtClean="0"/>
              <a:t>                                                                </a:t>
            </a:r>
          </a:p>
          <a:p>
            <a:r>
              <a:rPr lang="ru-RU" sz="2000" dirty="0" smtClean="0"/>
              <a:t>                    </a:t>
            </a:r>
          </a:p>
          <a:p>
            <a:r>
              <a:rPr lang="ru-RU" sz="2000" dirty="0" smtClean="0"/>
              <a:t>                                                               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                      Шизоидный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47282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                </a:t>
            </a:r>
            <a:r>
              <a:rPr lang="ru-RU" b="1" dirty="0" smtClean="0"/>
              <a:t>Характеристика</a:t>
            </a:r>
          </a:p>
          <a:p>
            <a:r>
              <a:rPr lang="ru-RU" dirty="0" smtClean="0"/>
              <a:t> </a:t>
            </a:r>
            <a:r>
              <a:rPr lang="ru-RU" sz="2400" dirty="0" smtClean="0"/>
              <a:t>направленность только на себя</a:t>
            </a:r>
            <a:r>
              <a:rPr lang="ru-RU" dirty="0" smtClean="0"/>
              <a:t>              </a:t>
            </a:r>
          </a:p>
          <a:p>
            <a:pPr algn="just"/>
            <a:r>
              <a:rPr lang="ru-RU" dirty="0" smtClean="0"/>
              <a:t>              </a:t>
            </a:r>
            <a:r>
              <a:rPr lang="ru-RU" b="1" dirty="0" smtClean="0"/>
              <a:t>Мотив употребления ПАВ</a:t>
            </a:r>
          </a:p>
          <a:p>
            <a:r>
              <a:rPr lang="ru-RU" dirty="0" smtClean="0"/>
              <a:t>Как коммуникативный допинг(налаживание неформальных отношений со сверстниками)</a:t>
            </a:r>
          </a:p>
          <a:p>
            <a:pPr algn="just"/>
            <a:r>
              <a:rPr lang="ru-RU" b="1" dirty="0" smtClean="0"/>
              <a:t>                                Помощь</a:t>
            </a:r>
          </a:p>
          <a:p>
            <a:r>
              <a:rPr lang="ru-RU" dirty="0" smtClean="0"/>
              <a:t>Деятельность, не требующая широкого круга общения,</a:t>
            </a:r>
          </a:p>
          <a:p>
            <a:r>
              <a:rPr lang="ru-RU" dirty="0" smtClean="0"/>
              <a:t>Творческая и индивидуальная работа с самостоятельным темпом,</a:t>
            </a:r>
          </a:p>
          <a:p>
            <a:r>
              <a:rPr lang="ru-RU" dirty="0" smtClean="0"/>
              <a:t>Доверие, доброжелательность, желание его выслушать.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Эпилектоидный(возбудимый)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                  </a:t>
            </a:r>
            <a:r>
              <a:rPr lang="ru-RU" b="1" dirty="0" smtClean="0"/>
              <a:t>Характеристика</a:t>
            </a:r>
          </a:p>
          <a:p>
            <a:r>
              <a:rPr lang="ru-RU" dirty="0" smtClean="0"/>
              <a:t>(склонность к злобному настроению, агрессия без основания, культ физической силы, мыслительные процессы не развиты)</a:t>
            </a:r>
          </a:p>
          <a:p>
            <a:r>
              <a:rPr lang="ru-RU" dirty="0" smtClean="0"/>
              <a:t>                     </a:t>
            </a:r>
            <a:r>
              <a:rPr lang="ru-RU" b="1" dirty="0" smtClean="0"/>
              <a:t>Мотив употребления ПАВ</a:t>
            </a:r>
          </a:p>
          <a:p>
            <a:r>
              <a:rPr lang="ru-RU" dirty="0" smtClean="0"/>
              <a:t>Желание разрядиться, снять злобное настроение, чтобы забыться, максимальное употребление.</a:t>
            </a:r>
          </a:p>
          <a:p>
            <a:r>
              <a:rPr lang="ru-RU" b="1" dirty="0" smtClean="0"/>
              <a:t>                            Помощь</a:t>
            </a:r>
          </a:p>
          <a:p>
            <a:r>
              <a:rPr lang="ru-RU" dirty="0" smtClean="0"/>
              <a:t>Определение понятий «можно, нельзя», поощрения, </a:t>
            </a:r>
            <a:r>
              <a:rPr lang="ru-RU" dirty="0" err="1" smtClean="0"/>
              <a:t>саморегуляция</a:t>
            </a:r>
            <a:r>
              <a:rPr lang="ru-RU" dirty="0" smtClean="0"/>
              <a:t> учебной деятельности, тактичный повседневный контроль.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Истероидный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                            </a:t>
            </a:r>
            <a:r>
              <a:rPr lang="ru-RU" b="1" dirty="0" smtClean="0"/>
              <a:t>Характеристика</a:t>
            </a:r>
          </a:p>
          <a:p>
            <a:r>
              <a:rPr lang="ru-RU" dirty="0" smtClean="0"/>
              <a:t> </a:t>
            </a:r>
            <a:r>
              <a:rPr lang="ru-RU" sz="2800" dirty="0" smtClean="0"/>
              <a:t>направленность на демонстративное поведение</a:t>
            </a:r>
          </a:p>
          <a:p>
            <a:r>
              <a:rPr lang="ru-RU" dirty="0" smtClean="0"/>
              <a:t>                          </a:t>
            </a:r>
            <a:r>
              <a:rPr lang="ru-RU" b="1" dirty="0" smtClean="0"/>
              <a:t>Мотив употребления ПАВ</a:t>
            </a:r>
          </a:p>
          <a:p>
            <a:r>
              <a:rPr lang="ru-RU" dirty="0" smtClean="0"/>
              <a:t>Желание выделиться, забыть свои неприятности</a:t>
            </a:r>
          </a:p>
          <a:p>
            <a:endParaRPr lang="ru-RU" dirty="0" smtClean="0"/>
          </a:p>
          <a:p>
            <a:r>
              <a:rPr lang="ru-RU" b="1" dirty="0" smtClean="0"/>
              <a:t>                                    Помощь</a:t>
            </a:r>
          </a:p>
          <a:p>
            <a:r>
              <a:rPr lang="ru-RU" dirty="0" smtClean="0"/>
              <a:t>«публичное поощрение», критика только один на один, моральное стимулирование, </a:t>
            </a:r>
            <a:r>
              <a:rPr lang="ru-RU" dirty="0" err="1" smtClean="0"/>
              <a:t>самопроявление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преодоление инфантильности( незрелости) позиций,</a:t>
            </a:r>
          </a:p>
          <a:p>
            <a:r>
              <a:rPr lang="ru-RU" dirty="0" smtClean="0"/>
              <a:t>Родительская позиция без потворства подростку.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Неустойчивый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8541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                                 Характеристика</a:t>
            </a:r>
          </a:p>
          <a:p>
            <a:r>
              <a:rPr lang="ru-RU" dirty="0" smtClean="0"/>
              <a:t>(нежелание трудиться, тяга к развлечениям, безволие, нет планов на будущее, трусость, не переносит одиночества, нет привязанности к родным, нет увлечений, часто тяга к азартным играм, признаки  лёгкого нарушения головного мозга)</a:t>
            </a:r>
          </a:p>
          <a:p>
            <a:r>
              <a:rPr lang="ru-RU" b="1" dirty="0" smtClean="0"/>
              <a:t>                         Мотив употребления ПАВ</a:t>
            </a:r>
          </a:p>
          <a:p>
            <a:r>
              <a:rPr lang="ru-RU" dirty="0" smtClean="0"/>
              <a:t>Поиск лёгких развлечений, удовольствий, бездумное времяпровождение.</a:t>
            </a:r>
          </a:p>
          <a:p>
            <a:r>
              <a:rPr lang="ru-RU" b="1" dirty="0" smtClean="0"/>
              <a:t>                                Помощь</a:t>
            </a:r>
          </a:p>
          <a:p>
            <a:r>
              <a:rPr lang="ru-RU" dirty="0" smtClean="0"/>
              <a:t>Строгий контроль и чёткий отчёт, планы с определением срока, регламентированный режим дня и своей деятельности.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Конформный(приспособляющийся)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                                    Характеристика</a:t>
            </a:r>
          </a:p>
          <a:p>
            <a:r>
              <a:rPr lang="ru-RU" dirty="0" smtClean="0"/>
              <a:t>Принцип «всё как у всех», какая среда- такая норма поведения, отрицание нового, своё мнение, сложная адаптация, ксенофобия(боязнь других)</a:t>
            </a:r>
          </a:p>
          <a:p>
            <a:r>
              <a:rPr lang="ru-RU" b="1" dirty="0" smtClean="0"/>
              <a:t>                             Мотив употребления ПАВ</a:t>
            </a:r>
          </a:p>
          <a:p>
            <a:r>
              <a:rPr lang="ru-RU" dirty="0" smtClean="0"/>
              <a:t>Дурное влияние среды</a:t>
            </a:r>
          </a:p>
          <a:p>
            <a:r>
              <a:rPr lang="ru-RU" b="1" dirty="0" smtClean="0"/>
              <a:t>                                    Помощь</a:t>
            </a:r>
          </a:p>
          <a:p>
            <a:r>
              <a:rPr lang="ru-RU" dirty="0" smtClean="0"/>
              <a:t>Изолирование от подростков с </a:t>
            </a:r>
            <a:r>
              <a:rPr lang="ru-RU" dirty="0" err="1" smtClean="0"/>
              <a:t>девиантным</a:t>
            </a:r>
            <a:r>
              <a:rPr lang="ru-RU" dirty="0" smtClean="0"/>
              <a:t> и </a:t>
            </a:r>
            <a:r>
              <a:rPr lang="ru-RU" dirty="0" err="1" smtClean="0"/>
              <a:t>делинквендным</a:t>
            </a:r>
            <a:r>
              <a:rPr lang="ru-RU" dirty="0" smtClean="0"/>
              <a:t> поведением, включение в активную среду, поощрение инициативы, творчества, родительская поддержка приемлемых увлечений.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</a:t>
            </a:r>
            <a:r>
              <a:rPr lang="ru-RU" dirty="0" err="1" smtClean="0"/>
              <a:t>профилактическойработы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Антинаркотическое</a:t>
            </a:r>
            <a:r>
              <a:rPr lang="ru-RU" dirty="0" smtClean="0"/>
              <a:t>(плакаты, встречи с сотрудниками ОВД)</a:t>
            </a:r>
          </a:p>
          <a:p>
            <a:r>
              <a:rPr lang="ru-RU" dirty="0" smtClean="0"/>
              <a:t>Обучение здоровью(программы здорового образа жизни)</a:t>
            </a:r>
          </a:p>
          <a:p>
            <a:r>
              <a:rPr lang="ru-RU" dirty="0" smtClean="0"/>
              <a:t>Психолого-педагогическое сопровождение(внедрение </a:t>
            </a:r>
          </a:p>
          <a:p>
            <a:r>
              <a:rPr lang="ru-RU" dirty="0" smtClean="0"/>
              <a:t>коррекционных программ по отклоняющему поведению)</a:t>
            </a:r>
          </a:p>
          <a:p>
            <a:r>
              <a:rPr lang="ru-RU" dirty="0" smtClean="0"/>
              <a:t>Профилактические мероприятия(конкурсы и т. д.)</a:t>
            </a:r>
          </a:p>
          <a:p>
            <a:r>
              <a:rPr lang="ru-RU" dirty="0" smtClean="0"/>
              <a:t>Родительский всеобуч</a:t>
            </a:r>
          </a:p>
          <a:p>
            <a:r>
              <a:rPr lang="ru-RU" dirty="0" smtClean="0"/>
              <a:t>Дополнительное образование</a:t>
            </a:r>
          </a:p>
          <a:p>
            <a:r>
              <a:rPr lang="ru-RU" smtClean="0"/>
              <a:t>Воспитательная работа в ОУ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 благополучной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000528"/>
          </a:xfrm>
        </p:spPr>
        <p:txBody>
          <a:bodyPr/>
          <a:lstStyle/>
          <a:p>
            <a:r>
              <a:rPr lang="ru-RU" dirty="0" smtClean="0"/>
              <a:t>Воспитательная(условия безопасности)</a:t>
            </a:r>
          </a:p>
          <a:p>
            <a:r>
              <a:rPr lang="ru-RU" dirty="0" smtClean="0"/>
              <a:t>Эмоциональная(выражение чувств)</a:t>
            </a:r>
          </a:p>
          <a:p>
            <a:r>
              <a:rPr lang="ru-RU" dirty="0" smtClean="0"/>
              <a:t>Духовно-культурная</a:t>
            </a:r>
          </a:p>
          <a:p>
            <a:r>
              <a:rPr lang="ru-RU" dirty="0" smtClean="0"/>
              <a:t>Хозяйственно-бытовая(распределение обязанностей)</a:t>
            </a:r>
          </a:p>
          <a:p>
            <a:r>
              <a:rPr lang="ru-RU" dirty="0" smtClean="0"/>
              <a:t>Первичный социальный контроль</a:t>
            </a:r>
          </a:p>
          <a:p>
            <a:r>
              <a:rPr lang="ru-RU" dirty="0" smtClean="0"/>
              <a:t>Сексуально-эротическая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smtClean="0"/>
              <a:t>неблагополучной </a:t>
            </a:r>
            <a:r>
              <a:rPr lang="ru-RU" dirty="0" smtClean="0"/>
              <a:t>семье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56786"/>
          </a:xfrm>
        </p:spPr>
        <p:txBody>
          <a:bodyPr/>
          <a:lstStyle/>
          <a:p>
            <a:r>
              <a:rPr lang="ru-RU" sz="2800" dirty="0" smtClean="0"/>
              <a:t>У подростка </a:t>
            </a:r>
          </a:p>
          <a:p>
            <a:r>
              <a:rPr lang="ru-RU" dirty="0" smtClean="0"/>
              <a:t>сравнение- не в свою пользу,</a:t>
            </a:r>
          </a:p>
          <a:p>
            <a:r>
              <a:rPr lang="ru-RU" dirty="0" smtClean="0"/>
              <a:t>Понижение самооценки, </a:t>
            </a:r>
          </a:p>
          <a:p>
            <a:r>
              <a:rPr lang="ru-RU" dirty="0" smtClean="0"/>
              <a:t>Выдвигаются требования- признания,</a:t>
            </a:r>
          </a:p>
          <a:p>
            <a:r>
              <a:rPr lang="ru-RU" dirty="0" smtClean="0"/>
              <a:t>Гонка за любовью </a:t>
            </a:r>
          </a:p>
          <a:p>
            <a:endParaRPr lang="ru-RU" dirty="0" smtClean="0"/>
          </a:p>
          <a:p>
            <a:r>
              <a:rPr lang="ru-RU" sz="3600" dirty="0" smtClean="0"/>
              <a:t>Потребность внешней стимуляции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 взросления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0005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 генетическом уровне</a:t>
            </a:r>
          </a:p>
          <a:p>
            <a:r>
              <a:rPr lang="ru-RU" sz="2400" dirty="0" smtClean="0"/>
              <a:t>На возрастно-физиологическом</a:t>
            </a:r>
          </a:p>
          <a:p>
            <a:r>
              <a:rPr lang="ru-RU" sz="2400" dirty="0" smtClean="0"/>
              <a:t>На социокультурном</a:t>
            </a:r>
          </a:p>
          <a:p>
            <a:r>
              <a:rPr lang="ru-RU" sz="3200" dirty="0" smtClean="0"/>
              <a:t>Характерезуются</a:t>
            </a:r>
          </a:p>
          <a:p>
            <a:r>
              <a:rPr lang="ru-RU" sz="2400" dirty="0" smtClean="0"/>
              <a:t>Нестабильными настроениями</a:t>
            </a:r>
          </a:p>
          <a:p>
            <a:r>
              <a:rPr lang="ru-RU" sz="2400" dirty="0" smtClean="0"/>
              <a:t>Эмоциональными неадекватными реакциями</a:t>
            </a:r>
          </a:p>
          <a:p>
            <a:r>
              <a:rPr lang="ru-RU" sz="2400" dirty="0" smtClean="0"/>
              <a:t>страхами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страхов у подростков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572032"/>
          </a:xfrm>
        </p:spPr>
        <p:txBody>
          <a:bodyPr/>
          <a:lstStyle/>
          <a:p>
            <a:r>
              <a:rPr lang="ru-RU" dirty="0" smtClean="0"/>
              <a:t>Страх перед авторитарными личностями(боязнь несоответствовать обществу)</a:t>
            </a:r>
          </a:p>
          <a:p>
            <a:r>
              <a:rPr lang="ru-RU" dirty="0" smtClean="0"/>
              <a:t>Социальный страх(боязнь несоответствовать  стандартам референтной группы)</a:t>
            </a:r>
          </a:p>
          <a:p>
            <a:r>
              <a:rPr lang="ru-RU" dirty="0" smtClean="0"/>
              <a:t>Страх в ситуациях с высокими требованиями</a:t>
            </a:r>
          </a:p>
          <a:p>
            <a:r>
              <a:rPr lang="ru-RU" dirty="0" smtClean="0"/>
              <a:t>Страх  экзистенциальный(предательство, разлука)</a:t>
            </a:r>
          </a:p>
          <a:p>
            <a:r>
              <a:rPr lang="ru-RU" dirty="0" smtClean="0"/>
              <a:t>Страх обнищания</a:t>
            </a:r>
          </a:p>
          <a:p>
            <a:pPr>
              <a:buNone/>
            </a:pPr>
            <a:endParaRPr lang="ru-RU" dirty="0" smtClean="0"/>
          </a:p>
          <a:p>
            <a:r>
              <a:rPr lang="ru-RU" sz="2000" dirty="0" smtClean="0"/>
              <a:t>( на появление разных страхов влияют стили взаимоотношений в семьях)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Одиночество подростков-</a:t>
            </a:r>
            <a:br>
              <a:rPr lang="ru-RU" dirty="0" smtClean="0"/>
            </a:br>
            <a:r>
              <a:rPr lang="ru-RU" sz="2400" dirty="0" smtClean="0"/>
              <a:t>неудовлетворённая  </a:t>
            </a:r>
            <a:r>
              <a:rPr lang="ru-RU" sz="2400" dirty="0" err="1" smtClean="0"/>
              <a:t>аффилиативная</a:t>
            </a:r>
            <a:r>
              <a:rPr lang="ru-RU" sz="2400" dirty="0" smtClean="0"/>
              <a:t>(потребность </a:t>
            </a:r>
            <a:r>
              <a:rPr lang="ru-RU" sz="2400" dirty="0" smtClean="0"/>
              <a:t>в установлении и присоединении к кому-то).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99596"/>
          </a:xfrm>
        </p:spPr>
        <p:txBody>
          <a:bodyPr/>
          <a:lstStyle/>
          <a:p>
            <a:r>
              <a:rPr lang="ru-RU" dirty="0" smtClean="0"/>
              <a:t>Физическое</a:t>
            </a:r>
          </a:p>
          <a:p>
            <a:r>
              <a:rPr lang="ru-RU" dirty="0" smtClean="0"/>
              <a:t>Коммуникативное</a:t>
            </a:r>
          </a:p>
          <a:p>
            <a:r>
              <a:rPr lang="ru-RU" dirty="0" smtClean="0"/>
              <a:t>Эмоциональное</a:t>
            </a:r>
          </a:p>
          <a:p>
            <a:r>
              <a:rPr lang="ru-RU" dirty="0" smtClean="0"/>
              <a:t>Духовное(при отсутствии единства взглядов)</a:t>
            </a:r>
          </a:p>
          <a:p>
            <a:endParaRPr lang="ru-RU" dirty="0" smtClean="0"/>
          </a:p>
          <a:p>
            <a:r>
              <a:rPr lang="ru-RU" sz="3200" dirty="0" smtClean="0"/>
              <a:t>У подростка-</a:t>
            </a:r>
            <a:r>
              <a:rPr lang="ru-RU" sz="2400" dirty="0" smtClean="0"/>
              <a:t>ощущение своей ненужности </a:t>
            </a:r>
          </a:p>
          <a:p>
            <a:r>
              <a:rPr lang="ru-RU" sz="2400" dirty="0" smtClean="0"/>
              <a:t>                                приводит к формированию</a:t>
            </a:r>
          </a:p>
          <a:p>
            <a:r>
              <a:rPr lang="ru-RU" sz="2400" dirty="0" smtClean="0"/>
              <a:t>                                протестных реакций.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Эмоциональная зависимость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                 Это состояние человека живущего     </a:t>
            </a:r>
          </a:p>
          <a:p>
            <a:r>
              <a:rPr lang="ru-RU" dirty="0" smtClean="0"/>
              <a:t>                   внутренней болью, которая</a:t>
            </a:r>
          </a:p>
          <a:p>
            <a:r>
              <a:rPr lang="ru-RU" dirty="0" smtClean="0"/>
              <a:t>                   проявляется тогда, когда </a:t>
            </a:r>
          </a:p>
          <a:p>
            <a:r>
              <a:rPr lang="ru-RU" dirty="0" smtClean="0"/>
              <a:t>                   человек испытывает трудности </a:t>
            </a:r>
          </a:p>
          <a:p>
            <a:r>
              <a:rPr lang="ru-RU" dirty="0" smtClean="0"/>
              <a:t>                   в любви, интиме, самовыражении, </a:t>
            </a:r>
          </a:p>
          <a:p>
            <a:r>
              <a:rPr lang="ru-RU" dirty="0" smtClean="0"/>
              <a:t>                    самореализации.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Эмоциональная зависимость-</a:t>
            </a:r>
          </a:p>
          <a:p>
            <a:r>
              <a:rPr lang="ru-RU" dirty="0" smtClean="0"/>
              <a:t>                   первый шаг к алкоголизации наркомании</a:t>
            </a:r>
          </a:p>
          <a:p>
            <a:endParaRPr lang="ru-RU" dirty="0" smtClean="0"/>
          </a:p>
          <a:p>
            <a:r>
              <a:rPr lang="ru-RU" dirty="0" smtClean="0"/>
              <a:t>                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Основные проявления зависимости</a:t>
            </a:r>
            <a:br>
              <a:rPr lang="ru-RU" dirty="0" smtClean="0"/>
            </a:br>
            <a:r>
              <a:rPr lang="ru-RU" dirty="0" smtClean="0"/>
              <a:t>       в сфере психики.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Подчинённость сознания предмету зависимости</a:t>
            </a:r>
          </a:p>
          <a:p>
            <a:r>
              <a:rPr lang="ru-RU" dirty="0" smtClean="0"/>
              <a:t>Утрата самоконтроля</a:t>
            </a:r>
          </a:p>
          <a:p>
            <a:r>
              <a:rPr lang="ru-RU" dirty="0" smtClean="0"/>
              <a:t>Отрицание самого факта зависимости</a:t>
            </a:r>
          </a:p>
          <a:p>
            <a:endParaRPr lang="ru-RU" dirty="0" smtClean="0"/>
          </a:p>
          <a:p>
            <a:r>
              <a:rPr lang="ru-RU" dirty="0" smtClean="0"/>
              <a:t>Созависимость-зеркальное отражение зависимости</a:t>
            </a:r>
          </a:p>
          <a:p>
            <a:r>
              <a:rPr lang="ru-RU" dirty="0" err="1" smtClean="0"/>
              <a:t>Созависимый</a:t>
            </a:r>
            <a:r>
              <a:rPr lang="ru-RU" dirty="0" smtClean="0"/>
              <a:t> выглядит, как спасатель, </a:t>
            </a:r>
          </a:p>
          <a:p>
            <a:r>
              <a:rPr lang="ru-RU" dirty="0" smtClean="0"/>
              <a:t>но имеет свои проблемы.</a:t>
            </a:r>
          </a:p>
          <a:p>
            <a:r>
              <a:rPr lang="ru-RU" dirty="0" err="1" smtClean="0"/>
              <a:t>Созависимым</a:t>
            </a:r>
            <a:r>
              <a:rPr lang="ru-RU" dirty="0" smtClean="0"/>
              <a:t> становится только тот, кто к этому предрасположен.</a:t>
            </a:r>
          </a:p>
          <a:p>
            <a:r>
              <a:rPr lang="ru-RU" dirty="0" smtClean="0"/>
              <a:t>С </a:t>
            </a:r>
            <a:r>
              <a:rPr lang="ru-RU" dirty="0" err="1" smtClean="0"/>
              <a:t>созависимым</a:t>
            </a:r>
            <a:r>
              <a:rPr lang="ru-RU" dirty="0" smtClean="0"/>
              <a:t> работают медики.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Психолого-педагогическое сопровождение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Выявление акцентуаций характера.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     </a:t>
            </a:r>
            <a:r>
              <a:rPr lang="ru-RU" b="1" dirty="0" smtClean="0"/>
              <a:t>Акцентуации характера </a:t>
            </a:r>
            <a:r>
              <a:rPr lang="ru-RU" dirty="0" smtClean="0"/>
              <a:t>-крайние варианты нормы. При которых отдельные черты характера чрезмерно усилены, вследствие чего обнаруживается уязвимость в отношении определённого рода психогенных воздействий.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168</TotalTime>
  <Words>627</Words>
  <Application>Microsoft Office PowerPoint</Application>
  <PresentationFormat>Экран (4:3)</PresentationFormat>
  <Paragraphs>134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Начальная</vt:lpstr>
      <vt:lpstr>Профилактика зависимого поведения</vt:lpstr>
      <vt:lpstr>Функции благополучной семьи</vt:lpstr>
      <vt:lpstr>В неблагополучной семье</vt:lpstr>
      <vt:lpstr>Трудности взросления</vt:lpstr>
      <vt:lpstr>Виды страхов у подростков</vt:lpstr>
      <vt:lpstr>Одиночество подростков- неудовлетворённая  аффилиативная(потребность в установлении и присоединении к кому-то).</vt:lpstr>
      <vt:lpstr>              Эмоциональная зависимость</vt:lpstr>
      <vt:lpstr>      Основные проявления зависимости        в сфере психики.</vt:lpstr>
      <vt:lpstr>Психолого-педагогическое сопровождение</vt:lpstr>
      <vt:lpstr>                      Шизоидный</vt:lpstr>
      <vt:lpstr>Эпилектоидный(возбудимый)</vt:lpstr>
      <vt:lpstr>Истероидный</vt:lpstr>
      <vt:lpstr>Неустойчивый</vt:lpstr>
      <vt:lpstr>Конформный(приспособляющийся)</vt:lpstr>
      <vt:lpstr>Направления профилактическойработы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зависимого поведения</dc:title>
  <dc:creator>Пользователь</dc:creator>
  <cp:lastModifiedBy>Пользователь</cp:lastModifiedBy>
  <cp:revision>18</cp:revision>
  <dcterms:created xsi:type="dcterms:W3CDTF">2012-11-28T11:40:55Z</dcterms:created>
  <dcterms:modified xsi:type="dcterms:W3CDTF">2014-03-19T06:16:57Z</dcterms:modified>
</cp:coreProperties>
</file>